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8" r:id="rId2"/>
    <p:sldId id="259" r:id="rId3"/>
    <p:sldId id="263" r:id="rId4"/>
    <p:sldId id="273" r:id="rId5"/>
    <p:sldId id="269" r:id="rId6"/>
    <p:sldId id="278" r:id="rId7"/>
    <p:sldId id="279" r:id="rId8"/>
    <p:sldId id="282" r:id="rId9"/>
    <p:sldId id="274" r:id="rId10"/>
    <p:sldId id="280" r:id="rId11"/>
    <p:sldId id="281" r:id="rId12"/>
    <p:sldId id="283" r:id="rId13"/>
    <p:sldId id="284" r:id="rId14"/>
    <p:sldId id="25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9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71F51-BE6E-164B-9EFF-8786BAC380AF}" type="datetimeFigureOut">
              <a:rPr lang="en-US" smtClean="0"/>
              <a:t>11/18/15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025001-2DF1-D042-99EC-73EA0B711BAF}" type="slidenum">
              <a:rPr lang="en-US" smtClean="0"/>
              <a:t>‹#›</a:t>
            </a:fld>
            <a:endParaRPr lang="en-US"/>
          </a:p>
        </p:txBody>
      </p:sp>
    </p:spTree>
    <p:extLst>
      <p:ext uri="{BB962C8B-B14F-4D97-AF65-F5344CB8AC3E}">
        <p14:creationId xmlns:p14="http://schemas.microsoft.com/office/powerpoint/2010/main" val="33109995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CE74D-D05A-6A40-A959-336E5D33C7E2}" type="slidenum">
              <a:rPr lang="en-US" smtClean="0"/>
              <a:t>12</a:t>
            </a:fld>
            <a:endParaRPr lang="en-US"/>
          </a:p>
        </p:txBody>
      </p:sp>
    </p:spTree>
    <p:extLst>
      <p:ext uri="{BB962C8B-B14F-4D97-AF65-F5344CB8AC3E}">
        <p14:creationId xmlns:p14="http://schemas.microsoft.com/office/powerpoint/2010/main" val="41492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CE74D-D05A-6A40-A959-336E5D33C7E2}" type="slidenum">
              <a:rPr lang="en-US" smtClean="0"/>
              <a:t>13</a:t>
            </a:fld>
            <a:endParaRPr lang="en-US"/>
          </a:p>
        </p:txBody>
      </p:sp>
    </p:spTree>
    <p:extLst>
      <p:ext uri="{BB962C8B-B14F-4D97-AF65-F5344CB8AC3E}">
        <p14:creationId xmlns:p14="http://schemas.microsoft.com/office/powerpoint/2010/main" val="41492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11/18/15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21838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11/18/15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91952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11/18/15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51456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11/18/15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1044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292E0-37D3-A14C-827D-0786ED41B778}" type="datetimeFigureOut">
              <a:rPr lang="en-US" smtClean="0"/>
              <a:t>11/18/15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59423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292E0-37D3-A14C-827D-0786ED41B778}" type="datetimeFigureOut">
              <a:rPr lang="en-US" smtClean="0"/>
              <a:t>11/18/15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75332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A292E0-37D3-A14C-827D-0786ED41B778}" type="datetimeFigureOut">
              <a:rPr lang="en-US" smtClean="0"/>
              <a:t>11/18/15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03787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A292E0-37D3-A14C-827D-0786ED41B778}" type="datetimeFigureOut">
              <a:rPr lang="en-US" smtClean="0"/>
              <a:t>11/18/15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2060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292E0-37D3-A14C-827D-0786ED41B778}" type="datetimeFigureOut">
              <a:rPr lang="en-US" smtClean="0"/>
              <a:t>11/18/15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79687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11/18/15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3896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11/18/15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9085052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292E0-37D3-A14C-827D-0786ED41B778}" type="datetimeFigureOut">
              <a:rPr lang="en-US" smtClean="0"/>
              <a:t>11/18/15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A84F7-A98C-444A-BC11-5F3668E892FC}" type="slidenum">
              <a:rPr lang="en-US" smtClean="0"/>
              <a:t>‹#›</a:t>
            </a:fld>
            <a:endParaRPr lang="en-US"/>
          </a:p>
        </p:txBody>
      </p:sp>
    </p:spTree>
    <p:extLst>
      <p:ext uri="{BB962C8B-B14F-4D97-AF65-F5344CB8AC3E}">
        <p14:creationId xmlns:p14="http://schemas.microsoft.com/office/powerpoint/2010/main" val="341377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3487" y="1939203"/>
            <a:ext cx="1287283" cy="26084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p>
        </p:txBody>
      </p:sp>
      <p:sp>
        <p:nvSpPr>
          <p:cNvPr id="8" name="Rectangle 7"/>
          <p:cNvSpPr/>
          <p:nvPr/>
        </p:nvSpPr>
        <p:spPr>
          <a:xfrm>
            <a:off x="0" y="428922"/>
            <a:ext cx="9144000" cy="6494086"/>
          </a:xfrm>
          <a:prstGeom prst="rect">
            <a:avLst/>
          </a:prstGeom>
        </p:spPr>
        <p:txBody>
          <a:bodyPr wrap="square">
            <a:spAutoFit/>
          </a:bodyPr>
          <a:lstStyle/>
          <a:p>
            <a:r>
              <a:rPr lang="en-US" sz="2600" b="1" dirty="0" smtClean="0">
                <a:solidFill>
                  <a:srgbClr val="FF0000"/>
                </a:solidFill>
                <a:latin typeface="Times"/>
                <a:cs typeface="Times"/>
              </a:rPr>
              <a:t>Text:</a:t>
            </a:r>
            <a:r>
              <a:rPr lang="en-US" sz="2600" dirty="0">
                <a:solidFill>
                  <a:srgbClr val="FF0000"/>
                </a:solidFill>
                <a:latin typeface="Times"/>
                <a:cs typeface="Times"/>
              </a:rPr>
              <a:t> </a:t>
            </a:r>
            <a:r>
              <a:rPr lang="en-US" sz="2600" dirty="0" smtClean="0">
                <a:latin typeface="Times"/>
                <a:cs typeface="Times"/>
              </a:rPr>
              <a:t>“</a:t>
            </a:r>
            <a:r>
              <a:rPr lang="en-US" sz="2600" dirty="0">
                <a:latin typeface="Times"/>
                <a:cs typeface="Times"/>
              </a:rPr>
              <a:t>The Lord said to Moses, “I have heard the </a:t>
            </a:r>
            <a:r>
              <a:rPr lang="en-US" sz="2600" u="sng" dirty="0">
                <a:latin typeface="Times"/>
                <a:cs typeface="Times"/>
              </a:rPr>
              <a:t>grumbling</a:t>
            </a:r>
            <a:r>
              <a:rPr lang="en-US" sz="2600" dirty="0">
                <a:latin typeface="Times"/>
                <a:cs typeface="Times"/>
              </a:rPr>
              <a:t> of the Israelites. Tell them, ‘At twilight you will eat </a:t>
            </a:r>
            <a:r>
              <a:rPr lang="en-US" sz="2600" u="sng" dirty="0">
                <a:latin typeface="Times"/>
                <a:cs typeface="Times"/>
              </a:rPr>
              <a:t>meat</a:t>
            </a:r>
            <a:r>
              <a:rPr lang="en-US" sz="2600" dirty="0">
                <a:latin typeface="Times"/>
                <a:cs typeface="Times"/>
              </a:rPr>
              <a:t>, and in the morning you will be </a:t>
            </a:r>
            <a:r>
              <a:rPr lang="en-US" sz="2600" u="sng" dirty="0">
                <a:latin typeface="Times"/>
                <a:cs typeface="Times"/>
              </a:rPr>
              <a:t>filled with bread</a:t>
            </a:r>
            <a:r>
              <a:rPr lang="en-US" sz="2600" dirty="0">
                <a:latin typeface="Times"/>
                <a:cs typeface="Times"/>
              </a:rPr>
              <a:t>. Then you will know that </a:t>
            </a:r>
            <a:endParaRPr lang="en-US" sz="2600" dirty="0" smtClean="0">
              <a:latin typeface="Times"/>
              <a:cs typeface="Times"/>
            </a:endParaRPr>
          </a:p>
          <a:p>
            <a:r>
              <a:rPr lang="en-US" sz="2600" u="sng" dirty="0" smtClean="0">
                <a:latin typeface="Times"/>
                <a:cs typeface="Times"/>
              </a:rPr>
              <a:t>I </a:t>
            </a:r>
            <a:r>
              <a:rPr lang="en-US" sz="2600" u="sng" dirty="0">
                <a:latin typeface="Times"/>
                <a:cs typeface="Times"/>
              </a:rPr>
              <a:t>am the Lord your God</a:t>
            </a:r>
            <a:r>
              <a:rPr lang="en-US" sz="2600" dirty="0">
                <a:latin typeface="Times"/>
                <a:cs typeface="Times"/>
              </a:rPr>
              <a:t>.’” That evening quail came and covered the camp, and in the morning there was a layer of dew around the camp.</a:t>
            </a:r>
            <a:r>
              <a:rPr lang="en-US" sz="2600" b="1" dirty="0">
                <a:latin typeface="Times"/>
                <a:cs typeface="Times"/>
              </a:rPr>
              <a:t> </a:t>
            </a:r>
            <a:r>
              <a:rPr lang="en-US" sz="2600" dirty="0">
                <a:latin typeface="Times"/>
                <a:cs typeface="Times"/>
              </a:rPr>
              <a:t>When the dew was gone, thin flakes like frost on the ground appeared on the desert floor. When the Israelites saw it, they said to each other, “</a:t>
            </a:r>
            <a:r>
              <a:rPr lang="en-US" sz="2600" u="sng" dirty="0">
                <a:latin typeface="Times"/>
                <a:cs typeface="Times"/>
              </a:rPr>
              <a:t>What is it?</a:t>
            </a:r>
            <a:r>
              <a:rPr lang="en-US" sz="2600" dirty="0">
                <a:latin typeface="Times"/>
                <a:cs typeface="Times"/>
              </a:rPr>
              <a:t>” For they did not know what it was. Moses said to them, “</a:t>
            </a:r>
            <a:r>
              <a:rPr lang="en-US" sz="2600" u="sng" dirty="0">
                <a:latin typeface="Times"/>
                <a:cs typeface="Times"/>
              </a:rPr>
              <a:t>It is the bread the Lord has given you to eat</a:t>
            </a:r>
            <a:r>
              <a:rPr lang="en-US" sz="2600" dirty="0">
                <a:latin typeface="Times"/>
                <a:cs typeface="Times"/>
              </a:rPr>
              <a:t>. This is what the Lord has commanded: ‘Everyone is to gather as much as they </a:t>
            </a:r>
            <a:r>
              <a:rPr lang="en-US" sz="2600" u="sng" dirty="0">
                <a:latin typeface="Times"/>
                <a:cs typeface="Times"/>
              </a:rPr>
              <a:t>need</a:t>
            </a:r>
            <a:r>
              <a:rPr lang="en-US" sz="2600" dirty="0">
                <a:latin typeface="Times"/>
                <a:cs typeface="Times"/>
              </a:rPr>
              <a:t>. Take an </a:t>
            </a:r>
            <a:r>
              <a:rPr lang="en-US" sz="2600" dirty="0" err="1">
                <a:latin typeface="Times"/>
                <a:cs typeface="Times"/>
              </a:rPr>
              <a:t>omer</a:t>
            </a:r>
            <a:r>
              <a:rPr lang="en-US" sz="2600" dirty="0">
                <a:latin typeface="Times"/>
                <a:cs typeface="Times"/>
              </a:rPr>
              <a:t> for each person you have in your tent.’” The Israelites did as they were told; some gathered much, some little.</a:t>
            </a:r>
            <a:r>
              <a:rPr lang="en-US" sz="2600" b="1" dirty="0">
                <a:latin typeface="Times"/>
                <a:cs typeface="Times"/>
              </a:rPr>
              <a:t> </a:t>
            </a:r>
            <a:r>
              <a:rPr lang="en-US" sz="2600" dirty="0">
                <a:latin typeface="Times"/>
                <a:cs typeface="Times"/>
              </a:rPr>
              <a:t>And when they measured it by the </a:t>
            </a:r>
            <a:r>
              <a:rPr lang="en-US" sz="2600" dirty="0" err="1">
                <a:latin typeface="Times"/>
                <a:cs typeface="Times"/>
              </a:rPr>
              <a:t>omer</a:t>
            </a:r>
            <a:r>
              <a:rPr lang="en-US" sz="2600" dirty="0">
                <a:latin typeface="Times"/>
                <a:cs typeface="Times"/>
              </a:rPr>
              <a:t>, the one who </a:t>
            </a:r>
            <a:r>
              <a:rPr lang="en-US" sz="2600" dirty="0" smtClean="0">
                <a:latin typeface="Times"/>
                <a:cs typeface="Times"/>
              </a:rPr>
              <a:t>gather-</a:t>
            </a:r>
            <a:r>
              <a:rPr lang="en-US" sz="2600" dirty="0" err="1" smtClean="0">
                <a:latin typeface="Times"/>
                <a:cs typeface="Times"/>
              </a:rPr>
              <a:t>ed</a:t>
            </a:r>
            <a:r>
              <a:rPr lang="en-US" sz="2600" dirty="0" smtClean="0">
                <a:latin typeface="Times"/>
                <a:cs typeface="Times"/>
              </a:rPr>
              <a:t> </a:t>
            </a:r>
            <a:r>
              <a:rPr lang="en-US" sz="2600" dirty="0">
                <a:latin typeface="Times"/>
                <a:cs typeface="Times"/>
              </a:rPr>
              <a:t>much did not have too much, and the one who gathered little did not have too little. Everyone had gathered just as much as they </a:t>
            </a:r>
            <a:r>
              <a:rPr lang="en-US" sz="2600" u="sng" dirty="0">
                <a:latin typeface="Times"/>
                <a:cs typeface="Times"/>
              </a:rPr>
              <a:t>needed</a:t>
            </a:r>
            <a:r>
              <a:rPr lang="en-US" sz="2600" dirty="0" smtClean="0">
                <a:latin typeface="Times"/>
                <a:cs typeface="Times"/>
              </a:rPr>
              <a:t>.” </a:t>
            </a:r>
            <a:r>
              <a:rPr lang="en-US" sz="2600" dirty="0">
                <a:latin typeface="Times"/>
                <a:cs typeface="Times"/>
              </a:rPr>
              <a:t>(</a:t>
            </a:r>
            <a:r>
              <a:rPr lang="en-US" sz="2600" dirty="0" smtClean="0">
                <a:latin typeface="Times"/>
                <a:cs typeface="Times"/>
              </a:rPr>
              <a:t>Ex.16</a:t>
            </a:r>
            <a:r>
              <a:rPr lang="en-US" sz="2600" dirty="0">
                <a:latin typeface="Times"/>
                <a:cs typeface="Times"/>
              </a:rPr>
              <a:t>:11-18) </a:t>
            </a:r>
            <a:r>
              <a:rPr lang="en-US" sz="2600" dirty="0" smtClean="0">
                <a:solidFill>
                  <a:srgbClr val="FF0000"/>
                </a:solidFill>
                <a:latin typeface="Times"/>
                <a:cs typeface="Times"/>
              </a:rPr>
              <a:t>(Underline key words, phrases, sentences).</a:t>
            </a:r>
            <a:endParaRPr lang="en-US" sz="2600" dirty="0">
              <a:solidFill>
                <a:srgbClr val="FF0000"/>
              </a:solidFill>
              <a:latin typeface="Times"/>
              <a:cs typeface="Times"/>
            </a:endParaRPr>
          </a:p>
        </p:txBody>
      </p:sp>
      <p:sp>
        <p:nvSpPr>
          <p:cNvPr id="9" name="TextBox 8"/>
          <p:cNvSpPr txBox="1"/>
          <p:nvPr/>
        </p:nvSpPr>
        <p:spPr>
          <a:xfrm>
            <a:off x="8367646" y="-151270"/>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(1)</a:t>
            </a:r>
            <a:endParaRPr lang="en-US" sz="3600" dirty="0">
              <a:solidFill>
                <a:srgbClr val="0000FF"/>
              </a:solidFill>
              <a:latin typeface="Times"/>
              <a:cs typeface="Times"/>
            </a:endParaRPr>
          </a:p>
        </p:txBody>
      </p:sp>
      <p:sp>
        <p:nvSpPr>
          <p:cNvPr id="13" name="Rectangle 12"/>
          <p:cNvSpPr/>
          <p:nvPr/>
        </p:nvSpPr>
        <p:spPr>
          <a:xfrm>
            <a:off x="-8574" y="-80144"/>
            <a:ext cx="9144000" cy="646331"/>
          </a:xfrm>
          <a:prstGeom prst="rect">
            <a:avLst/>
          </a:prstGeom>
        </p:spPr>
        <p:txBody>
          <a:bodyPr wrap="square">
            <a:spAutoFit/>
          </a:bodyPr>
          <a:lstStyle/>
          <a:p>
            <a:r>
              <a:rPr lang="en-US" sz="3600" b="1" dirty="0" smtClean="0">
                <a:latin typeface="Times"/>
                <a:cs typeface="Times"/>
              </a:rPr>
              <a:t>Pastor Gary Hart			November </a:t>
            </a:r>
            <a:r>
              <a:rPr lang="en-US" sz="3600" b="1" dirty="0" smtClean="0">
                <a:latin typeface="Times"/>
                <a:cs typeface="Times"/>
              </a:rPr>
              <a:t>22</a:t>
            </a:r>
            <a:r>
              <a:rPr lang="en-US" sz="3600" b="1" dirty="0" smtClean="0">
                <a:latin typeface="Times"/>
                <a:cs typeface="Times"/>
              </a:rPr>
              <a:t>, </a:t>
            </a:r>
            <a:r>
              <a:rPr lang="en-US" sz="3600" b="1" dirty="0" smtClean="0">
                <a:latin typeface="Times"/>
                <a:cs typeface="Times"/>
              </a:rPr>
              <a:t>2015</a:t>
            </a:r>
            <a:endParaRPr lang="en-US" sz="3600" b="1" dirty="0">
              <a:latin typeface="Times"/>
              <a:cs typeface="Times"/>
            </a:endParaRPr>
          </a:p>
        </p:txBody>
      </p:sp>
    </p:spTree>
    <p:extLst>
      <p:ext uri="{BB962C8B-B14F-4D97-AF65-F5344CB8AC3E}">
        <p14:creationId xmlns:p14="http://schemas.microsoft.com/office/powerpoint/2010/main" val="7619880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815" y="-75808"/>
            <a:ext cx="9144000" cy="646331"/>
          </a:xfrm>
          <a:prstGeom prst="rect">
            <a:avLst/>
          </a:prstGeom>
        </p:spPr>
        <p:txBody>
          <a:bodyPr wrap="square">
            <a:spAutoFit/>
          </a:bodyPr>
          <a:lstStyle/>
          <a:p>
            <a:r>
              <a:rPr lang="en-US" sz="3600" b="1" dirty="0" smtClean="0">
                <a:solidFill>
                  <a:srgbClr val="FF0000"/>
                </a:solidFill>
                <a:latin typeface="Times"/>
                <a:cs typeface="Times"/>
              </a:rPr>
              <a:t>Conclusion: </a:t>
            </a:r>
            <a:endParaRPr lang="en-US" sz="3600" b="1" dirty="0">
              <a:solidFill>
                <a:srgbClr val="FF0000"/>
              </a:solidFill>
              <a:latin typeface="Times"/>
              <a:cs typeface="Times"/>
            </a:endParaRPr>
          </a:p>
        </p:txBody>
      </p:sp>
      <p:sp>
        <p:nvSpPr>
          <p:cNvPr id="9" name="TextBox 8"/>
          <p:cNvSpPr txBox="1"/>
          <p:nvPr/>
        </p:nvSpPr>
        <p:spPr>
          <a:xfrm>
            <a:off x="8296432" y="-43570"/>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(10)</a:t>
            </a:r>
            <a:endParaRPr lang="en-US" sz="3600" dirty="0">
              <a:solidFill>
                <a:srgbClr val="0000FF"/>
              </a:solidFill>
              <a:latin typeface="Times"/>
              <a:cs typeface="Times"/>
            </a:endParaRPr>
          </a:p>
        </p:txBody>
      </p:sp>
      <p:sp>
        <p:nvSpPr>
          <p:cNvPr id="10" name="Rectangle 9"/>
          <p:cNvSpPr/>
          <p:nvPr/>
        </p:nvSpPr>
        <p:spPr>
          <a:xfrm>
            <a:off x="17063" y="418842"/>
            <a:ext cx="9126938" cy="3046988"/>
          </a:xfrm>
          <a:prstGeom prst="rect">
            <a:avLst/>
          </a:prstGeom>
        </p:spPr>
        <p:txBody>
          <a:bodyPr wrap="square">
            <a:spAutoFit/>
          </a:bodyPr>
          <a:lstStyle/>
          <a:p>
            <a:r>
              <a:rPr lang="en-US" sz="3200" dirty="0">
                <a:latin typeface="Times"/>
                <a:cs typeface="Times"/>
              </a:rPr>
              <a:t>And my God will meet all your needs according to the riches of his glory in Christ Jesus.(Phil.4:19) “Great is Thy Faithfulness.</a:t>
            </a:r>
            <a:r>
              <a:rPr lang="en-US" sz="3200" dirty="0" smtClean="0">
                <a:latin typeface="Times"/>
                <a:cs typeface="Times"/>
              </a:rPr>
              <a:t>” </a:t>
            </a:r>
            <a:r>
              <a:rPr lang="en-US" sz="3200" dirty="0" smtClean="0">
                <a:solidFill>
                  <a:srgbClr val="0000FF"/>
                </a:solidFill>
                <a:latin typeface="Times"/>
                <a:cs typeface="Times"/>
              </a:rPr>
              <a:t>Chorus: “Great is Thy Faithfulness!</a:t>
            </a:r>
          </a:p>
          <a:p>
            <a:r>
              <a:rPr lang="en-US" sz="3200" dirty="0">
                <a:solidFill>
                  <a:srgbClr val="0000FF"/>
                </a:solidFill>
                <a:latin typeface="Times"/>
                <a:cs typeface="Times"/>
              </a:rPr>
              <a:t>Great is Thy Faithfulness! </a:t>
            </a:r>
            <a:r>
              <a:rPr lang="en-US" sz="3200" dirty="0" smtClean="0">
                <a:solidFill>
                  <a:srgbClr val="0000FF"/>
                </a:solidFill>
                <a:latin typeface="Times"/>
                <a:cs typeface="Times"/>
              </a:rPr>
              <a:t>Morning by morning new mercies I see; All I have needed Thy hand hath provided. Great is Thy faithfulness, Lord, unto me!”  </a:t>
            </a:r>
            <a:endParaRPr lang="en-US" sz="3200" dirty="0">
              <a:solidFill>
                <a:srgbClr val="0000FF"/>
              </a:solidFill>
              <a:latin typeface="Times"/>
              <a:cs typeface="Times"/>
            </a:endParaRPr>
          </a:p>
        </p:txBody>
      </p:sp>
      <p:sp>
        <p:nvSpPr>
          <p:cNvPr id="5" name="Rectangle 4"/>
          <p:cNvSpPr/>
          <p:nvPr/>
        </p:nvSpPr>
        <p:spPr>
          <a:xfrm>
            <a:off x="17063" y="3356365"/>
            <a:ext cx="9288414" cy="3539430"/>
          </a:xfrm>
          <a:prstGeom prst="rect">
            <a:avLst/>
          </a:prstGeom>
        </p:spPr>
        <p:txBody>
          <a:bodyPr wrap="square">
            <a:spAutoFit/>
          </a:bodyPr>
          <a:lstStyle/>
          <a:p>
            <a:r>
              <a:rPr lang="en-US" sz="3200" b="1" dirty="0" smtClean="0">
                <a:solidFill>
                  <a:srgbClr val="FF0000"/>
                </a:solidFill>
                <a:latin typeface="Times"/>
                <a:cs typeface="Times"/>
              </a:rPr>
              <a:t>How do we apply? </a:t>
            </a:r>
            <a:r>
              <a:rPr lang="en-US" sz="3200" dirty="0" smtClean="0">
                <a:solidFill>
                  <a:srgbClr val="FF0000"/>
                </a:solidFill>
                <a:latin typeface="Times"/>
                <a:cs typeface="Times"/>
              </a:rPr>
              <a:t>“Give us this day our daily bread.”</a:t>
            </a:r>
          </a:p>
          <a:p>
            <a:r>
              <a:rPr lang="en-US" sz="3200" dirty="0" smtClean="0">
                <a:latin typeface="Times"/>
                <a:cs typeface="Times"/>
              </a:rPr>
              <a:t>(1) Pray </a:t>
            </a:r>
            <a:r>
              <a:rPr lang="en-US" sz="3200" dirty="0">
                <a:latin typeface="Times"/>
                <a:cs typeface="Times"/>
              </a:rPr>
              <a:t>for your needs not for your wants. </a:t>
            </a:r>
            <a:endParaRPr lang="en-US" sz="3200" dirty="0" smtClean="0">
              <a:latin typeface="Times"/>
              <a:cs typeface="Times"/>
            </a:endParaRPr>
          </a:p>
          <a:p>
            <a:r>
              <a:rPr lang="en-US" sz="3200" dirty="0" smtClean="0">
                <a:latin typeface="Times"/>
                <a:cs typeface="Times"/>
              </a:rPr>
              <a:t>(</a:t>
            </a:r>
            <a:r>
              <a:rPr lang="en-US" sz="3200" dirty="0">
                <a:latin typeface="Times"/>
                <a:cs typeface="Times"/>
              </a:rPr>
              <a:t>2) Respond with thanksgiving and not with grumbling. (3) Depend upon God and not upon self. </a:t>
            </a:r>
            <a:endParaRPr lang="en-US" sz="3200" dirty="0" smtClean="0">
              <a:latin typeface="Times"/>
              <a:cs typeface="Times"/>
            </a:endParaRPr>
          </a:p>
          <a:p>
            <a:r>
              <a:rPr lang="en-US" sz="3200" dirty="0">
                <a:latin typeface="Times"/>
                <a:cs typeface="Times"/>
              </a:rPr>
              <a:t>(4</a:t>
            </a:r>
            <a:r>
              <a:rPr lang="en-US" sz="3200" dirty="0" smtClean="0">
                <a:latin typeface="Times"/>
                <a:cs typeface="Times"/>
              </a:rPr>
              <a:t>) Invite </a:t>
            </a:r>
            <a:r>
              <a:rPr lang="en-US" sz="3200" dirty="0">
                <a:latin typeface="Times"/>
                <a:cs typeface="Times"/>
              </a:rPr>
              <a:t>others </a:t>
            </a:r>
            <a:r>
              <a:rPr lang="en-US" sz="3200">
                <a:latin typeface="Times"/>
                <a:cs typeface="Times"/>
              </a:rPr>
              <a:t>to </a:t>
            </a:r>
            <a:r>
              <a:rPr lang="en-US" sz="3200" smtClean="0">
                <a:latin typeface="Times"/>
                <a:cs typeface="Times"/>
              </a:rPr>
              <a:t>Thanksgiving(</a:t>
            </a:r>
            <a:r>
              <a:rPr lang="en-US" sz="3200" dirty="0" smtClean="0">
                <a:latin typeface="Times"/>
                <a:cs typeface="Times"/>
              </a:rPr>
              <a:t>Appreciation)Dinner</a:t>
            </a:r>
            <a:r>
              <a:rPr lang="en-US" sz="3200" dirty="0">
                <a:latin typeface="Times"/>
                <a:cs typeface="Times"/>
              </a:rPr>
              <a:t>. </a:t>
            </a:r>
            <a:endParaRPr lang="en-US" sz="3200" dirty="0" smtClean="0">
              <a:latin typeface="Times"/>
              <a:cs typeface="Times"/>
            </a:endParaRPr>
          </a:p>
          <a:p>
            <a:r>
              <a:rPr lang="en-US" sz="3200" dirty="0" smtClean="0">
                <a:latin typeface="Times"/>
                <a:cs typeface="Times"/>
              </a:rPr>
              <a:t>(</a:t>
            </a:r>
            <a:r>
              <a:rPr lang="en-US" sz="3200" dirty="0">
                <a:latin typeface="Times"/>
                <a:cs typeface="Times"/>
              </a:rPr>
              <a:t>5</a:t>
            </a:r>
            <a:r>
              <a:rPr lang="en-US" sz="3200" dirty="0" smtClean="0">
                <a:latin typeface="Times"/>
                <a:cs typeface="Times"/>
              </a:rPr>
              <a:t>) Show </a:t>
            </a:r>
            <a:r>
              <a:rPr lang="en-US" sz="3200" dirty="0">
                <a:latin typeface="Times"/>
                <a:cs typeface="Times"/>
              </a:rPr>
              <a:t>thanks (Thank You </a:t>
            </a:r>
            <a:r>
              <a:rPr lang="en-US" sz="3200" dirty="0" smtClean="0">
                <a:latin typeface="Times"/>
                <a:cs typeface="Times"/>
              </a:rPr>
              <a:t>or Appreciation card— Thanksgiving: Because </a:t>
            </a:r>
            <a:r>
              <a:rPr lang="en-US" sz="3200" dirty="0">
                <a:latin typeface="Times"/>
                <a:cs typeface="Times"/>
              </a:rPr>
              <a:t>of you…heart is grateful…</a:t>
            </a:r>
            <a:r>
              <a:rPr lang="en-US" sz="3200" dirty="0" smtClean="0">
                <a:latin typeface="Times"/>
                <a:cs typeface="Times"/>
              </a:rPr>
              <a:t>). </a:t>
            </a:r>
          </a:p>
        </p:txBody>
      </p:sp>
    </p:spTree>
    <p:extLst>
      <p:ext uri="{BB962C8B-B14F-4D97-AF65-F5344CB8AC3E}">
        <p14:creationId xmlns:p14="http://schemas.microsoft.com/office/powerpoint/2010/main" val="659226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21 at 8.05.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2" y="490255"/>
            <a:ext cx="8953500" cy="5930900"/>
          </a:xfrm>
          <a:prstGeom prst="rect">
            <a:avLst/>
          </a:prstGeom>
        </p:spPr>
      </p:pic>
      <p:sp>
        <p:nvSpPr>
          <p:cNvPr id="5" name="TextBox 4"/>
          <p:cNvSpPr txBox="1"/>
          <p:nvPr/>
        </p:nvSpPr>
        <p:spPr>
          <a:xfrm>
            <a:off x="8384012" y="-43571"/>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(11)</a:t>
            </a:r>
            <a:endParaRPr lang="en-US" sz="3600" dirty="0">
              <a:solidFill>
                <a:srgbClr val="0000FF"/>
              </a:solidFill>
              <a:latin typeface="Times"/>
              <a:cs typeface="Times"/>
            </a:endParaRPr>
          </a:p>
        </p:txBody>
      </p:sp>
    </p:spTree>
    <p:extLst>
      <p:ext uri="{BB962C8B-B14F-4D97-AF65-F5344CB8AC3E}">
        <p14:creationId xmlns:p14="http://schemas.microsoft.com/office/powerpoint/2010/main" val="22345483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3083" y="281234"/>
            <a:ext cx="5207000" cy="3441700"/>
          </a:xfrm>
          <a:prstGeom prst="rect">
            <a:avLst/>
          </a:prstGeom>
        </p:spPr>
      </p:pic>
      <p:pic>
        <p:nvPicPr>
          <p:cNvPr id="5" name="Picture 4"/>
          <p:cNvPicPr>
            <a:picLocks noChangeAspect="1"/>
          </p:cNvPicPr>
          <p:nvPr/>
        </p:nvPicPr>
        <p:blipFill>
          <a:blip r:embed="rId4"/>
          <a:stretch>
            <a:fillRect/>
          </a:stretch>
        </p:blipFill>
        <p:spPr>
          <a:xfrm>
            <a:off x="2953834" y="3688380"/>
            <a:ext cx="3246217" cy="3470956"/>
          </a:xfrm>
          <a:prstGeom prst="rect">
            <a:avLst/>
          </a:prstGeom>
        </p:spPr>
      </p:pic>
    </p:spTree>
    <p:extLst>
      <p:ext uri="{BB962C8B-B14F-4D97-AF65-F5344CB8AC3E}">
        <p14:creationId xmlns:p14="http://schemas.microsoft.com/office/powerpoint/2010/main" val="7751234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3854P469T1D55275F11DT201211211938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6820" cy="6934200"/>
          </a:xfrm>
          <a:prstGeom prst="rect">
            <a:avLst/>
          </a:prstGeom>
        </p:spPr>
      </p:pic>
      <p:sp>
        <p:nvSpPr>
          <p:cNvPr id="7" name="TextBox 6"/>
          <p:cNvSpPr txBox="1"/>
          <p:nvPr/>
        </p:nvSpPr>
        <p:spPr>
          <a:xfrm>
            <a:off x="4034936" y="-393018"/>
            <a:ext cx="4698830" cy="3077766"/>
          </a:xfrm>
          <a:prstGeom prst="rect">
            <a:avLst/>
          </a:prstGeom>
          <a:noFill/>
        </p:spPr>
        <p:txBody>
          <a:bodyPr wrap="square" rtlCol="0">
            <a:spAutoFit/>
          </a:bodyPr>
          <a:lstStyle/>
          <a:p>
            <a:pPr algn="ctr"/>
            <a:r>
              <a:rPr lang="zh-CN" altLang="en-US" sz="15000" b="1" dirty="0" smtClean="0">
                <a:solidFill>
                  <a:schemeClr val="bg1"/>
                </a:solidFill>
                <a:latin typeface="华文楷体"/>
                <a:ea typeface="华文楷体"/>
                <a:cs typeface="华文楷体"/>
              </a:rPr>
              <a:t>感恩</a:t>
            </a:r>
            <a:endParaRPr lang="en-US" sz="15000" b="1" dirty="0" smtClean="0">
              <a:solidFill>
                <a:schemeClr val="bg1"/>
              </a:solidFill>
              <a:latin typeface="华文楷体"/>
              <a:ea typeface="华文楷体"/>
              <a:cs typeface="华文楷体"/>
            </a:endParaRPr>
          </a:p>
          <a:p>
            <a:pPr algn="ctr"/>
            <a:r>
              <a:rPr lang="en-US" sz="4400" b="1" dirty="0" smtClean="0">
                <a:solidFill>
                  <a:schemeClr val="bg1"/>
                </a:solidFill>
                <a:latin typeface="Lucida Calligraphy"/>
                <a:cs typeface="Lucida Calligraphy"/>
              </a:rPr>
              <a:t>Thanksgiving</a:t>
            </a:r>
            <a:endParaRPr lang="en-US" sz="4400" b="1" dirty="0">
              <a:solidFill>
                <a:schemeClr val="bg1"/>
              </a:solidFill>
              <a:latin typeface="Lucida Calligraphy"/>
              <a:cs typeface="Lucida Calligraphy"/>
            </a:endParaRPr>
          </a:p>
        </p:txBody>
      </p:sp>
      <p:sp>
        <p:nvSpPr>
          <p:cNvPr id="8" name="TextBox 7"/>
          <p:cNvSpPr txBox="1"/>
          <p:nvPr/>
        </p:nvSpPr>
        <p:spPr>
          <a:xfrm>
            <a:off x="0" y="4224216"/>
            <a:ext cx="3810779" cy="2554545"/>
          </a:xfrm>
          <a:prstGeom prst="rect">
            <a:avLst/>
          </a:prstGeom>
          <a:noFill/>
        </p:spPr>
        <p:txBody>
          <a:bodyPr wrap="square" rtlCol="0">
            <a:spAutoFit/>
          </a:bodyPr>
          <a:lstStyle/>
          <a:p>
            <a:pPr algn="ctr"/>
            <a:r>
              <a:rPr lang="en-US" sz="4000" b="1" dirty="0" smtClean="0">
                <a:latin typeface="Lucida Calligraphy"/>
                <a:cs typeface="Lucida Calligraphy"/>
              </a:rPr>
              <a:t>Because </a:t>
            </a:r>
          </a:p>
          <a:p>
            <a:pPr algn="ctr"/>
            <a:r>
              <a:rPr lang="en-US" sz="4000" b="1" dirty="0" smtClean="0">
                <a:latin typeface="Lucida Calligraphy"/>
                <a:cs typeface="Lucida Calligraphy"/>
              </a:rPr>
              <a:t>of you…</a:t>
            </a:r>
          </a:p>
          <a:p>
            <a:pPr algn="ctr"/>
            <a:r>
              <a:rPr lang="en-US" sz="4000" b="1" dirty="0" smtClean="0">
                <a:latin typeface="Lucida Calligraphy"/>
                <a:cs typeface="Lucida Calligraphy"/>
              </a:rPr>
              <a:t>heart is </a:t>
            </a:r>
          </a:p>
          <a:p>
            <a:pPr algn="ctr"/>
            <a:r>
              <a:rPr lang="en-US" sz="4000" b="1" dirty="0" smtClean="0">
                <a:latin typeface="Lucida Calligraphy"/>
                <a:cs typeface="Lucida Calligraphy"/>
              </a:rPr>
              <a:t>grateful…</a:t>
            </a:r>
            <a:endParaRPr lang="en-US" sz="4000" b="1" dirty="0">
              <a:latin typeface="Lucida Calligraphy"/>
              <a:cs typeface="Lucida Calligraphy"/>
            </a:endParaRPr>
          </a:p>
        </p:txBody>
      </p:sp>
    </p:spTree>
    <p:extLst>
      <p:ext uri="{BB962C8B-B14F-4D97-AF65-F5344CB8AC3E}">
        <p14:creationId xmlns:p14="http://schemas.microsoft.com/office/powerpoint/2010/main" val="40618084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1dx2dXgdjXXcnE439_073642.jpg_310x3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64874" cy="6858000"/>
          </a:xfrm>
          <a:prstGeom prst="rect">
            <a:avLst/>
          </a:prstGeom>
        </p:spPr>
      </p:pic>
      <p:pic>
        <p:nvPicPr>
          <p:cNvPr id="6" name="Picture 5" descr="the-lords-prayer-439998-1-s-307x5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513" y="-8909"/>
            <a:ext cx="3898900" cy="6858000"/>
          </a:xfrm>
          <a:prstGeom prst="rect">
            <a:avLst/>
          </a:prstGeom>
        </p:spPr>
      </p:pic>
      <p:sp>
        <p:nvSpPr>
          <p:cNvPr id="4" name="TextBox 3"/>
          <p:cNvSpPr txBox="1"/>
          <p:nvPr/>
        </p:nvSpPr>
        <p:spPr>
          <a:xfrm>
            <a:off x="8343754" y="6166984"/>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a:t>
            </a:r>
            <a:r>
              <a:rPr lang="en-US" altLang="zh-CN" sz="3600" dirty="0" smtClean="0">
                <a:solidFill>
                  <a:srgbClr val="0000FF"/>
                </a:solidFill>
                <a:latin typeface="Times"/>
                <a:cs typeface="Times"/>
              </a:rPr>
              <a:t>12</a:t>
            </a:r>
            <a:r>
              <a:rPr lang="en-US" altLang="zh-CN" sz="3600" dirty="0" smtClean="0">
                <a:solidFill>
                  <a:srgbClr val="0000FF"/>
                </a:solidFill>
                <a:latin typeface="Times"/>
                <a:cs typeface="Times"/>
              </a:rPr>
              <a:t>)</a:t>
            </a:r>
            <a:endParaRPr lang="en-US" sz="3600" dirty="0">
              <a:solidFill>
                <a:srgbClr val="0000FF"/>
              </a:solidFill>
              <a:latin typeface="Times"/>
              <a:cs typeface="Times"/>
            </a:endParaRPr>
          </a:p>
        </p:txBody>
      </p:sp>
    </p:spTree>
    <p:extLst>
      <p:ext uri="{BB962C8B-B14F-4D97-AF65-F5344CB8AC3E}">
        <p14:creationId xmlns:p14="http://schemas.microsoft.com/office/powerpoint/2010/main" val="15275484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558956" y="-133218"/>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(2)</a:t>
            </a:r>
            <a:endParaRPr lang="en-US" sz="3600" dirty="0">
              <a:solidFill>
                <a:srgbClr val="0000FF"/>
              </a:solidFill>
              <a:latin typeface="Times"/>
              <a:cs typeface="Times"/>
            </a:endParaRPr>
          </a:p>
        </p:txBody>
      </p:sp>
      <p:sp>
        <p:nvSpPr>
          <p:cNvPr id="13" name="Rectangle 12"/>
          <p:cNvSpPr/>
          <p:nvPr/>
        </p:nvSpPr>
        <p:spPr>
          <a:xfrm>
            <a:off x="-17465" y="477771"/>
            <a:ext cx="9126673" cy="523220"/>
          </a:xfrm>
          <a:prstGeom prst="rect">
            <a:avLst/>
          </a:prstGeom>
        </p:spPr>
        <p:txBody>
          <a:bodyPr wrap="square">
            <a:spAutoFit/>
          </a:bodyPr>
          <a:lstStyle/>
          <a:p>
            <a:r>
              <a:rPr lang="en-US" sz="2800" b="1" dirty="0" smtClean="0">
                <a:latin typeface="Times"/>
                <a:cs typeface="Times"/>
              </a:rPr>
              <a:t>Intro: </a:t>
            </a:r>
            <a:r>
              <a:rPr lang="en-US" sz="2800" dirty="0" smtClean="0">
                <a:latin typeface="Times"/>
                <a:cs typeface="Times"/>
              </a:rPr>
              <a:t>H</a:t>
            </a:r>
            <a:r>
              <a:rPr lang="en-US" sz="2800" dirty="0" smtClean="0">
                <a:latin typeface="Times"/>
                <a:cs typeface="Times"/>
              </a:rPr>
              <a:t>e (Jesus) </a:t>
            </a:r>
            <a:r>
              <a:rPr lang="en-US" sz="2800" dirty="0" smtClean="0">
                <a:latin typeface="Times"/>
                <a:cs typeface="Times"/>
              </a:rPr>
              <a:t>is teaching disciples’ </a:t>
            </a:r>
            <a:r>
              <a:rPr lang="en-US" sz="2800" dirty="0" smtClean="0">
                <a:latin typeface="Times"/>
                <a:cs typeface="Times"/>
              </a:rPr>
              <a:t>prayer. What </a:t>
            </a:r>
            <a:r>
              <a:rPr lang="en-US" sz="2800" dirty="0" smtClean="0">
                <a:latin typeface="Times"/>
                <a:cs typeface="Times"/>
              </a:rPr>
              <a:t>is prayer?</a:t>
            </a:r>
            <a:endParaRPr lang="en-US" sz="2800" dirty="0">
              <a:latin typeface="Times"/>
              <a:cs typeface="Times"/>
            </a:endParaRPr>
          </a:p>
        </p:txBody>
      </p:sp>
      <p:sp>
        <p:nvSpPr>
          <p:cNvPr id="10" name="Rectangle 9"/>
          <p:cNvSpPr/>
          <p:nvPr/>
        </p:nvSpPr>
        <p:spPr>
          <a:xfrm>
            <a:off x="22102" y="1008549"/>
            <a:ext cx="9144000" cy="1077218"/>
          </a:xfrm>
          <a:prstGeom prst="rect">
            <a:avLst/>
          </a:prstGeom>
        </p:spPr>
        <p:txBody>
          <a:bodyPr wrap="square">
            <a:spAutoFit/>
          </a:bodyPr>
          <a:lstStyle/>
          <a:p>
            <a:r>
              <a:rPr lang="en-US" sz="3200" dirty="0" smtClean="0">
                <a:solidFill>
                  <a:srgbClr val="FF0000"/>
                </a:solidFill>
                <a:latin typeface="Times"/>
                <a:cs typeface="Times"/>
              </a:rPr>
              <a:t>a. Prayer is calling on God’s name </a:t>
            </a:r>
            <a:r>
              <a:rPr lang="en-US" sz="3200" dirty="0" smtClean="0">
                <a:solidFill>
                  <a:srgbClr val="FF0000"/>
                </a:solidFill>
                <a:latin typeface="Times"/>
                <a:cs typeface="Times"/>
              </a:rPr>
              <a:t>above all</a:t>
            </a:r>
            <a:r>
              <a:rPr lang="en-US" sz="3200" dirty="0" smtClean="0">
                <a:solidFill>
                  <a:srgbClr val="FF0000"/>
                </a:solidFill>
                <a:latin typeface="Times"/>
                <a:cs typeface="Times"/>
              </a:rPr>
              <a:t> other names </a:t>
            </a:r>
            <a:r>
              <a:rPr lang="en-US" sz="3200" dirty="0" smtClean="0">
                <a:solidFill>
                  <a:srgbClr val="0000FF"/>
                </a:solidFill>
                <a:latin typeface="Times"/>
                <a:cs typeface="Times"/>
              </a:rPr>
              <a:t>(Our Father, who art in heaven)</a:t>
            </a:r>
            <a:r>
              <a:rPr lang="en-US" sz="3200" dirty="0" smtClean="0">
                <a:solidFill>
                  <a:srgbClr val="FF0000"/>
                </a:solidFill>
                <a:latin typeface="Times"/>
                <a:cs typeface="Times"/>
              </a:rPr>
              <a:t>.</a:t>
            </a:r>
            <a:endParaRPr lang="en-US" sz="3200" dirty="0">
              <a:solidFill>
                <a:srgbClr val="0000FF"/>
              </a:solidFill>
              <a:latin typeface="Times"/>
              <a:cs typeface="Times"/>
            </a:endParaRPr>
          </a:p>
        </p:txBody>
      </p:sp>
      <p:sp>
        <p:nvSpPr>
          <p:cNvPr id="20" name="Rectangle 19"/>
          <p:cNvSpPr/>
          <p:nvPr/>
        </p:nvSpPr>
        <p:spPr>
          <a:xfrm>
            <a:off x="13992" y="1947398"/>
            <a:ext cx="9144000" cy="1077218"/>
          </a:xfrm>
          <a:prstGeom prst="rect">
            <a:avLst/>
          </a:prstGeom>
        </p:spPr>
        <p:txBody>
          <a:bodyPr wrap="square">
            <a:spAutoFit/>
          </a:bodyPr>
          <a:lstStyle/>
          <a:p>
            <a:r>
              <a:rPr lang="en-US" sz="3200" dirty="0" smtClean="0">
                <a:solidFill>
                  <a:srgbClr val="FF0000"/>
                </a:solidFill>
                <a:latin typeface="Times"/>
                <a:cs typeface="Times"/>
              </a:rPr>
              <a:t>b. Prayer is seeing God’s greatness </a:t>
            </a:r>
            <a:r>
              <a:rPr lang="en-US" sz="3200" dirty="0">
                <a:solidFill>
                  <a:srgbClr val="FF0000"/>
                </a:solidFill>
                <a:latin typeface="Times"/>
                <a:cs typeface="Times"/>
              </a:rPr>
              <a:t>above all our </a:t>
            </a:r>
            <a:r>
              <a:rPr lang="en-US" sz="3200" dirty="0" smtClean="0">
                <a:solidFill>
                  <a:srgbClr val="FF0000"/>
                </a:solidFill>
                <a:latin typeface="Times"/>
                <a:cs typeface="Times"/>
              </a:rPr>
              <a:t>problems </a:t>
            </a:r>
            <a:r>
              <a:rPr lang="en-US" sz="3200" dirty="0" smtClean="0">
                <a:solidFill>
                  <a:srgbClr val="0000FF"/>
                </a:solidFill>
                <a:latin typeface="Times"/>
                <a:cs typeface="Times"/>
              </a:rPr>
              <a:t>(Hallowed be thy name)</a:t>
            </a:r>
            <a:r>
              <a:rPr lang="en-US" sz="3200" dirty="0" smtClean="0">
                <a:solidFill>
                  <a:srgbClr val="FF0000"/>
                </a:solidFill>
                <a:latin typeface="Times"/>
                <a:cs typeface="Times"/>
              </a:rPr>
              <a:t>.</a:t>
            </a:r>
          </a:p>
        </p:txBody>
      </p:sp>
      <p:sp>
        <p:nvSpPr>
          <p:cNvPr id="21" name="Rectangle 20"/>
          <p:cNvSpPr/>
          <p:nvPr/>
        </p:nvSpPr>
        <p:spPr>
          <a:xfrm>
            <a:off x="-12510" y="3024616"/>
            <a:ext cx="9144000" cy="1077218"/>
          </a:xfrm>
          <a:prstGeom prst="rect">
            <a:avLst/>
          </a:prstGeom>
        </p:spPr>
        <p:txBody>
          <a:bodyPr wrap="square">
            <a:spAutoFit/>
          </a:bodyPr>
          <a:lstStyle/>
          <a:p>
            <a:r>
              <a:rPr lang="en-US" sz="3200" dirty="0" smtClean="0">
                <a:solidFill>
                  <a:srgbClr val="FF0000"/>
                </a:solidFill>
                <a:latin typeface="Times"/>
                <a:cs typeface="Times"/>
              </a:rPr>
              <a:t>c. Prayer is seeking God’s mission </a:t>
            </a:r>
            <a:r>
              <a:rPr lang="en-US" sz="3200" dirty="0">
                <a:solidFill>
                  <a:srgbClr val="FF0000"/>
                </a:solidFill>
                <a:latin typeface="Times"/>
                <a:cs typeface="Times"/>
              </a:rPr>
              <a:t>above </a:t>
            </a:r>
            <a:r>
              <a:rPr lang="en-US" sz="3200" dirty="0" smtClean="0">
                <a:solidFill>
                  <a:srgbClr val="FF0000"/>
                </a:solidFill>
                <a:latin typeface="Times"/>
                <a:cs typeface="Times"/>
              </a:rPr>
              <a:t>all </a:t>
            </a:r>
            <a:r>
              <a:rPr lang="en-US" sz="3200" dirty="0" smtClean="0">
                <a:solidFill>
                  <a:srgbClr val="FF0000"/>
                </a:solidFill>
                <a:latin typeface="Times"/>
                <a:cs typeface="Times"/>
              </a:rPr>
              <a:t>our </a:t>
            </a:r>
            <a:r>
              <a:rPr lang="en-US" sz="3200" dirty="0" smtClean="0">
                <a:solidFill>
                  <a:srgbClr val="FF0000"/>
                </a:solidFill>
                <a:latin typeface="Times"/>
                <a:cs typeface="Times"/>
              </a:rPr>
              <a:t>missions </a:t>
            </a:r>
            <a:r>
              <a:rPr lang="en-US" sz="3200" dirty="0" smtClean="0">
                <a:solidFill>
                  <a:srgbClr val="0000FF"/>
                </a:solidFill>
                <a:latin typeface="Times"/>
                <a:cs typeface="Times"/>
              </a:rPr>
              <a:t>(Thy kingdom come)</a:t>
            </a:r>
            <a:r>
              <a:rPr lang="en-US" sz="3200" dirty="0" smtClean="0">
                <a:solidFill>
                  <a:srgbClr val="FF0000"/>
                </a:solidFill>
                <a:latin typeface="Times"/>
                <a:cs typeface="Times"/>
              </a:rPr>
              <a:t>.</a:t>
            </a:r>
            <a:endParaRPr lang="en-US" sz="3200" dirty="0">
              <a:solidFill>
                <a:srgbClr val="FF0000"/>
              </a:solidFill>
              <a:latin typeface="Times"/>
              <a:cs typeface="Times"/>
            </a:endParaRPr>
          </a:p>
        </p:txBody>
      </p:sp>
      <p:sp>
        <p:nvSpPr>
          <p:cNvPr id="22" name="Rectangle 21"/>
          <p:cNvSpPr/>
          <p:nvPr/>
        </p:nvSpPr>
        <p:spPr>
          <a:xfrm>
            <a:off x="28526" y="5036011"/>
            <a:ext cx="9144000" cy="1569660"/>
          </a:xfrm>
          <a:prstGeom prst="rect">
            <a:avLst/>
          </a:prstGeom>
        </p:spPr>
        <p:txBody>
          <a:bodyPr wrap="square">
            <a:spAutoFit/>
          </a:bodyPr>
          <a:lstStyle/>
          <a:p>
            <a:r>
              <a:rPr lang="en-US" sz="3200" dirty="0">
                <a:solidFill>
                  <a:srgbClr val="FF0000"/>
                </a:solidFill>
                <a:latin typeface="Times"/>
                <a:cs typeface="Times"/>
              </a:rPr>
              <a:t>e.	Prayer is declaring dependence on God for </a:t>
            </a:r>
            <a:r>
              <a:rPr lang="en-US" sz="3200" dirty="0" smtClean="0">
                <a:solidFill>
                  <a:srgbClr val="FF0000"/>
                </a:solidFill>
                <a:latin typeface="Times"/>
                <a:cs typeface="Times"/>
              </a:rPr>
              <a:t>all our </a:t>
            </a:r>
            <a:r>
              <a:rPr lang="en-US" sz="3200" dirty="0">
                <a:solidFill>
                  <a:srgbClr val="FF0000"/>
                </a:solidFill>
                <a:latin typeface="Times"/>
                <a:cs typeface="Times"/>
              </a:rPr>
              <a:t>needs. Prayerlessness is declaring independence from God</a:t>
            </a:r>
            <a:r>
              <a:rPr lang="en-US" sz="3200" dirty="0" smtClean="0">
                <a:solidFill>
                  <a:srgbClr val="FF0000"/>
                </a:solidFill>
                <a:latin typeface="Times"/>
                <a:cs typeface="Times"/>
              </a:rPr>
              <a:t>. </a:t>
            </a:r>
            <a:r>
              <a:rPr lang="en-US" sz="3200" dirty="0" smtClean="0">
                <a:solidFill>
                  <a:srgbClr val="0000FF"/>
                </a:solidFill>
                <a:latin typeface="Times"/>
                <a:cs typeface="Times"/>
              </a:rPr>
              <a:t>(Give us this day our daily bread)</a:t>
            </a:r>
            <a:r>
              <a:rPr lang="en-US" sz="3200" dirty="0" smtClean="0">
                <a:solidFill>
                  <a:srgbClr val="FF0000"/>
                </a:solidFill>
                <a:latin typeface="Times"/>
                <a:cs typeface="Times"/>
              </a:rPr>
              <a:t>.</a:t>
            </a:r>
            <a:endParaRPr lang="en-US" sz="3200" dirty="0">
              <a:solidFill>
                <a:srgbClr val="FF0000"/>
              </a:solidFill>
              <a:latin typeface="Times"/>
              <a:cs typeface="Times"/>
            </a:endParaRPr>
          </a:p>
        </p:txBody>
      </p:sp>
      <p:sp>
        <p:nvSpPr>
          <p:cNvPr id="14" name="Rectangle 13"/>
          <p:cNvSpPr/>
          <p:nvPr/>
        </p:nvSpPr>
        <p:spPr>
          <a:xfrm>
            <a:off x="7160" y="3986836"/>
            <a:ext cx="9144000" cy="1077218"/>
          </a:xfrm>
          <a:prstGeom prst="rect">
            <a:avLst/>
          </a:prstGeom>
        </p:spPr>
        <p:txBody>
          <a:bodyPr wrap="square">
            <a:spAutoFit/>
          </a:bodyPr>
          <a:lstStyle/>
          <a:p>
            <a:r>
              <a:rPr lang="en-US" sz="3200" dirty="0" smtClean="0">
                <a:solidFill>
                  <a:srgbClr val="FF0000"/>
                </a:solidFill>
                <a:latin typeface="Times"/>
                <a:cs typeface="Times"/>
              </a:rPr>
              <a:t>d. Prayer is looking for God’s plan </a:t>
            </a:r>
            <a:r>
              <a:rPr lang="en-US" sz="3200" dirty="0">
                <a:solidFill>
                  <a:srgbClr val="FF0000"/>
                </a:solidFill>
                <a:latin typeface="Times"/>
                <a:cs typeface="Times"/>
              </a:rPr>
              <a:t>above </a:t>
            </a:r>
            <a:r>
              <a:rPr lang="en-US" sz="3200" dirty="0" smtClean="0">
                <a:solidFill>
                  <a:srgbClr val="FF0000"/>
                </a:solidFill>
                <a:latin typeface="Times"/>
                <a:cs typeface="Times"/>
              </a:rPr>
              <a:t>all </a:t>
            </a:r>
            <a:r>
              <a:rPr lang="en-US" sz="3200" dirty="0" smtClean="0">
                <a:solidFill>
                  <a:srgbClr val="FF0000"/>
                </a:solidFill>
                <a:latin typeface="Times"/>
                <a:cs typeface="Times"/>
              </a:rPr>
              <a:t>our plans </a:t>
            </a:r>
            <a:r>
              <a:rPr lang="en-US" sz="3200" dirty="0" smtClean="0">
                <a:solidFill>
                  <a:srgbClr val="0000FF"/>
                </a:solidFill>
                <a:latin typeface="Times"/>
                <a:cs typeface="Times"/>
              </a:rPr>
              <a:t>(Thy will be done)</a:t>
            </a:r>
            <a:r>
              <a:rPr lang="en-US" sz="3200" dirty="0" smtClean="0">
                <a:solidFill>
                  <a:srgbClr val="FF0000"/>
                </a:solidFill>
                <a:latin typeface="Times"/>
                <a:cs typeface="Times"/>
              </a:rPr>
              <a:t>.</a:t>
            </a:r>
            <a:endParaRPr lang="en-US" sz="3200" dirty="0">
              <a:solidFill>
                <a:srgbClr val="FF0000"/>
              </a:solidFill>
              <a:latin typeface="Times"/>
              <a:cs typeface="Times"/>
            </a:endParaRPr>
          </a:p>
        </p:txBody>
      </p:sp>
      <p:sp>
        <p:nvSpPr>
          <p:cNvPr id="12" name="Rectangle 11"/>
          <p:cNvSpPr/>
          <p:nvPr/>
        </p:nvSpPr>
        <p:spPr>
          <a:xfrm>
            <a:off x="0" y="-22284"/>
            <a:ext cx="9182206" cy="523220"/>
          </a:xfrm>
          <a:prstGeom prst="rect">
            <a:avLst/>
          </a:prstGeom>
        </p:spPr>
        <p:txBody>
          <a:bodyPr wrap="square">
            <a:spAutoFit/>
          </a:bodyPr>
          <a:lstStyle/>
          <a:p>
            <a:r>
              <a:rPr lang="en-US" sz="2800" b="1" dirty="0">
                <a:solidFill>
                  <a:srgbClr val="0000FF"/>
                </a:solidFill>
                <a:latin typeface="Times"/>
                <a:cs typeface="Times"/>
              </a:rPr>
              <a:t>Title</a:t>
            </a:r>
            <a:r>
              <a:rPr lang="en-US" sz="2800" b="1" dirty="0" smtClean="0">
                <a:solidFill>
                  <a:srgbClr val="0000FF"/>
                </a:solidFill>
                <a:latin typeface="Times"/>
                <a:cs typeface="Times"/>
              </a:rPr>
              <a:t>:</a:t>
            </a:r>
            <a:r>
              <a:rPr lang="en-US" sz="2800" dirty="0">
                <a:solidFill>
                  <a:srgbClr val="0000FF"/>
                </a:solidFill>
                <a:latin typeface="Times"/>
                <a:cs typeface="Times"/>
              </a:rPr>
              <a:t> </a:t>
            </a:r>
            <a:r>
              <a:rPr lang="en-US" sz="2800" dirty="0">
                <a:solidFill>
                  <a:srgbClr val="0000FF"/>
                </a:solidFill>
                <a:latin typeface="Times"/>
                <a:cs typeface="Times"/>
              </a:rPr>
              <a:t>“Give us this day our daily bread”</a:t>
            </a:r>
            <a:r>
              <a:rPr lang="en-US" sz="2800" dirty="0">
                <a:solidFill>
                  <a:srgbClr val="0000FF"/>
                </a:solidFill>
                <a:latin typeface="Times"/>
                <a:cs typeface="Times"/>
              </a:rPr>
              <a:t> </a:t>
            </a:r>
            <a:r>
              <a:rPr lang="en-US" sz="2800" dirty="0" smtClean="0">
                <a:solidFill>
                  <a:srgbClr val="0000FF"/>
                </a:solidFill>
                <a:latin typeface="Times"/>
                <a:cs typeface="Times"/>
              </a:rPr>
              <a:t> </a:t>
            </a:r>
            <a:r>
              <a:rPr lang="en-US" sz="2800" dirty="0" smtClean="0">
                <a:solidFill>
                  <a:srgbClr val="0000FF"/>
                </a:solidFill>
                <a:latin typeface="Times"/>
                <a:cs typeface="Times"/>
              </a:rPr>
              <a:t>(Lord’s </a:t>
            </a:r>
            <a:r>
              <a:rPr lang="en-US" sz="2800" dirty="0">
                <a:solidFill>
                  <a:srgbClr val="0000FF"/>
                </a:solidFill>
                <a:latin typeface="Times"/>
                <a:cs typeface="Times"/>
              </a:rPr>
              <a:t>Prayer</a:t>
            </a:r>
            <a:r>
              <a:rPr lang="en-US" sz="2800" dirty="0" smtClean="0">
                <a:solidFill>
                  <a:srgbClr val="0000FF"/>
                </a:solidFill>
                <a:latin typeface="Times"/>
                <a:cs typeface="Times"/>
              </a:rPr>
              <a:t>-5)</a:t>
            </a:r>
            <a:endParaRPr lang="en-US" sz="2800" dirty="0">
              <a:solidFill>
                <a:srgbClr val="0000FF"/>
              </a:solidFill>
              <a:latin typeface="Times"/>
              <a:cs typeface="Times"/>
            </a:endParaRPr>
          </a:p>
        </p:txBody>
      </p:sp>
    </p:spTree>
    <p:extLst>
      <p:ext uri="{BB962C8B-B14F-4D97-AF65-F5344CB8AC3E}">
        <p14:creationId xmlns:p14="http://schemas.microsoft.com/office/powerpoint/2010/main" val="58265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20" grpId="0"/>
      <p:bldP spid="21" grpId="0"/>
      <p:bldP spid="2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792" y="-643"/>
            <a:ext cx="9178792" cy="2554545"/>
          </a:xfrm>
          <a:prstGeom prst="rect">
            <a:avLst/>
          </a:prstGeom>
        </p:spPr>
        <p:txBody>
          <a:bodyPr wrap="square">
            <a:spAutoFit/>
          </a:bodyPr>
          <a:lstStyle/>
          <a:p>
            <a:r>
              <a:rPr lang="en-US" sz="3200" b="1" dirty="0">
                <a:solidFill>
                  <a:srgbClr val="FF0000"/>
                </a:solidFill>
                <a:latin typeface="Times"/>
                <a:cs typeface="Times"/>
              </a:rPr>
              <a:t>1.	What are our physical needs?</a:t>
            </a:r>
            <a:r>
              <a:rPr lang="en-US" sz="3200" dirty="0">
                <a:latin typeface="Times"/>
                <a:cs typeface="Times"/>
              </a:rPr>
              <a:t>—Our bodies are hungry for bread (rice/food), thirsty for water, tired for rest (sleep), gasping for air (medicine/health) and clothed for protection from heat and cold. Our daily </a:t>
            </a:r>
            <a:r>
              <a:rPr lang="en-US" sz="3200" dirty="0" smtClean="0">
                <a:latin typeface="Times"/>
                <a:cs typeface="Times"/>
              </a:rPr>
              <a:t>physical </a:t>
            </a:r>
            <a:r>
              <a:rPr lang="en-US" sz="3200" dirty="0">
                <a:latin typeface="Times"/>
                <a:cs typeface="Times"/>
              </a:rPr>
              <a:t>needs are food, water, rest, air, and clothing.</a:t>
            </a:r>
          </a:p>
        </p:txBody>
      </p:sp>
      <p:sp>
        <p:nvSpPr>
          <p:cNvPr id="9" name="TextBox 8"/>
          <p:cNvSpPr txBox="1"/>
          <p:nvPr/>
        </p:nvSpPr>
        <p:spPr>
          <a:xfrm>
            <a:off x="8459399" y="-105323"/>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(3)</a:t>
            </a:r>
            <a:endParaRPr lang="en-US" sz="3600" dirty="0">
              <a:solidFill>
                <a:srgbClr val="0000FF"/>
              </a:solidFill>
              <a:latin typeface="Times"/>
              <a:cs typeface="Times"/>
            </a:endParaRPr>
          </a:p>
        </p:txBody>
      </p:sp>
      <p:sp>
        <p:nvSpPr>
          <p:cNvPr id="13" name="Rectangle 12"/>
          <p:cNvSpPr/>
          <p:nvPr/>
        </p:nvSpPr>
        <p:spPr>
          <a:xfrm>
            <a:off x="6198" y="2435181"/>
            <a:ext cx="9178792" cy="584776"/>
          </a:xfrm>
          <a:prstGeom prst="rect">
            <a:avLst/>
          </a:prstGeom>
        </p:spPr>
        <p:txBody>
          <a:bodyPr wrap="square">
            <a:spAutoFit/>
          </a:bodyPr>
          <a:lstStyle/>
          <a:p>
            <a:r>
              <a:rPr lang="en-US" sz="3200" b="1" dirty="0" smtClean="0">
                <a:solidFill>
                  <a:srgbClr val="0000FF"/>
                </a:solidFill>
                <a:latin typeface="Times"/>
                <a:cs typeface="Times"/>
              </a:rPr>
              <a:t>a.	Problem</a:t>
            </a:r>
            <a:r>
              <a:rPr lang="en-US" sz="3200" b="1" dirty="0">
                <a:solidFill>
                  <a:srgbClr val="0000FF"/>
                </a:solidFill>
                <a:latin typeface="Times"/>
                <a:cs typeface="Times"/>
              </a:rPr>
              <a:t>: Wants </a:t>
            </a:r>
            <a:r>
              <a:rPr lang="en-US" sz="3200" b="1" dirty="0" smtClean="0">
                <a:solidFill>
                  <a:srgbClr val="0000FF"/>
                </a:solidFill>
                <a:latin typeface="Times"/>
                <a:cs typeface="Times"/>
              </a:rPr>
              <a:t>vs</a:t>
            </a:r>
            <a:r>
              <a:rPr lang="en-US" sz="3200" b="1" dirty="0">
                <a:solidFill>
                  <a:srgbClr val="0000FF"/>
                </a:solidFill>
                <a:latin typeface="Times"/>
                <a:cs typeface="Times"/>
              </a:rPr>
              <a:t>. Needs. </a:t>
            </a:r>
            <a:r>
              <a:rPr lang="en-US" sz="3200" dirty="0">
                <a:latin typeface="Times"/>
                <a:cs typeface="Times"/>
              </a:rPr>
              <a:t>	</a:t>
            </a:r>
            <a:endParaRPr lang="en-US" sz="3200" dirty="0" smtClean="0">
              <a:latin typeface="Times"/>
              <a:cs typeface="Times"/>
            </a:endParaRPr>
          </a:p>
        </p:txBody>
      </p:sp>
      <p:sp>
        <p:nvSpPr>
          <p:cNvPr id="14" name="Rectangle 13"/>
          <p:cNvSpPr/>
          <p:nvPr/>
        </p:nvSpPr>
        <p:spPr>
          <a:xfrm>
            <a:off x="24906" y="2899557"/>
            <a:ext cx="9178792" cy="1077218"/>
          </a:xfrm>
          <a:prstGeom prst="rect">
            <a:avLst/>
          </a:prstGeom>
        </p:spPr>
        <p:txBody>
          <a:bodyPr wrap="square">
            <a:spAutoFit/>
          </a:bodyPr>
          <a:lstStyle/>
          <a:p>
            <a:pPr marL="514350" indent="-514350">
              <a:buAutoNum type="arabicParenBoth"/>
            </a:pPr>
            <a:r>
              <a:rPr lang="en-US" sz="3200" dirty="0">
                <a:latin typeface="Times"/>
                <a:cs typeface="Times"/>
              </a:rPr>
              <a:t>Wants: Israelites craved for meat (Ex.16:3), fish, cucumbers, melons, leeks, onions, garlic (Nu.11:5)</a:t>
            </a:r>
            <a:r>
              <a:rPr lang="en-US" sz="3200" dirty="0" smtClean="0">
                <a:latin typeface="Times"/>
                <a:cs typeface="Times"/>
              </a:rPr>
              <a:t>.</a:t>
            </a:r>
            <a:endParaRPr lang="en-US" sz="3200" dirty="0">
              <a:latin typeface="Times"/>
              <a:cs typeface="Times"/>
            </a:endParaRPr>
          </a:p>
        </p:txBody>
      </p:sp>
      <p:sp>
        <p:nvSpPr>
          <p:cNvPr id="15" name="Rectangle 14"/>
          <p:cNvSpPr/>
          <p:nvPr/>
        </p:nvSpPr>
        <p:spPr>
          <a:xfrm>
            <a:off x="0" y="3835690"/>
            <a:ext cx="9178792" cy="1077218"/>
          </a:xfrm>
          <a:prstGeom prst="rect">
            <a:avLst/>
          </a:prstGeom>
        </p:spPr>
        <p:txBody>
          <a:bodyPr wrap="square">
            <a:spAutoFit/>
          </a:bodyPr>
          <a:lstStyle/>
          <a:p>
            <a:r>
              <a:rPr lang="en-US" sz="3200" dirty="0">
                <a:latin typeface="Times"/>
                <a:cs typeface="Times"/>
              </a:rPr>
              <a:t>(2) Situations: In the desert there is no </a:t>
            </a:r>
            <a:endParaRPr lang="en-US" sz="3200" dirty="0" smtClean="0">
              <a:latin typeface="Times"/>
              <a:cs typeface="Times"/>
            </a:endParaRPr>
          </a:p>
          <a:p>
            <a:r>
              <a:rPr lang="en-US" sz="3200" dirty="0">
                <a:latin typeface="Times"/>
                <a:cs typeface="Times"/>
              </a:rPr>
              <a:t>	</a:t>
            </a:r>
            <a:r>
              <a:rPr lang="en-US" sz="3200" dirty="0" smtClean="0">
                <a:latin typeface="Times"/>
                <a:cs typeface="Times"/>
              </a:rPr>
              <a:t>meat</a:t>
            </a:r>
            <a:r>
              <a:rPr lang="en-US" sz="3200" dirty="0">
                <a:latin typeface="Times"/>
                <a:cs typeface="Times"/>
              </a:rPr>
              <a:t>, fish, </a:t>
            </a:r>
            <a:r>
              <a:rPr lang="en-US" sz="3200" dirty="0" smtClean="0">
                <a:latin typeface="Times"/>
                <a:cs typeface="Times"/>
              </a:rPr>
              <a:t>vegetables </a:t>
            </a:r>
            <a:r>
              <a:rPr lang="en-US" sz="3200" dirty="0">
                <a:latin typeface="Times"/>
                <a:cs typeface="Times"/>
              </a:rPr>
              <a:t>or </a:t>
            </a:r>
            <a:r>
              <a:rPr lang="en-US" sz="3200" dirty="0" smtClean="0">
                <a:latin typeface="Times"/>
                <a:cs typeface="Times"/>
              </a:rPr>
              <a:t>spices. </a:t>
            </a:r>
            <a:endParaRPr lang="en-US" sz="3200" dirty="0">
              <a:latin typeface="Times"/>
              <a:cs typeface="Times"/>
            </a:endParaRPr>
          </a:p>
        </p:txBody>
      </p:sp>
      <p:sp>
        <p:nvSpPr>
          <p:cNvPr id="16" name="Rectangle 15"/>
          <p:cNvSpPr/>
          <p:nvPr/>
        </p:nvSpPr>
        <p:spPr>
          <a:xfrm>
            <a:off x="-24906" y="4838675"/>
            <a:ext cx="9178792" cy="1077218"/>
          </a:xfrm>
          <a:prstGeom prst="rect">
            <a:avLst/>
          </a:prstGeom>
        </p:spPr>
        <p:txBody>
          <a:bodyPr wrap="square">
            <a:spAutoFit/>
          </a:bodyPr>
          <a:lstStyle/>
          <a:p>
            <a:r>
              <a:rPr lang="en-US" sz="3200" dirty="0">
                <a:latin typeface="Times"/>
                <a:cs typeface="Times"/>
              </a:rPr>
              <a:t>(3) </a:t>
            </a:r>
            <a:r>
              <a:rPr lang="en-US" sz="3200" dirty="0" smtClean="0">
                <a:latin typeface="Times"/>
                <a:cs typeface="Times"/>
              </a:rPr>
              <a:t>Needs: They </a:t>
            </a:r>
            <a:r>
              <a:rPr lang="en-US" sz="3200" dirty="0">
                <a:latin typeface="Times"/>
                <a:cs typeface="Times"/>
              </a:rPr>
              <a:t>called it </a:t>
            </a:r>
            <a:r>
              <a:rPr lang="en-US" sz="3200" dirty="0" smtClean="0">
                <a:latin typeface="Times"/>
                <a:cs typeface="Times"/>
              </a:rPr>
              <a:t>“manna”</a:t>
            </a:r>
          </a:p>
          <a:p>
            <a:r>
              <a:rPr lang="en-US" sz="3200" dirty="0">
                <a:latin typeface="Times"/>
                <a:cs typeface="Times"/>
              </a:rPr>
              <a:t>	(</a:t>
            </a:r>
            <a:r>
              <a:rPr lang="en-US" sz="3200" dirty="0" smtClean="0">
                <a:latin typeface="Times"/>
                <a:cs typeface="Times"/>
              </a:rPr>
              <a:t>What </a:t>
            </a:r>
            <a:r>
              <a:rPr lang="en-US" sz="3200" dirty="0">
                <a:latin typeface="Times"/>
                <a:cs typeface="Times"/>
              </a:rPr>
              <a:t>is it?). </a:t>
            </a:r>
          </a:p>
        </p:txBody>
      </p:sp>
      <p:sp>
        <p:nvSpPr>
          <p:cNvPr id="17" name="Rectangle 16"/>
          <p:cNvSpPr/>
          <p:nvPr/>
        </p:nvSpPr>
        <p:spPr>
          <a:xfrm>
            <a:off x="-27530" y="5797092"/>
            <a:ext cx="9178792" cy="1077218"/>
          </a:xfrm>
          <a:prstGeom prst="rect">
            <a:avLst/>
          </a:prstGeom>
        </p:spPr>
        <p:txBody>
          <a:bodyPr wrap="square">
            <a:spAutoFit/>
          </a:bodyPr>
          <a:lstStyle/>
          <a:p>
            <a:r>
              <a:rPr lang="en-US" sz="3200" b="1" dirty="0" smtClean="0">
                <a:latin typeface="Times"/>
                <a:cs typeface="Times"/>
              </a:rPr>
              <a:t>	Where </a:t>
            </a:r>
            <a:r>
              <a:rPr lang="en-US" sz="3200" b="1" dirty="0">
                <a:latin typeface="Times"/>
                <a:cs typeface="Times"/>
              </a:rPr>
              <a:t>God leads me I will follow, </a:t>
            </a:r>
            <a:endParaRPr lang="en-US" sz="3200" b="1" dirty="0" smtClean="0">
              <a:latin typeface="Times"/>
              <a:cs typeface="Times"/>
            </a:endParaRPr>
          </a:p>
          <a:p>
            <a:r>
              <a:rPr lang="en-US" sz="3200" b="1" dirty="0" smtClean="0">
                <a:latin typeface="Times"/>
                <a:cs typeface="Times"/>
              </a:rPr>
              <a:t>	what </a:t>
            </a:r>
            <a:r>
              <a:rPr lang="en-US" sz="3200" b="1" dirty="0">
                <a:latin typeface="Times"/>
                <a:cs typeface="Times"/>
              </a:rPr>
              <a:t>He feeds me I will swallow. </a:t>
            </a:r>
            <a:endParaRPr lang="en-US" sz="3200" b="1" dirty="0">
              <a:latin typeface="Times"/>
              <a:cs typeface="Times"/>
            </a:endParaRPr>
          </a:p>
        </p:txBody>
      </p:sp>
      <p:pic>
        <p:nvPicPr>
          <p:cNvPr id="2" name="Picture 1"/>
          <p:cNvPicPr>
            <a:picLocks noChangeAspect="1"/>
          </p:cNvPicPr>
          <p:nvPr/>
        </p:nvPicPr>
        <p:blipFill>
          <a:blip r:embed="rId2"/>
          <a:stretch>
            <a:fillRect/>
          </a:stretch>
        </p:blipFill>
        <p:spPr>
          <a:xfrm>
            <a:off x="6803398" y="3976775"/>
            <a:ext cx="2400300" cy="3378200"/>
          </a:xfrm>
          <a:prstGeom prst="rect">
            <a:avLst/>
          </a:prstGeom>
        </p:spPr>
      </p:pic>
    </p:spTree>
    <p:extLst>
      <p:ext uri="{BB962C8B-B14F-4D97-AF65-F5344CB8AC3E}">
        <p14:creationId xmlns:p14="http://schemas.microsoft.com/office/powerpoint/2010/main" val="3567343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1254" y="0"/>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(4)</a:t>
            </a:r>
            <a:endParaRPr lang="en-US" sz="3600" dirty="0">
              <a:solidFill>
                <a:srgbClr val="0000FF"/>
              </a:solidFill>
              <a:latin typeface="Times"/>
              <a:cs typeface="Times"/>
            </a:endParaRPr>
          </a:p>
        </p:txBody>
      </p:sp>
      <p:sp>
        <p:nvSpPr>
          <p:cNvPr id="7" name="Rectangle 6"/>
          <p:cNvSpPr/>
          <p:nvPr/>
        </p:nvSpPr>
        <p:spPr>
          <a:xfrm>
            <a:off x="-17508" y="-76495"/>
            <a:ext cx="9289649" cy="3600986"/>
          </a:xfrm>
          <a:prstGeom prst="rect">
            <a:avLst/>
          </a:prstGeom>
        </p:spPr>
        <p:txBody>
          <a:bodyPr wrap="square">
            <a:spAutoFit/>
          </a:bodyPr>
          <a:lstStyle/>
          <a:p>
            <a:r>
              <a:rPr lang="en-US" sz="3200" b="1" dirty="0" smtClean="0">
                <a:solidFill>
                  <a:srgbClr val="0000FF"/>
                </a:solidFill>
                <a:latin typeface="Times"/>
                <a:cs typeface="Times"/>
              </a:rPr>
              <a:t>b.	Response</a:t>
            </a:r>
            <a:r>
              <a:rPr lang="en-US" sz="3200" b="1" dirty="0">
                <a:solidFill>
                  <a:srgbClr val="0000FF"/>
                </a:solidFill>
                <a:latin typeface="Times"/>
                <a:cs typeface="Times"/>
              </a:rPr>
              <a:t>: Grumbling </a:t>
            </a:r>
            <a:r>
              <a:rPr lang="en-US" sz="3200" b="1" dirty="0" smtClean="0">
                <a:solidFill>
                  <a:srgbClr val="0000FF"/>
                </a:solidFill>
                <a:latin typeface="Times"/>
                <a:cs typeface="Times"/>
              </a:rPr>
              <a:t>vs</a:t>
            </a:r>
            <a:r>
              <a:rPr lang="en-US" sz="3200" b="1" dirty="0">
                <a:solidFill>
                  <a:srgbClr val="0000FF"/>
                </a:solidFill>
                <a:latin typeface="Times"/>
                <a:cs typeface="Times"/>
              </a:rPr>
              <a:t>. Giving thanks. </a:t>
            </a:r>
          </a:p>
          <a:p>
            <a:r>
              <a:rPr lang="en-US" sz="2800" dirty="0" smtClean="0">
                <a:latin typeface="Times"/>
                <a:cs typeface="Times"/>
              </a:rPr>
              <a:t>(1)</a:t>
            </a:r>
            <a:r>
              <a:rPr lang="en-US" sz="2800" dirty="0" err="1" smtClean="0">
                <a:latin typeface="Times"/>
                <a:cs typeface="Times"/>
              </a:rPr>
              <a:t>Grumblings:Israelites</a:t>
            </a:r>
            <a:r>
              <a:rPr lang="en-US" sz="2800" dirty="0" smtClean="0">
                <a:latin typeface="Times"/>
                <a:cs typeface="Times"/>
              </a:rPr>
              <a:t> </a:t>
            </a:r>
            <a:r>
              <a:rPr lang="en-US" sz="2800" dirty="0">
                <a:latin typeface="Times"/>
                <a:cs typeface="Times"/>
              </a:rPr>
              <a:t>grumbled over every </a:t>
            </a:r>
            <a:r>
              <a:rPr lang="en-US" sz="2800" dirty="0" err="1" smtClean="0">
                <a:latin typeface="Times"/>
                <a:cs typeface="Times"/>
              </a:rPr>
              <a:t>crisis.The</a:t>
            </a:r>
            <a:r>
              <a:rPr lang="en-US" sz="2800" dirty="0" smtClean="0">
                <a:latin typeface="Times"/>
                <a:cs typeface="Times"/>
              </a:rPr>
              <a:t> </a:t>
            </a:r>
            <a:r>
              <a:rPr lang="en-US" sz="2800" dirty="0">
                <a:latin typeface="Times"/>
                <a:cs typeface="Times"/>
              </a:rPr>
              <a:t>people grumbled against </a:t>
            </a:r>
            <a:r>
              <a:rPr lang="en-US" sz="2800" dirty="0" smtClean="0">
                <a:latin typeface="Times"/>
                <a:cs typeface="Times"/>
              </a:rPr>
              <a:t>Moses</a:t>
            </a:r>
            <a:r>
              <a:rPr lang="en-US" sz="2800" dirty="0">
                <a:latin typeface="Times"/>
                <a:cs typeface="Times"/>
              </a:rPr>
              <a:t>.</a:t>
            </a:r>
            <a:r>
              <a:rPr lang="en-US" sz="2800" dirty="0" smtClean="0">
                <a:latin typeface="Times"/>
                <a:cs typeface="Times"/>
              </a:rPr>
              <a:t> (</a:t>
            </a:r>
            <a:r>
              <a:rPr lang="en-US" sz="2800" dirty="0">
                <a:latin typeface="Times"/>
                <a:cs typeface="Times"/>
              </a:rPr>
              <a:t>Ex.15:</a:t>
            </a:r>
            <a:r>
              <a:rPr lang="en-US" sz="2800" dirty="0" smtClean="0">
                <a:latin typeface="Times"/>
                <a:cs typeface="Times"/>
              </a:rPr>
              <a:t>24) </a:t>
            </a:r>
            <a:r>
              <a:rPr lang="en-US" sz="2800" dirty="0">
                <a:latin typeface="Times"/>
                <a:cs typeface="Times"/>
              </a:rPr>
              <a:t>In the desert the whole community grumbled against Moses and Aaron</a:t>
            </a:r>
            <a:r>
              <a:rPr lang="en-US" sz="2800" dirty="0" smtClean="0">
                <a:latin typeface="Times"/>
                <a:cs typeface="Times"/>
              </a:rPr>
              <a:t>. (16</a:t>
            </a:r>
            <a:r>
              <a:rPr lang="en-US" sz="2800" dirty="0">
                <a:latin typeface="Times"/>
                <a:cs typeface="Times"/>
              </a:rPr>
              <a:t>:</a:t>
            </a:r>
            <a:r>
              <a:rPr lang="en-US" sz="2800" dirty="0" smtClean="0">
                <a:latin typeface="Times"/>
                <a:cs typeface="Times"/>
              </a:rPr>
              <a:t>2) </a:t>
            </a:r>
            <a:r>
              <a:rPr lang="en-US" sz="2800" dirty="0">
                <a:latin typeface="Times"/>
                <a:cs typeface="Times"/>
              </a:rPr>
              <a:t>T</a:t>
            </a:r>
            <a:r>
              <a:rPr lang="en-US" sz="2800" dirty="0" smtClean="0">
                <a:latin typeface="Times"/>
                <a:cs typeface="Times"/>
              </a:rPr>
              <a:t>hey </a:t>
            </a:r>
            <a:r>
              <a:rPr lang="en-US" sz="2800" dirty="0">
                <a:latin typeface="Times"/>
                <a:cs typeface="Times"/>
              </a:rPr>
              <a:t>grumbled against </a:t>
            </a:r>
            <a:r>
              <a:rPr lang="en-US" sz="2800" dirty="0" smtClean="0">
                <a:latin typeface="Times"/>
                <a:cs typeface="Times"/>
              </a:rPr>
              <a:t>Moses.(17</a:t>
            </a:r>
            <a:r>
              <a:rPr lang="en-US" sz="2800" dirty="0">
                <a:latin typeface="Times"/>
                <a:cs typeface="Times"/>
              </a:rPr>
              <a:t>:</a:t>
            </a:r>
            <a:r>
              <a:rPr lang="en-US" sz="2800" dirty="0" smtClean="0">
                <a:latin typeface="Times"/>
                <a:cs typeface="Times"/>
              </a:rPr>
              <a:t>3) </a:t>
            </a:r>
            <a:r>
              <a:rPr lang="en-US" sz="2800" dirty="0">
                <a:latin typeface="Times"/>
                <a:cs typeface="Times"/>
              </a:rPr>
              <a:t>All the Israelites grumbled against Moses and </a:t>
            </a:r>
            <a:r>
              <a:rPr lang="en-US" sz="2800" dirty="0" smtClean="0">
                <a:latin typeface="Times"/>
                <a:cs typeface="Times"/>
              </a:rPr>
              <a:t>Aaron.(Nu.</a:t>
            </a:r>
            <a:r>
              <a:rPr lang="en-US" sz="2800" dirty="0">
                <a:latin typeface="Times"/>
                <a:cs typeface="Times"/>
              </a:rPr>
              <a:t>14:</a:t>
            </a:r>
            <a:r>
              <a:rPr lang="en-US" sz="2800" dirty="0" smtClean="0">
                <a:latin typeface="Times"/>
                <a:cs typeface="Times"/>
              </a:rPr>
              <a:t>2) </a:t>
            </a:r>
            <a:r>
              <a:rPr lang="en-US" sz="2800" dirty="0">
                <a:latin typeface="Times"/>
                <a:cs typeface="Times"/>
              </a:rPr>
              <a:t>Who is Aaron that you should grumble against him</a:t>
            </a:r>
            <a:r>
              <a:rPr lang="en-US" sz="2800" dirty="0" smtClean="0">
                <a:latin typeface="Times"/>
                <a:cs typeface="Times"/>
              </a:rPr>
              <a:t>? (16</a:t>
            </a:r>
            <a:r>
              <a:rPr lang="en-US" sz="2800" dirty="0">
                <a:latin typeface="Times"/>
                <a:cs typeface="Times"/>
              </a:rPr>
              <a:t>:</a:t>
            </a:r>
            <a:r>
              <a:rPr lang="en-US" sz="2800" dirty="0" smtClean="0">
                <a:latin typeface="Times"/>
                <a:cs typeface="Times"/>
              </a:rPr>
              <a:t>11) </a:t>
            </a:r>
            <a:r>
              <a:rPr lang="en-US" sz="2800" dirty="0">
                <a:latin typeface="Times"/>
                <a:cs typeface="Times"/>
              </a:rPr>
              <a:t>The </a:t>
            </a:r>
            <a:r>
              <a:rPr lang="en-US" sz="2800" dirty="0" smtClean="0">
                <a:latin typeface="Times"/>
                <a:cs typeface="Times"/>
              </a:rPr>
              <a:t>whole </a:t>
            </a:r>
            <a:r>
              <a:rPr lang="en-US" sz="2800" dirty="0">
                <a:latin typeface="Times"/>
                <a:cs typeface="Times"/>
              </a:rPr>
              <a:t>Israelite community grumbled against Moses and Aaron. </a:t>
            </a:r>
            <a:r>
              <a:rPr lang="en-US" sz="2800" dirty="0" smtClean="0">
                <a:latin typeface="Times"/>
                <a:cs typeface="Times"/>
              </a:rPr>
              <a:t>(16:41</a:t>
            </a:r>
            <a:r>
              <a:rPr lang="en-US" sz="2800" dirty="0">
                <a:latin typeface="Times"/>
                <a:cs typeface="Times"/>
              </a:rPr>
              <a:t>)</a:t>
            </a:r>
            <a:r>
              <a:rPr lang="en-US" sz="2800" dirty="0" smtClean="0">
                <a:latin typeface="Times"/>
                <a:cs typeface="Times"/>
              </a:rPr>
              <a:t>.</a:t>
            </a:r>
            <a:endParaRPr lang="en-US" sz="2800" dirty="0">
              <a:latin typeface="Times"/>
              <a:cs typeface="Times"/>
            </a:endParaRPr>
          </a:p>
        </p:txBody>
      </p:sp>
      <p:sp>
        <p:nvSpPr>
          <p:cNvPr id="10" name="Rectangle 9"/>
          <p:cNvSpPr/>
          <p:nvPr/>
        </p:nvSpPr>
        <p:spPr>
          <a:xfrm>
            <a:off x="0" y="3387296"/>
            <a:ext cx="9144000" cy="1384995"/>
          </a:xfrm>
          <a:prstGeom prst="rect">
            <a:avLst/>
          </a:prstGeom>
        </p:spPr>
        <p:txBody>
          <a:bodyPr wrap="square">
            <a:spAutoFit/>
          </a:bodyPr>
          <a:lstStyle/>
          <a:p>
            <a:r>
              <a:rPr lang="en-US" sz="2800" dirty="0">
                <a:latin typeface="Times"/>
                <a:cs typeface="Times"/>
              </a:rPr>
              <a:t>(2) Source: </a:t>
            </a:r>
            <a:r>
              <a:rPr lang="en-US" sz="2800" dirty="0" smtClean="0">
                <a:latin typeface="Times"/>
                <a:cs typeface="Times"/>
              </a:rPr>
              <a:t>Grumbling comes from the heart. You </a:t>
            </a:r>
            <a:r>
              <a:rPr lang="en-US" sz="2800" dirty="0">
                <a:latin typeface="Times"/>
                <a:cs typeface="Times"/>
              </a:rPr>
              <a:t>are not grumbling against us, but against the Lord.” </a:t>
            </a:r>
            <a:r>
              <a:rPr lang="en-US" sz="2800" dirty="0" smtClean="0">
                <a:latin typeface="Times"/>
                <a:cs typeface="Times"/>
              </a:rPr>
              <a:t>(</a:t>
            </a:r>
            <a:r>
              <a:rPr lang="en-US" sz="2800" dirty="0">
                <a:latin typeface="Times"/>
                <a:cs typeface="Times"/>
              </a:rPr>
              <a:t>Ex.16:8</a:t>
            </a:r>
            <a:r>
              <a:rPr lang="en-US" sz="2800" dirty="0" smtClean="0">
                <a:latin typeface="Times"/>
                <a:cs typeface="Times"/>
              </a:rPr>
              <a:t>) They </a:t>
            </a:r>
            <a:r>
              <a:rPr lang="en-US" sz="2800" dirty="0">
                <a:latin typeface="Times"/>
                <a:cs typeface="Times"/>
              </a:rPr>
              <a:t>neither glorified him as God nor gave thanks to him(Ro.1:21)</a:t>
            </a:r>
            <a:r>
              <a:rPr lang="en-US" sz="2800" dirty="0" smtClean="0">
                <a:latin typeface="Times"/>
                <a:cs typeface="Times"/>
              </a:rPr>
              <a:t>.</a:t>
            </a:r>
            <a:endParaRPr lang="en-US" sz="2800" dirty="0">
              <a:latin typeface="Times"/>
              <a:cs typeface="Times"/>
            </a:endParaRPr>
          </a:p>
        </p:txBody>
      </p:sp>
      <p:sp>
        <p:nvSpPr>
          <p:cNvPr id="8" name="Rectangle 7"/>
          <p:cNvSpPr/>
          <p:nvPr/>
        </p:nvSpPr>
        <p:spPr>
          <a:xfrm>
            <a:off x="0" y="4673505"/>
            <a:ext cx="9144000" cy="2246769"/>
          </a:xfrm>
          <a:prstGeom prst="rect">
            <a:avLst/>
          </a:prstGeom>
        </p:spPr>
        <p:txBody>
          <a:bodyPr wrap="square">
            <a:spAutoFit/>
          </a:bodyPr>
          <a:lstStyle/>
          <a:p>
            <a:r>
              <a:rPr lang="en-US" sz="2800" dirty="0">
                <a:latin typeface="Times"/>
                <a:cs typeface="Times"/>
              </a:rPr>
              <a:t>(3) Thanksgiving: Jesus gave </a:t>
            </a:r>
            <a:r>
              <a:rPr lang="en-US" sz="2800" dirty="0" smtClean="0">
                <a:latin typeface="Times"/>
                <a:cs typeface="Times"/>
              </a:rPr>
              <a:t>thanks (</a:t>
            </a:r>
            <a:r>
              <a:rPr lang="en-US" sz="2800" dirty="0">
                <a:latin typeface="Times"/>
                <a:cs typeface="Times"/>
              </a:rPr>
              <a:t>Mt.14:</a:t>
            </a:r>
            <a:r>
              <a:rPr lang="en-US" sz="2800" dirty="0" smtClean="0">
                <a:latin typeface="Times"/>
                <a:cs typeface="Times"/>
              </a:rPr>
              <a:t>19; 15</a:t>
            </a:r>
            <a:r>
              <a:rPr lang="en-US" sz="2800" dirty="0">
                <a:latin typeface="Times"/>
                <a:cs typeface="Times"/>
              </a:rPr>
              <a:t>:35). Thanksgiving is a command in the </a:t>
            </a:r>
            <a:r>
              <a:rPr lang="en-US" sz="2800" dirty="0" smtClean="0">
                <a:latin typeface="Times"/>
                <a:cs typeface="Times"/>
              </a:rPr>
              <a:t>Bible. </a:t>
            </a:r>
            <a:r>
              <a:rPr lang="en-US" sz="2800" dirty="0">
                <a:latin typeface="Times"/>
                <a:cs typeface="Times"/>
              </a:rPr>
              <a:t>Give thanks to the </a:t>
            </a:r>
            <a:r>
              <a:rPr lang="en-US" sz="2800" dirty="0" smtClean="0">
                <a:latin typeface="Times"/>
                <a:cs typeface="Times"/>
              </a:rPr>
              <a:t>Lord.(</a:t>
            </a:r>
            <a:r>
              <a:rPr lang="en-US" sz="2800" dirty="0">
                <a:latin typeface="Times"/>
                <a:cs typeface="Times"/>
              </a:rPr>
              <a:t>Ps</a:t>
            </a:r>
            <a:r>
              <a:rPr lang="en-US" sz="2800" dirty="0" smtClean="0">
                <a:latin typeface="Times"/>
                <a:cs typeface="Times"/>
              </a:rPr>
              <a:t>.107</a:t>
            </a:r>
            <a:r>
              <a:rPr lang="en-US" sz="2800" dirty="0">
                <a:latin typeface="Times"/>
                <a:cs typeface="Times"/>
              </a:rPr>
              <a:t>:</a:t>
            </a:r>
            <a:r>
              <a:rPr lang="en-US" sz="2800" dirty="0" smtClean="0">
                <a:latin typeface="Times"/>
                <a:cs typeface="Times"/>
              </a:rPr>
              <a:t>1) Always </a:t>
            </a:r>
            <a:r>
              <a:rPr lang="en-US" sz="2800" dirty="0">
                <a:latin typeface="Times"/>
                <a:cs typeface="Times"/>
              </a:rPr>
              <a:t>giving thanks to God the Father for </a:t>
            </a:r>
            <a:r>
              <a:rPr lang="en-US" sz="2800" dirty="0" smtClean="0">
                <a:latin typeface="Times"/>
                <a:cs typeface="Times"/>
              </a:rPr>
              <a:t>everything.(Eph</a:t>
            </a:r>
            <a:r>
              <a:rPr lang="en-US" sz="2800" dirty="0">
                <a:latin typeface="Times"/>
                <a:cs typeface="Times"/>
              </a:rPr>
              <a:t>.5:</a:t>
            </a:r>
            <a:r>
              <a:rPr lang="en-US" sz="2800" dirty="0" smtClean="0">
                <a:latin typeface="Times"/>
                <a:cs typeface="Times"/>
              </a:rPr>
              <a:t>20) </a:t>
            </a:r>
            <a:r>
              <a:rPr lang="en-US" sz="2800" dirty="0">
                <a:latin typeface="Times"/>
                <a:cs typeface="Times"/>
              </a:rPr>
              <a:t>G</a:t>
            </a:r>
            <a:r>
              <a:rPr lang="en-US" sz="2800" dirty="0" smtClean="0">
                <a:latin typeface="Times"/>
                <a:cs typeface="Times"/>
              </a:rPr>
              <a:t>ive </a:t>
            </a:r>
            <a:r>
              <a:rPr lang="en-US" sz="2800" dirty="0">
                <a:latin typeface="Times"/>
                <a:cs typeface="Times"/>
              </a:rPr>
              <a:t>thanks in all </a:t>
            </a:r>
            <a:r>
              <a:rPr lang="en-US" sz="2800" dirty="0" smtClean="0">
                <a:latin typeface="Times"/>
                <a:cs typeface="Times"/>
              </a:rPr>
              <a:t>circumstances</a:t>
            </a:r>
            <a:r>
              <a:rPr lang="en-US" sz="2800" dirty="0">
                <a:latin typeface="Times"/>
                <a:cs typeface="Times"/>
              </a:rPr>
              <a:t>; for this is God’s will for you in Christ Jesus</a:t>
            </a:r>
            <a:r>
              <a:rPr lang="en-US" sz="2800" dirty="0" smtClean="0">
                <a:latin typeface="Times"/>
                <a:cs typeface="Times"/>
              </a:rPr>
              <a:t>.(1Thes</a:t>
            </a:r>
            <a:r>
              <a:rPr lang="en-US" sz="2800" dirty="0">
                <a:latin typeface="Times"/>
                <a:cs typeface="Times"/>
              </a:rPr>
              <a:t>.5:18</a:t>
            </a:r>
            <a:r>
              <a:rPr lang="en-US" sz="2800" dirty="0" smtClean="0">
                <a:latin typeface="Times"/>
                <a:cs typeface="Times"/>
              </a:rPr>
              <a:t>)</a:t>
            </a:r>
            <a:endParaRPr lang="en-US" sz="2800" dirty="0">
              <a:latin typeface="Times"/>
              <a:cs typeface="Times"/>
            </a:endParaRPr>
          </a:p>
        </p:txBody>
      </p:sp>
    </p:spTree>
    <p:extLst>
      <p:ext uri="{BB962C8B-B14F-4D97-AF65-F5344CB8AC3E}">
        <p14:creationId xmlns:p14="http://schemas.microsoft.com/office/powerpoint/2010/main" val="3061085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4012" y="-43571"/>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(5)</a:t>
            </a:r>
            <a:endParaRPr lang="en-US" sz="3600" dirty="0">
              <a:solidFill>
                <a:srgbClr val="0000FF"/>
              </a:solidFill>
              <a:latin typeface="Times"/>
              <a:cs typeface="Times"/>
            </a:endParaRPr>
          </a:p>
        </p:txBody>
      </p:sp>
      <p:sp>
        <p:nvSpPr>
          <p:cNvPr id="10" name="Rectangle 9"/>
          <p:cNvSpPr/>
          <p:nvPr/>
        </p:nvSpPr>
        <p:spPr>
          <a:xfrm>
            <a:off x="17063" y="3353680"/>
            <a:ext cx="9126938" cy="3539431"/>
          </a:xfrm>
          <a:prstGeom prst="rect">
            <a:avLst/>
          </a:prstGeom>
        </p:spPr>
        <p:txBody>
          <a:bodyPr wrap="square">
            <a:spAutoFit/>
          </a:bodyPr>
          <a:lstStyle/>
          <a:p>
            <a:r>
              <a:rPr lang="en-US" sz="2800" dirty="0">
                <a:latin typeface="Times"/>
                <a:cs typeface="Times"/>
              </a:rPr>
              <a:t>When what is traditionally known as the first Thanksgiving was celebrated in America in 1621</a:t>
            </a:r>
            <a:r>
              <a:rPr lang="en-US" sz="2800" dirty="0" smtClean="0">
                <a:latin typeface="Times"/>
                <a:cs typeface="Times"/>
              </a:rPr>
              <a:t>,Native </a:t>
            </a:r>
            <a:r>
              <a:rPr lang="en-US" sz="2800" dirty="0">
                <a:latin typeface="Times"/>
                <a:cs typeface="Times"/>
              </a:rPr>
              <a:t>Americans met with the </a:t>
            </a:r>
            <a:r>
              <a:rPr lang="en-US" sz="2800" dirty="0" smtClean="0">
                <a:latin typeface="Times"/>
                <a:cs typeface="Times"/>
              </a:rPr>
              <a:t>Pilgrims for </a:t>
            </a:r>
            <a:r>
              <a:rPr lang="en-US" sz="2800" dirty="0">
                <a:latin typeface="Times"/>
                <a:cs typeface="Times"/>
              </a:rPr>
              <a:t>a three-day festival and feasted on venison, shellfish, and home-grown vegetables. They celebrated the </a:t>
            </a:r>
            <a:r>
              <a:rPr lang="en-US" sz="2800" dirty="0" err="1">
                <a:latin typeface="Times"/>
                <a:cs typeface="Times"/>
              </a:rPr>
              <a:t>harvest</a:t>
            </a:r>
            <a:r>
              <a:rPr lang="en-US" sz="2800" dirty="0" err="1" smtClean="0">
                <a:latin typeface="Times"/>
                <a:cs typeface="Times"/>
              </a:rPr>
              <a:t>,perseverance</a:t>
            </a:r>
            <a:r>
              <a:rPr lang="en-US" sz="2800" dirty="0" smtClean="0">
                <a:latin typeface="Times"/>
                <a:cs typeface="Times"/>
              </a:rPr>
              <a:t> </a:t>
            </a:r>
            <a:r>
              <a:rPr lang="en-US" sz="2800" dirty="0">
                <a:latin typeface="Times"/>
                <a:cs typeface="Times"/>
              </a:rPr>
              <a:t>through harsh </a:t>
            </a:r>
            <a:r>
              <a:rPr lang="en-US" sz="2800" dirty="0" err="1">
                <a:latin typeface="Times"/>
                <a:cs typeface="Times"/>
              </a:rPr>
              <a:t>times</a:t>
            </a:r>
            <a:r>
              <a:rPr lang="en-US" sz="2800" dirty="0" err="1" smtClean="0">
                <a:latin typeface="Times"/>
                <a:cs typeface="Times"/>
              </a:rPr>
              <a:t>,and</a:t>
            </a:r>
            <a:r>
              <a:rPr lang="en-US" sz="2800" dirty="0" smtClean="0">
                <a:latin typeface="Times"/>
                <a:cs typeface="Times"/>
              </a:rPr>
              <a:t> </a:t>
            </a:r>
            <a:r>
              <a:rPr lang="en-US" sz="2800" dirty="0">
                <a:latin typeface="Times"/>
                <a:cs typeface="Times"/>
              </a:rPr>
              <a:t>the unity among the two people groups. However, it wasn’t until 1863, under President Abraham Lincoln after a campaign by writer Sara Hale, that Thanksgiving became an annual national tradition.</a:t>
            </a:r>
            <a:endParaRPr lang="en-US" sz="2400" dirty="0">
              <a:solidFill>
                <a:srgbClr val="0000FF"/>
              </a:solidFill>
              <a:latin typeface="Times"/>
              <a:cs typeface="Times"/>
            </a:endParaRPr>
          </a:p>
        </p:txBody>
      </p:sp>
      <p:pic>
        <p:nvPicPr>
          <p:cNvPr id="5" name="Picture 4"/>
          <p:cNvPicPr>
            <a:picLocks noChangeAspect="1"/>
          </p:cNvPicPr>
          <p:nvPr/>
        </p:nvPicPr>
        <p:blipFill>
          <a:blip r:embed="rId2"/>
          <a:stretch>
            <a:fillRect/>
          </a:stretch>
        </p:blipFill>
        <p:spPr>
          <a:xfrm>
            <a:off x="2030419" y="-43571"/>
            <a:ext cx="5493761" cy="3505200"/>
          </a:xfrm>
          <a:prstGeom prst="rect">
            <a:avLst/>
          </a:prstGeom>
        </p:spPr>
      </p:pic>
    </p:spTree>
    <p:extLst>
      <p:ext uri="{BB962C8B-B14F-4D97-AF65-F5344CB8AC3E}">
        <p14:creationId xmlns:p14="http://schemas.microsoft.com/office/powerpoint/2010/main" val="10538450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9227"/>
            <a:ext cx="9144000" cy="6124754"/>
          </a:xfrm>
          <a:prstGeom prst="rect">
            <a:avLst/>
          </a:prstGeom>
        </p:spPr>
        <p:txBody>
          <a:bodyPr wrap="square">
            <a:spAutoFit/>
          </a:bodyPr>
          <a:lstStyle/>
          <a:p>
            <a:r>
              <a:rPr lang="en-US" sz="2800" b="1" dirty="0">
                <a:solidFill>
                  <a:srgbClr val="0000FF"/>
                </a:solidFill>
                <a:latin typeface="Times"/>
                <a:cs typeface="Times"/>
              </a:rPr>
              <a:t>a.	Jesus is our spiritual bread</a:t>
            </a:r>
            <a:r>
              <a:rPr lang="en-US" sz="2800" b="1" dirty="0" smtClean="0">
                <a:solidFill>
                  <a:srgbClr val="0000FF"/>
                </a:solidFill>
                <a:latin typeface="Times"/>
                <a:cs typeface="Times"/>
              </a:rPr>
              <a:t>. </a:t>
            </a:r>
            <a:r>
              <a:rPr lang="en-US" sz="2800" dirty="0" smtClean="0">
                <a:latin typeface="Times"/>
                <a:cs typeface="Times"/>
              </a:rPr>
              <a:t>“</a:t>
            </a:r>
            <a:r>
              <a:rPr lang="en-US" sz="2800" dirty="0">
                <a:latin typeface="Times"/>
                <a:cs typeface="Times"/>
              </a:rPr>
              <a:t>I am the bread of life; </a:t>
            </a:r>
            <a:r>
              <a:rPr lang="en-US" sz="2800" dirty="0" smtClean="0">
                <a:latin typeface="Times"/>
                <a:cs typeface="Times"/>
              </a:rPr>
              <a:t>who-ever </a:t>
            </a:r>
            <a:r>
              <a:rPr lang="en-US" sz="2800" dirty="0">
                <a:latin typeface="Times"/>
                <a:cs typeface="Times"/>
              </a:rPr>
              <a:t>comes to me shall not hunger, and whoever believes in me shall never thirst" </a:t>
            </a:r>
            <a:r>
              <a:rPr lang="en-US" sz="2800" dirty="0" smtClean="0">
                <a:latin typeface="Times"/>
                <a:cs typeface="Times"/>
              </a:rPr>
              <a:t>(Jn.6</a:t>
            </a:r>
            <a:r>
              <a:rPr lang="en-US" sz="2800" dirty="0">
                <a:latin typeface="Times"/>
                <a:cs typeface="Times"/>
              </a:rPr>
              <a:t>:</a:t>
            </a:r>
            <a:r>
              <a:rPr lang="en-US" sz="2800" dirty="0" smtClean="0">
                <a:latin typeface="Times"/>
                <a:cs typeface="Times"/>
              </a:rPr>
              <a:t>35)</a:t>
            </a:r>
            <a:r>
              <a:rPr lang="en-US" sz="2800" dirty="0">
                <a:latin typeface="Times"/>
                <a:cs typeface="Times"/>
              </a:rPr>
              <a:t> </a:t>
            </a:r>
            <a:r>
              <a:rPr lang="en-US" sz="2800" dirty="0" smtClean="0">
                <a:latin typeface="Times"/>
                <a:cs typeface="Times"/>
              </a:rPr>
              <a:t>Christ </a:t>
            </a:r>
            <a:r>
              <a:rPr lang="en-US" sz="2800" dirty="0">
                <a:latin typeface="Times"/>
                <a:cs typeface="Times"/>
              </a:rPr>
              <a:t>shows that he is the true Bread</a:t>
            </a:r>
            <a:r>
              <a:rPr lang="en-US" sz="2800" dirty="0" smtClean="0">
                <a:latin typeface="Times"/>
                <a:cs typeface="Times"/>
              </a:rPr>
              <a:t>; he </a:t>
            </a:r>
            <a:r>
              <a:rPr lang="en-US" sz="2800" dirty="0">
                <a:latin typeface="Times"/>
                <a:cs typeface="Times"/>
              </a:rPr>
              <a:t>is to the soul what bread is to the body, nourishes and supports the spiritual life. He is the Bread of God. Bread which the Father gives, which he has made to be the food of our souls. Bread nourishes only by the powers of a living body</a:t>
            </a:r>
            <a:r>
              <a:rPr lang="en-US" sz="2800" dirty="0" smtClean="0">
                <a:latin typeface="Times"/>
                <a:cs typeface="Times"/>
              </a:rPr>
              <a:t>; but </a:t>
            </a:r>
            <a:r>
              <a:rPr lang="en-US" sz="2800" dirty="0">
                <a:latin typeface="Times"/>
                <a:cs typeface="Times"/>
              </a:rPr>
              <a:t>Christ is himself living Bread, and nourishes by his own </a:t>
            </a:r>
            <a:r>
              <a:rPr lang="en-US" sz="2800" dirty="0" err="1" smtClean="0">
                <a:latin typeface="Times"/>
                <a:cs typeface="Times"/>
              </a:rPr>
              <a:t>power.The</a:t>
            </a:r>
            <a:r>
              <a:rPr lang="en-US" sz="2800" dirty="0" smtClean="0">
                <a:latin typeface="Times"/>
                <a:cs typeface="Times"/>
              </a:rPr>
              <a:t> </a:t>
            </a:r>
            <a:r>
              <a:rPr lang="en-US" sz="2800" dirty="0">
                <a:latin typeface="Times"/>
                <a:cs typeface="Times"/>
              </a:rPr>
              <a:t>doctrine of Christ crucified is now as </a:t>
            </a:r>
            <a:r>
              <a:rPr lang="en-US" sz="2800" dirty="0" smtClean="0">
                <a:latin typeface="Times"/>
                <a:cs typeface="Times"/>
              </a:rPr>
              <a:t>strength-</a:t>
            </a:r>
            <a:r>
              <a:rPr lang="en-US" sz="2800" dirty="0" err="1" smtClean="0">
                <a:latin typeface="Times"/>
                <a:cs typeface="Times"/>
              </a:rPr>
              <a:t>ening</a:t>
            </a:r>
            <a:r>
              <a:rPr lang="en-US" sz="2800" dirty="0" smtClean="0">
                <a:latin typeface="Times"/>
                <a:cs typeface="Times"/>
              </a:rPr>
              <a:t> </a:t>
            </a:r>
            <a:r>
              <a:rPr lang="en-US" sz="2800" dirty="0">
                <a:latin typeface="Times"/>
                <a:cs typeface="Times"/>
              </a:rPr>
              <a:t>and comforting to a believer as ever it was. He is the Bread which came down from heaven. It denotes the Divinity of Christ's person and his authority; also, the Divine origin of all the good which flows to us through him. </a:t>
            </a:r>
            <a:r>
              <a:rPr lang="en-US" sz="2800" dirty="0" smtClean="0">
                <a:latin typeface="Times"/>
                <a:cs typeface="Times"/>
              </a:rPr>
              <a:t>Lord</a:t>
            </a:r>
            <a:r>
              <a:rPr lang="en-US" sz="2800" dirty="0">
                <a:latin typeface="Times"/>
                <a:cs typeface="Times"/>
              </a:rPr>
              <a:t>, evermore give us this </a:t>
            </a:r>
            <a:r>
              <a:rPr lang="en-US" sz="2800" dirty="0" smtClean="0">
                <a:latin typeface="Times"/>
                <a:cs typeface="Times"/>
              </a:rPr>
              <a:t>Bread. </a:t>
            </a:r>
            <a:endParaRPr lang="en-US" sz="2800" b="1" dirty="0">
              <a:latin typeface="Times"/>
              <a:cs typeface="Times"/>
            </a:endParaRPr>
          </a:p>
        </p:txBody>
      </p:sp>
      <p:sp>
        <p:nvSpPr>
          <p:cNvPr id="5" name="Rectangle 4"/>
          <p:cNvSpPr/>
          <p:nvPr/>
        </p:nvSpPr>
        <p:spPr>
          <a:xfrm>
            <a:off x="0" y="-87572"/>
            <a:ext cx="9144000" cy="1077218"/>
          </a:xfrm>
          <a:prstGeom prst="rect">
            <a:avLst/>
          </a:prstGeom>
        </p:spPr>
        <p:txBody>
          <a:bodyPr wrap="square">
            <a:spAutoFit/>
          </a:bodyPr>
          <a:lstStyle/>
          <a:p>
            <a:r>
              <a:rPr lang="en-US" sz="3200" b="1" dirty="0">
                <a:solidFill>
                  <a:srgbClr val="FF0000"/>
                </a:solidFill>
                <a:latin typeface="Times"/>
                <a:cs typeface="Times"/>
              </a:rPr>
              <a:t>2.	What are our spiritual needs?— Our spirits are hungry for truth and thirsty for life. </a:t>
            </a:r>
            <a:endParaRPr lang="en-US" sz="3200" b="1" dirty="0">
              <a:solidFill>
                <a:srgbClr val="FF0000"/>
              </a:solidFill>
              <a:latin typeface="Times"/>
              <a:cs typeface="Times"/>
            </a:endParaRPr>
          </a:p>
        </p:txBody>
      </p:sp>
      <p:sp>
        <p:nvSpPr>
          <p:cNvPr id="6" name="TextBox 5"/>
          <p:cNvSpPr txBox="1"/>
          <p:nvPr/>
        </p:nvSpPr>
        <p:spPr>
          <a:xfrm>
            <a:off x="8397696" y="6233864"/>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(6)</a:t>
            </a:r>
            <a:endParaRPr lang="en-US" sz="3600" dirty="0">
              <a:solidFill>
                <a:srgbClr val="0000FF"/>
              </a:solidFill>
              <a:latin typeface="Times"/>
              <a:cs typeface="Times"/>
            </a:endParaRPr>
          </a:p>
        </p:txBody>
      </p:sp>
    </p:spTree>
    <p:extLst>
      <p:ext uri="{BB962C8B-B14F-4D97-AF65-F5344CB8AC3E}">
        <p14:creationId xmlns:p14="http://schemas.microsoft.com/office/powerpoint/2010/main" val="3273575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4300" y="1096932"/>
            <a:ext cx="3822700" cy="5715000"/>
          </a:xfrm>
          <a:prstGeom prst="rect">
            <a:avLst/>
          </a:prstGeom>
        </p:spPr>
      </p:pic>
      <p:sp>
        <p:nvSpPr>
          <p:cNvPr id="5" name="TextBox 4"/>
          <p:cNvSpPr txBox="1"/>
          <p:nvPr/>
        </p:nvSpPr>
        <p:spPr>
          <a:xfrm>
            <a:off x="0" y="-43785"/>
            <a:ext cx="9144000" cy="646331"/>
          </a:xfrm>
          <a:prstGeom prst="rect">
            <a:avLst/>
          </a:prstGeom>
          <a:noFill/>
        </p:spPr>
        <p:txBody>
          <a:bodyPr wrap="square" rtlCol="0">
            <a:spAutoFit/>
          </a:bodyPr>
          <a:lstStyle/>
          <a:p>
            <a:pPr algn="ctr"/>
            <a:r>
              <a:rPr lang="en-US" sz="3600" b="1" dirty="0" smtClean="0">
                <a:solidFill>
                  <a:srgbClr val="FF0000"/>
                </a:solidFill>
                <a:latin typeface="Times"/>
                <a:cs typeface="Times"/>
              </a:rPr>
              <a:t>Physical food: This is good! This is delicious!</a:t>
            </a:r>
            <a:endParaRPr lang="en-US" sz="3600" b="1" dirty="0">
              <a:solidFill>
                <a:srgbClr val="FF0000"/>
              </a:solidFill>
              <a:latin typeface="Times"/>
              <a:cs typeface="Times"/>
            </a:endParaRPr>
          </a:p>
        </p:txBody>
      </p:sp>
      <p:sp>
        <p:nvSpPr>
          <p:cNvPr id="6" name="TextBox 5"/>
          <p:cNvSpPr txBox="1"/>
          <p:nvPr/>
        </p:nvSpPr>
        <p:spPr>
          <a:xfrm>
            <a:off x="-865" y="458903"/>
            <a:ext cx="9144000" cy="646331"/>
          </a:xfrm>
          <a:prstGeom prst="rect">
            <a:avLst/>
          </a:prstGeom>
          <a:noFill/>
        </p:spPr>
        <p:txBody>
          <a:bodyPr wrap="square" rtlCol="0">
            <a:spAutoFit/>
          </a:bodyPr>
          <a:lstStyle/>
          <a:p>
            <a:pPr algn="ctr"/>
            <a:r>
              <a:rPr lang="en-US" sz="3600" b="1" dirty="0" smtClean="0">
                <a:solidFill>
                  <a:srgbClr val="660066"/>
                </a:solidFill>
                <a:latin typeface="Times"/>
                <a:cs typeface="Times"/>
              </a:rPr>
              <a:t>Can I tell you about something better? </a:t>
            </a:r>
            <a:endParaRPr lang="en-US" sz="3600" b="1" dirty="0">
              <a:solidFill>
                <a:srgbClr val="660066"/>
              </a:solidFill>
              <a:latin typeface="Times"/>
              <a:cs typeface="Times"/>
            </a:endParaRPr>
          </a:p>
        </p:txBody>
      </p:sp>
      <p:sp>
        <p:nvSpPr>
          <p:cNvPr id="7" name="TextBox 6"/>
          <p:cNvSpPr txBox="1"/>
          <p:nvPr/>
        </p:nvSpPr>
        <p:spPr>
          <a:xfrm>
            <a:off x="8461721" y="6165601"/>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(7)</a:t>
            </a:r>
            <a:endParaRPr lang="en-US" sz="3600" dirty="0">
              <a:solidFill>
                <a:srgbClr val="0000FF"/>
              </a:solidFill>
              <a:latin typeface="Times"/>
              <a:cs typeface="Times"/>
            </a:endParaRPr>
          </a:p>
        </p:txBody>
      </p:sp>
    </p:spTree>
    <p:extLst>
      <p:ext uri="{BB962C8B-B14F-4D97-AF65-F5344CB8AC3E}">
        <p14:creationId xmlns:p14="http://schemas.microsoft.com/office/powerpoint/2010/main" val="3892190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5892" y="4369455"/>
            <a:ext cx="3657600" cy="2743200"/>
          </a:xfrm>
          <a:prstGeom prst="rect">
            <a:avLst/>
          </a:prstGeom>
        </p:spPr>
      </p:pic>
      <p:sp>
        <p:nvSpPr>
          <p:cNvPr id="3" name="Rectangle 2"/>
          <p:cNvSpPr/>
          <p:nvPr/>
        </p:nvSpPr>
        <p:spPr>
          <a:xfrm>
            <a:off x="0" y="-97708"/>
            <a:ext cx="9144000" cy="4031873"/>
          </a:xfrm>
          <a:prstGeom prst="rect">
            <a:avLst/>
          </a:prstGeom>
        </p:spPr>
        <p:txBody>
          <a:bodyPr wrap="square">
            <a:spAutoFit/>
          </a:bodyPr>
          <a:lstStyle/>
          <a:p>
            <a:pPr marL="514350" indent="-514350">
              <a:buAutoNum type="alphaLcPeriod" startAt="2"/>
            </a:pPr>
            <a:r>
              <a:rPr lang="en-US" sz="3200" b="1" dirty="0" smtClean="0">
                <a:solidFill>
                  <a:srgbClr val="0000FF"/>
                </a:solidFill>
                <a:latin typeface="Times"/>
                <a:cs typeface="Times"/>
              </a:rPr>
              <a:t>The </a:t>
            </a:r>
            <a:r>
              <a:rPr lang="en-US" sz="3200" b="1" dirty="0">
                <a:solidFill>
                  <a:srgbClr val="0000FF"/>
                </a:solidFill>
                <a:latin typeface="Times"/>
                <a:cs typeface="Times"/>
              </a:rPr>
              <a:t>Bible is </a:t>
            </a:r>
            <a:r>
              <a:rPr lang="en-US" sz="3200" b="1" dirty="0" smtClean="0">
                <a:solidFill>
                  <a:srgbClr val="0000FF"/>
                </a:solidFill>
                <a:latin typeface="Times"/>
                <a:cs typeface="Times"/>
              </a:rPr>
              <a:t>also our </a:t>
            </a:r>
            <a:r>
              <a:rPr lang="en-US" sz="3200" b="1" dirty="0">
                <a:solidFill>
                  <a:srgbClr val="0000FF"/>
                </a:solidFill>
                <a:latin typeface="Times"/>
                <a:cs typeface="Times"/>
              </a:rPr>
              <a:t>spiritual </a:t>
            </a:r>
            <a:r>
              <a:rPr lang="en-US" sz="3200" b="1" dirty="0" smtClean="0">
                <a:solidFill>
                  <a:srgbClr val="0000FF"/>
                </a:solidFill>
                <a:latin typeface="Times"/>
                <a:cs typeface="Times"/>
              </a:rPr>
              <a:t>bread. </a:t>
            </a:r>
          </a:p>
          <a:p>
            <a:r>
              <a:rPr lang="en-US" sz="3200" dirty="0">
                <a:latin typeface="Times"/>
                <a:cs typeface="Times"/>
              </a:rPr>
              <a:t>He humbled you, causing you to hunger and then </a:t>
            </a:r>
            <a:r>
              <a:rPr lang="en-US" sz="3200" dirty="0" smtClean="0">
                <a:latin typeface="Times"/>
                <a:cs typeface="Times"/>
              </a:rPr>
              <a:t>feed-</a:t>
            </a:r>
            <a:r>
              <a:rPr lang="en-US" sz="3200" dirty="0" err="1" smtClean="0">
                <a:latin typeface="Times"/>
                <a:cs typeface="Times"/>
              </a:rPr>
              <a:t>ing</a:t>
            </a:r>
            <a:r>
              <a:rPr lang="en-US" sz="3200" dirty="0" smtClean="0">
                <a:latin typeface="Times"/>
                <a:cs typeface="Times"/>
              </a:rPr>
              <a:t> </a:t>
            </a:r>
            <a:r>
              <a:rPr lang="en-US" sz="3200" dirty="0">
                <a:latin typeface="Times"/>
                <a:cs typeface="Times"/>
              </a:rPr>
              <a:t>you with </a:t>
            </a:r>
            <a:r>
              <a:rPr lang="en-US" sz="3200" dirty="0" err="1">
                <a:latin typeface="Times"/>
                <a:cs typeface="Times"/>
              </a:rPr>
              <a:t>manna</a:t>
            </a:r>
            <a:r>
              <a:rPr lang="en-US" sz="3200" dirty="0" err="1" smtClean="0">
                <a:latin typeface="Times"/>
                <a:cs typeface="Times"/>
              </a:rPr>
              <a:t>,which</a:t>
            </a:r>
            <a:r>
              <a:rPr lang="en-US" sz="3200" dirty="0" smtClean="0">
                <a:latin typeface="Times"/>
                <a:cs typeface="Times"/>
              </a:rPr>
              <a:t> </a:t>
            </a:r>
            <a:r>
              <a:rPr lang="en-US" sz="3200" dirty="0">
                <a:latin typeface="Times"/>
                <a:cs typeface="Times"/>
              </a:rPr>
              <a:t>neither you nor your </a:t>
            </a:r>
            <a:r>
              <a:rPr lang="en-US" sz="3200" dirty="0" err="1" smtClean="0">
                <a:latin typeface="Times"/>
                <a:cs typeface="Times"/>
              </a:rPr>
              <a:t>ances</a:t>
            </a:r>
            <a:r>
              <a:rPr lang="en-US" sz="3200" dirty="0" smtClean="0">
                <a:latin typeface="Times"/>
                <a:cs typeface="Times"/>
              </a:rPr>
              <a:t>-tors </a:t>
            </a:r>
            <a:r>
              <a:rPr lang="en-US" sz="3200" dirty="0">
                <a:latin typeface="Times"/>
                <a:cs typeface="Times"/>
              </a:rPr>
              <a:t>had known, to teach you that man does not live on bread alone but on every word that comes from the mouth of the Lord.</a:t>
            </a:r>
            <a:r>
              <a:rPr lang="en-US" sz="3200" dirty="0" smtClean="0">
                <a:latin typeface="Times"/>
                <a:cs typeface="Times"/>
              </a:rPr>
              <a:t>(</a:t>
            </a:r>
            <a:r>
              <a:rPr lang="en-US" sz="3200" dirty="0">
                <a:latin typeface="Times"/>
                <a:cs typeface="Times"/>
              </a:rPr>
              <a:t>Deut.8:</a:t>
            </a:r>
            <a:r>
              <a:rPr lang="en-US" sz="3200" dirty="0" smtClean="0">
                <a:latin typeface="Times"/>
                <a:cs typeface="Times"/>
              </a:rPr>
              <a:t>3) </a:t>
            </a:r>
            <a:r>
              <a:rPr lang="en-US" sz="3200" dirty="0">
                <a:latin typeface="Times"/>
                <a:cs typeface="Times"/>
              </a:rPr>
              <a:t>I have not departed from the commands of his lips</a:t>
            </a:r>
            <a:r>
              <a:rPr lang="en-US" sz="3200" dirty="0" smtClean="0">
                <a:latin typeface="Times"/>
                <a:cs typeface="Times"/>
              </a:rPr>
              <a:t>; I </a:t>
            </a:r>
            <a:r>
              <a:rPr lang="en-US" sz="3200" dirty="0">
                <a:latin typeface="Times"/>
                <a:cs typeface="Times"/>
              </a:rPr>
              <a:t>have treasured the words of his mouth more than my daily bread</a:t>
            </a:r>
            <a:r>
              <a:rPr lang="en-US" sz="3200" dirty="0" smtClean="0">
                <a:latin typeface="Times"/>
                <a:cs typeface="Times"/>
              </a:rPr>
              <a:t>. (Job </a:t>
            </a:r>
            <a:r>
              <a:rPr lang="en-US" sz="3200" dirty="0">
                <a:latin typeface="Times"/>
                <a:cs typeface="Times"/>
              </a:rPr>
              <a:t>23:12</a:t>
            </a:r>
            <a:r>
              <a:rPr lang="en-US" sz="3200" dirty="0" smtClean="0">
                <a:latin typeface="Times"/>
                <a:cs typeface="Times"/>
              </a:rPr>
              <a:t>) </a:t>
            </a:r>
          </a:p>
        </p:txBody>
      </p:sp>
      <p:sp>
        <p:nvSpPr>
          <p:cNvPr id="4" name="Rectangle 3"/>
          <p:cNvSpPr/>
          <p:nvPr/>
        </p:nvSpPr>
        <p:spPr>
          <a:xfrm>
            <a:off x="37243" y="3802807"/>
            <a:ext cx="9144000" cy="3046988"/>
          </a:xfrm>
          <a:prstGeom prst="rect">
            <a:avLst/>
          </a:prstGeom>
        </p:spPr>
        <p:txBody>
          <a:bodyPr wrap="square">
            <a:spAutoFit/>
          </a:bodyPr>
          <a:lstStyle/>
          <a:p>
            <a:r>
              <a:rPr lang="en-US" sz="3200" b="1" dirty="0" smtClean="0">
                <a:latin typeface="Times"/>
                <a:cs typeface="Times"/>
              </a:rPr>
              <a:t>Have </a:t>
            </a:r>
            <a:r>
              <a:rPr lang="en-US" sz="3200" b="1" dirty="0">
                <a:latin typeface="Times"/>
                <a:cs typeface="Times"/>
              </a:rPr>
              <a:t>you had your daily Bread? </a:t>
            </a:r>
            <a:r>
              <a:rPr lang="en-US" sz="3200" b="1" dirty="0" smtClean="0">
                <a:latin typeface="Times"/>
                <a:cs typeface="Times"/>
              </a:rPr>
              <a:t>BREAD </a:t>
            </a:r>
            <a:r>
              <a:rPr lang="en-US" sz="3200" b="1" dirty="0">
                <a:latin typeface="Times"/>
                <a:cs typeface="Times"/>
              </a:rPr>
              <a:t>= </a:t>
            </a:r>
          </a:p>
          <a:p>
            <a:r>
              <a:rPr lang="en-US" sz="3200" b="1" dirty="0">
                <a:latin typeface="Times"/>
                <a:cs typeface="Times"/>
              </a:rPr>
              <a:t>Bible </a:t>
            </a:r>
          </a:p>
          <a:p>
            <a:r>
              <a:rPr lang="en-US" sz="3200" b="1" dirty="0">
                <a:latin typeface="Times"/>
                <a:cs typeface="Times"/>
              </a:rPr>
              <a:t>Reveals </a:t>
            </a:r>
          </a:p>
          <a:p>
            <a:r>
              <a:rPr lang="en-US" sz="3200" b="1" dirty="0">
                <a:latin typeface="Times"/>
                <a:cs typeface="Times"/>
              </a:rPr>
              <a:t>Every </a:t>
            </a:r>
          </a:p>
          <a:p>
            <a:r>
              <a:rPr lang="en-US" sz="3200" b="1" dirty="0">
                <a:latin typeface="Times"/>
                <a:cs typeface="Times"/>
              </a:rPr>
              <a:t>Answer </a:t>
            </a:r>
          </a:p>
          <a:p>
            <a:r>
              <a:rPr lang="en-US" sz="3200" b="1" dirty="0">
                <a:latin typeface="Times"/>
                <a:cs typeface="Times"/>
              </a:rPr>
              <a:t>Daily</a:t>
            </a:r>
            <a:endParaRPr lang="en-US" sz="3200" b="1" dirty="0">
              <a:latin typeface="Times"/>
              <a:cs typeface="Times"/>
            </a:endParaRPr>
          </a:p>
        </p:txBody>
      </p:sp>
      <p:sp>
        <p:nvSpPr>
          <p:cNvPr id="5" name="TextBox 4"/>
          <p:cNvSpPr txBox="1"/>
          <p:nvPr/>
        </p:nvSpPr>
        <p:spPr>
          <a:xfrm>
            <a:off x="8384012" y="-43571"/>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(8)</a:t>
            </a:r>
            <a:endParaRPr lang="en-US" sz="3600" dirty="0">
              <a:solidFill>
                <a:srgbClr val="0000FF"/>
              </a:solidFill>
              <a:latin typeface="Times"/>
              <a:cs typeface="Times"/>
            </a:endParaRPr>
          </a:p>
        </p:txBody>
      </p:sp>
      <p:pic>
        <p:nvPicPr>
          <p:cNvPr id="7" name="Picture 6"/>
          <p:cNvPicPr>
            <a:picLocks noChangeAspect="1"/>
          </p:cNvPicPr>
          <p:nvPr/>
        </p:nvPicPr>
        <p:blipFill>
          <a:blip r:embed="rId3"/>
          <a:stretch>
            <a:fillRect/>
          </a:stretch>
        </p:blipFill>
        <p:spPr>
          <a:xfrm>
            <a:off x="5227282" y="4375934"/>
            <a:ext cx="3886132" cy="2883451"/>
          </a:xfrm>
          <a:prstGeom prst="rect">
            <a:avLst/>
          </a:prstGeom>
        </p:spPr>
      </p:pic>
    </p:spTree>
    <p:extLst>
      <p:ext uri="{BB962C8B-B14F-4D97-AF65-F5344CB8AC3E}">
        <p14:creationId xmlns:p14="http://schemas.microsoft.com/office/powerpoint/2010/main" val="2860100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792" y="-11290"/>
            <a:ext cx="9178792" cy="4031873"/>
          </a:xfrm>
          <a:prstGeom prst="rect">
            <a:avLst/>
          </a:prstGeom>
        </p:spPr>
        <p:txBody>
          <a:bodyPr wrap="square">
            <a:spAutoFit/>
          </a:bodyPr>
          <a:lstStyle/>
          <a:p>
            <a:r>
              <a:rPr lang="en-US" sz="3200" b="1" dirty="0" smtClean="0">
                <a:solidFill>
                  <a:srgbClr val="FF0000"/>
                </a:solidFill>
                <a:latin typeface="Times"/>
                <a:cs typeface="Times"/>
              </a:rPr>
              <a:t>3.What </a:t>
            </a:r>
            <a:r>
              <a:rPr lang="en-US" sz="3200" b="1" dirty="0">
                <a:solidFill>
                  <a:srgbClr val="FF0000"/>
                </a:solidFill>
                <a:latin typeface="Times"/>
                <a:cs typeface="Times"/>
              </a:rPr>
              <a:t>are our emotional needs?</a:t>
            </a:r>
            <a:r>
              <a:rPr lang="en-US" sz="3200" b="1" dirty="0" smtClean="0">
                <a:solidFill>
                  <a:srgbClr val="FF0000"/>
                </a:solidFill>
                <a:latin typeface="Times"/>
                <a:cs typeface="Times"/>
              </a:rPr>
              <a:t>—Our </a:t>
            </a:r>
            <a:r>
              <a:rPr lang="en-US" sz="3200" b="1" dirty="0">
                <a:solidFill>
                  <a:srgbClr val="FF0000"/>
                </a:solidFill>
                <a:latin typeface="Times"/>
                <a:cs typeface="Times"/>
              </a:rPr>
              <a:t>souls are hungry and thirsty for love and acceptance. </a:t>
            </a:r>
            <a:endParaRPr lang="en-US" sz="3200" b="1" dirty="0" smtClean="0">
              <a:solidFill>
                <a:srgbClr val="FF0000"/>
              </a:solidFill>
              <a:latin typeface="Times"/>
              <a:cs typeface="Times"/>
            </a:endParaRPr>
          </a:p>
          <a:p>
            <a:r>
              <a:rPr lang="en-US" sz="3200" dirty="0" smtClean="0">
                <a:latin typeface="Times"/>
                <a:cs typeface="Times"/>
              </a:rPr>
              <a:t>Spouses </a:t>
            </a:r>
            <a:r>
              <a:rPr lang="en-US" sz="3200" dirty="0">
                <a:latin typeface="Times"/>
                <a:cs typeface="Times"/>
              </a:rPr>
              <a:t>should give love and acceptance to each </a:t>
            </a:r>
            <a:r>
              <a:rPr lang="en-US" sz="3200" dirty="0" smtClean="0">
                <a:latin typeface="Times"/>
                <a:cs typeface="Times"/>
              </a:rPr>
              <a:t>other. </a:t>
            </a:r>
            <a:r>
              <a:rPr lang="en-US" sz="3200" dirty="0" err="1">
                <a:latin typeface="Times"/>
                <a:cs typeface="Times"/>
              </a:rPr>
              <a:t>However</a:t>
            </a:r>
            <a:r>
              <a:rPr lang="en-US" sz="3200" dirty="0" err="1" smtClean="0">
                <a:latin typeface="Times"/>
                <a:cs typeface="Times"/>
              </a:rPr>
              <a:t>,each</a:t>
            </a:r>
            <a:r>
              <a:rPr lang="en-US" sz="3200" dirty="0" smtClean="0">
                <a:latin typeface="Times"/>
                <a:cs typeface="Times"/>
              </a:rPr>
              <a:t> </a:t>
            </a:r>
            <a:r>
              <a:rPr lang="en-US" sz="3200" dirty="0">
                <a:latin typeface="Times"/>
                <a:cs typeface="Times"/>
              </a:rPr>
              <a:t>one of you also must love his wife as he loves himself</a:t>
            </a:r>
            <a:r>
              <a:rPr lang="en-US" sz="3200" dirty="0" smtClean="0">
                <a:latin typeface="Times"/>
                <a:cs typeface="Times"/>
              </a:rPr>
              <a:t>, and </a:t>
            </a:r>
            <a:r>
              <a:rPr lang="en-US" sz="3200" dirty="0">
                <a:latin typeface="Times"/>
                <a:cs typeface="Times"/>
              </a:rPr>
              <a:t>the wife must respect her husband. </a:t>
            </a:r>
            <a:r>
              <a:rPr lang="en-US" sz="3200" dirty="0" smtClean="0">
                <a:latin typeface="Times"/>
                <a:cs typeface="Times"/>
              </a:rPr>
              <a:t>(</a:t>
            </a:r>
            <a:r>
              <a:rPr lang="en-US" sz="3200" dirty="0">
                <a:latin typeface="Times"/>
                <a:cs typeface="Times"/>
              </a:rPr>
              <a:t>Eph.5:25-33). Parents should give love and </a:t>
            </a:r>
            <a:r>
              <a:rPr lang="en-US" sz="3200" dirty="0" smtClean="0">
                <a:latin typeface="Times"/>
                <a:cs typeface="Times"/>
              </a:rPr>
              <a:t>accept-</a:t>
            </a:r>
            <a:r>
              <a:rPr lang="en-US" sz="3200" dirty="0" err="1" smtClean="0">
                <a:latin typeface="Times"/>
                <a:cs typeface="Times"/>
              </a:rPr>
              <a:t>ance</a:t>
            </a:r>
            <a:r>
              <a:rPr lang="en-US" sz="3200" dirty="0" smtClean="0">
                <a:latin typeface="Times"/>
                <a:cs typeface="Times"/>
              </a:rPr>
              <a:t> </a:t>
            </a:r>
            <a:r>
              <a:rPr lang="en-US" sz="3200" dirty="0">
                <a:latin typeface="Times"/>
                <a:cs typeface="Times"/>
              </a:rPr>
              <a:t>to their </a:t>
            </a:r>
            <a:r>
              <a:rPr lang="en-US" sz="3200" dirty="0" smtClean="0">
                <a:latin typeface="Times"/>
                <a:cs typeface="Times"/>
              </a:rPr>
              <a:t>children. </a:t>
            </a:r>
            <a:r>
              <a:rPr lang="en-US" sz="3200" dirty="0">
                <a:latin typeface="Times"/>
                <a:cs typeface="Times"/>
              </a:rPr>
              <a:t>Then they can urge the younger women to love their husbands and </a:t>
            </a:r>
            <a:r>
              <a:rPr lang="en-US" sz="3200" dirty="0" smtClean="0">
                <a:latin typeface="Times"/>
                <a:cs typeface="Times"/>
              </a:rPr>
              <a:t>children. (</a:t>
            </a:r>
            <a:r>
              <a:rPr lang="en-US" sz="3200" dirty="0">
                <a:latin typeface="Times"/>
                <a:cs typeface="Times"/>
              </a:rPr>
              <a:t>Titus 2:</a:t>
            </a:r>
            <a:r>
              <a:rPr lang="en-US" sz="3200" dirty="0" smtClean="0">
                <a:latin typeface="Times"/>
                <a:cs typeface="Times"/>
              </a:rPr>
              <a:t>4)</a:t>
            </a:r>
            <a:endParaRPr lang="en-US" sz="3200" dirty="0">
              <a:latin typeface="Times"/>
              <a:cs typeface="Times"/>
            </a:endParaRPr>
          </a:p>
        </p:txBody>
      </p:sp>
      <p:sp>
        <p:nvSpPr>
          <p:cNvPr id="9" name="TextBox 8"/>
          <p:cNvSpPr txBox="1"/>
          <p:nvPr/>
        </p:nvSpPr>
        <p:spPr>
          <a:xfrm>
            <a:off x="8483616" y="-21893"/>
            <a:ext cx="1101818" cy="646331"/>
          </a:xfrm>
          <a:prstGeom prst="rect">
            <a:avLst/>
          </a:prstGeom>
          <a:noFill/>
        </p:spPr>
        <p:txBody>
          <a:bodyPr wrap="square" rtlCol="0">
            <a:spAutoFit/>
          </a:bodyPr>
          <a:lstStyle/>
          <a:p>
            <a:r>
              <a:rPr lang="en-US" altLang="zh-CN" sz="3600" dirty="0" smtClean="0">
                <a:solidFill>
                  <a:srgbClr val="0000FF"/>
                </a:solidFill>
                <a:latin typeface="Times"/>
                <a:cs typeface="Times"/>
              </a:rPr>
              <a:t>(9)</a:t>
            </a:r>
            <a:endParaRPr lang="en-US" sz="3600" dirty="0">
              <a:solidFill>
                <a:srgbClr val="0000FF"/>
              </a:solidFill>
              <a:latin typeface="Times"/>
              <a:cs typeface="Times"/>
            </a:endParaRPr>
          </a:p>
        </p:txBody>
      </p:sp>
      <p:sp>
        <p:nvSpPr>
          <p:cNvPr id="11" name="Rectangle 10"/>
          <p:cNvSpPr/>
          <p:nvPr/>
        </p:nvSpPr>
        <p:spPr>
          <a:xfrm>
            <a:off x="12818" y="3844588"/>
            <a:ext cx="9178792" cy="1077218"/>
          </a:xfrm>
          <a:prstGeom prst="rect">
            <a:avLst/>
          </a:prstGeom>
        </p:spPr>
        <p:txBody>
          <a:bodyPr wrap="square">
            <a:spAutoFit/>
          </a:bodyPr>
          <a:lstStyle/>
          <a:p>
            <a:r>
              <a:rPr lang="en-US" sz="3200" b="1" dirty="0">
                <a:solidFill>
                  <a:srgbClr val="FF0000"/>
                </a:solidFill>
                <a:latin typeface="Times"/>
                <a:cs typeface="Times"/>
              </a:rPr>
              <a:t>4</a:t>
            </a:r>
            <a:r>
              <a:rPr lang="en-US" sz="3200" b="1" dirty="0" smtClean="0">
                <a:solidFill>
                  <a:srgbClr val="FF0000"/>
                </a:solidFill>
                <a:latin typeface="Times"/>
                <a:cs typeface="Times"/>
              </a:rPr>
              <a:t>.What </a:t>
            </a:r>
            <a:r>
              <a:rPr lang="en-US" sz="3200" b="1" dirty="0">
                <a:solidFill>
                  <a:srgbClr val="FF0000"/>
                </a:solidFill>
                <a:latin typeface="Times"/>
                <a:cs typeface="Times"/>
              </a:rPr>
              <a:t>are our social </a:t>
            </a:r>
            <a:r>
              <a:rPr lang="en-US" sz="3200" b="1" dirty="0" err="1">
                <a:solidFill>
                  <a:srgbClr val="FF0000"/>
                </a:solidFill>
                <a:latin typeface="Times"/>
                <a:cs typeface="Times"/>
              </a:rPr>
              <a:t>needs</a:t>
            </a:r>
            <a:r>
              <a:rPr lang="en-US" sz="3200" b="1" dirty="0" err="1" smtClean="0">
                <a:solidFill>
                  <a:srgbClr val="FF0000"/>
                </a:solidFill>
                <a:latin typeface="Times"/>
                <a:cs typeface="Times"/>
              </a:rPr>
              <a:t>?Our</a:t>
            </a:r>
            <a:r>
              <a:rPr lang="en-US" sz="3200" b="1" dirty="0" smtClean="0">
                <a:solidFill>
                  <a:srgbClr val="FF0000"/>
                </a:solidFill>
                <a:latin typeface="Times"/>
                <a:cs typeface="Times"/>
              </a:rPr>
              <a:t> </a:t>
            </a:r>
            <a:r>
              <a:rPr lang="en-US" sz="3200" b="1" dirty="0">
                <a:solidFill>
                  <a:srgbClr val="FF0000"/>
                </a:solidFill>
                <a:latin typeface="Times"/>
                <a:cs typeface="Times"/>
              </a:rPr>
              <a:t>hearts are </a:t>
            </a:r>
            <a:r>
              <a:rPr lang="en-US" sz="3200" b="1" dirty="0" smtClean="0">
                <a:solidFill>
                  <a:srgbClr val="FF0000"/>
                </a:solidFill>
                <a:latin typeface="Times"/>
                <a:cs typeface="Times"/>
              </a:rPr>
              <a:t>hungry &amp; </a:t>
            </a:r>
            <a:r>
              <a:rPr lang="en-US" sz="3200" b="1" dirty="0">
                <a:solidFill>
                  <a:srgbClr val="FF0000"/>
                </a:solidFill>
                <a:latin typeface="Times"/>
                <a:cs typeface="Times"/>
              </a:rPr>
              <a:t>thirsty for friendship </a:t>
            </a:r>
            <a:r>
              <a:rPr lang="en-US" sz="3200" b="1" dirty="0" smtClean="0">
                <a:solidFill>
                  <a:srgbClr val="FF0000"/>
                </a:solidFill>
                <a:latin typeface="Times"/>
                <a:cs typeface="Times"/>
              </a:rPr>
              <a:t>&amp; fellowship(He.10:24-25). </a:t>
            </a:r>
            <a:endParaRPr lang="en-US" sz="3200" b="1" dirty="0">
              <a:solidFill>
                <a:srgbClr val="FF0000"/>
              </a:solidFill>
              <a:latin typeface="Times"/>
              <a:cs typeface="Times"/>
            </a:endParaRPr>
          </a:p>
        </p:txBody>
      </p:sp>
      <p:sp>
        <p:nvSpPr>
          <p:cNvPr id="13" name="Rectangle 12"/>
          <p:cNvSpPr/>
          <p:nvPr/>
        </p:nvSpPr>
        <p:spPr>
          <a:xfrm>
            <a:off x="11953" y="4828922"/>
            <a:ext cx="9178792" cy="1077218"/>
          </a:xfrm>
          <a:prstGeom prst="rect">
            <a:avLst/>
          </a:prstGeom>
        </p:spPr>
        <p:txBody>
          <a:bodyPr wrap="square">
            <a:spAutoFit/>
          </a:bodyPr>
          <a:lstStyle/>
          <a:p>
            <a:r>
              <a:rPr lang="en-US" sz="3200" b="1" dirty="0">
                <a:solidFill>
                  <a:srgbClr val="FF0000"/>
                </a:solidFill>
                <a:latin typeface="Times"/>
                <a:cs typeface="Times"/>
              </a:rPr>
              <a:t>5</a:t>
            </a:r>
            <a:r>
              <a:rPr lang="en-US" sz="3200" b="1" dirty="0" smtClean="0">
                <a:solidFill>
                  <a:srgbClr val="FF0000"/>
                </a:solidFill>
                <a:latin typeface="Times"/>
                <a:cs typeface="Times"/>
              </a:rPr>
              <a:t>.What </a:t>
            </a:r>
            <a:r>
              <a:rPr lang="en-US" sz="3200" b="1" dirty="0">
                <a:solidFill>
                  <a:srgbClr val="FF0000"/>
                </a:solidFill>
                <a:latin typeface="Times"/>
                <a:cs typeface="Times"/>
              </a:rPr>
              <a:t>are our work needs</a:t>
            </a:r>
            <a:r>
              <a:rPr lang="en-US" sz="3200" b="1" dirty="0" smtClean="0">
                <a:solidFill>
                  <a:srgbClr val="FF0000"/>
                </a:solidFill>
                <a:latin typeface="Times"/>
                <a:cs typeface="Times"/>
              </a:rPr>
              <a:t>? Our </a:t>
            </a:r>
            <a:r>
              <a:rPr lang="en-US" sz="3200" b="1" dirty="0">
                <a:solidFill>
                  <a:srgbClr val="FF0000"/>
                </a:solidFill>
                <a:latin typeface="Times"/>
                <a:cs typeface="Times"/>
              </a:rPr>
              <a:t>minds are hungry and thirsty for doing a good </a:t>
            </a:r>
            <a:r>
              <a:rPr lang="en-US" sz="3200" b="1" dirty="0" smtClean="0">
                <a:solidFill>
                  <a:srgbClr val="FF0000"/>
                </a:solidFill>
                <a:latin typeface="Times"/>
                <a:cs typeface="Times"/>
              </a:rPr>
              <a:t>job(1Co.10:31). </a:t>
            </a:r>
            <a:endParaRPr lang="en-US" sz="3200" b="1" dirty="0">
              <a:solidFill>
                <a:srgbClr val="FF0000"/>
              </a:solidFill>
              <a:latin typeface="Times"/>
              <a:cs typeface="Times"/>
            </a:endParaRPr>
          </a:p>
        </p:txBody>
      </p:sp>
      <p:sp>
        <p:nvSpPr>
          <p:cNvPr id="14" name="Rectangle 13"/>
          <p:cNvSpPr/>
          <p:nvPr/>
        </p:nvSpPr>
        <p:spPr>
          <a:xfrm>
            <a:off x="11088" y="5791363"/>
            <a:ext cx="9178792" cy="1077218"/>
          </a:xfrm>
          <a:prstGeom prst="rect">
            <a:avLst/>
          </a:prstGeom>
        </p:spPr>
        <p:txBody>
          <a:bodyPr wrap="square">
            <a:spAutoFit/>
          </a:bodyPr>
          <a:lstStyle/>
          <a:p>
            <a:r>
              <a:rPr lang="en-US" sz="3200" b="1" dirty="0">
                <a:solidFill>
                  <a:srgbClr val="FF0000"/>
                </a:solidFill>
                <a:latin typeface="Times"/>
                <a:cs typeface="Times"/>
              </a:rPr>
              <a:t>6</a:t>
            </a:r>
            <a:r>
              <a:rPr lang="en-US" sz="3200" b="1" dirty="0" smtClean="0">
                <a:solidFill>
                  <a:srgbClr val="FF0000"/>
                </a:solidFill>
                <a:latin typeface="Times"/>
                <a:cs typeface="Times"/>
              </a:rPr>
              <a:t>.What </a:t>
            </a:r>
            <a:r>
              <a:rPr lang="en-US" sz="3200" b="1" dirty="0">
                <a:solidFill>
                  <a:srgbClr val="FF0000"/>
                </a:solidFill>
                <a:latin typeface="Times"/>
                <a:cs typeface="Times"/>
              </a:rPr>
              <a:t>are our financial </a:t>
            </a:r>
            <a:r>
              <a:rPr lang="en-US" sz="3200" b="1" dirty="0" err="1">
                <a:solidFill>
                  <a:srgbClr val="FF0000"/>
                </a:solidFill>
                <a:latin typeface="Times"/>
                <a:cs typeface="Times"/>
              </a:rPr>
              <a:t>needs</a:t>
            </a:r>
            <a:r>
              <a:rPr lang="en-US" sz="3200" b="1" dirty="0" err="1" smtClean="0">
                <a:solidFill>
                  <a:srgbClr val="FF0000"/>
                </a:solidFill>
                <a:latin typeface="Times"/>
                <a:cs typeface="Times"/>
              </a:rPr>
              <a:t>?</a:t>
            </a:r>
            <a:r>
              <a:rPr lang="en-US" sz="3200" dirty="0" err="1" smtClean="0">
                <a:solidFill>
                  <a:srgbClr val="FF0000"/>
                </a:solidFill>
                <a:latin typeface="Times"/>
                <a:cs typeface="Times"/>
              </a:rPr>
              <a:t>Our</a:t>
            </a:r>
            <a:r>
              <a:rPr lang="en-US" sz="3200" dirty="0" smtClean="0">
                <a:solidFill>
                  <a:srgbClr val="FF0000"/>
                </a:solidFill>
                <a:latin typeface="Times"/>
                <a:cs typeface="Times"/>
              </a:rPr>
              <a:t> wallets </a:t>
            </a:r>
            <a:r>
              <a:rPr lang="en-US" sz="3200" dirty="0">
                <a:solidFill>
                  <a:srgbClr val="FF0000"/>
                </a:solidFill>
                <a:latin typeface="Times"/>
                <a:cs typeface="Times"/>
              </a:rPr>
              <a:t>are </a:t>
            </a:r>
            <a:r>
              <a:rPr lang="en-US" sz="3200" dirty="0" err="1" smtClean="0">
                <a:solidFill>
                  <a:srgbClr val="FF0000"/>
                </a:solidFill>
                <a:latin typeface="Times"/>
                <a:cs typeface="Times"/>
              </a:rPr>
              <a:t>hun-gry</a:t>
            </a:r>
            <a:r>
              <a:rPr lang="en-US" sz="3200" dirty="0" smtClean="0">
                <a:solidFill>
                  <a:srgbClr val="FF0000"/>
                </a:solidFill>
                <a:latin typeface="Times"/>
                <a:cs typeface="Times"/>
              </a:rPr>
              <a:t> </a:t>
            </a:r>
            <a:r>
              <a:rPr lang="en-US" sz="3200" dirty="0">
                <a:solidFill>
                  <a:srgbClr val="FF0000"/>
                </a:solidFill>
                <a:latin typeface="Times"/>
                <a:cs typeface="Times"/>
              </a:rPr>
              <a:t>and thirsty for money to pay bills</a:t>
            </a:r>
            <a:r>
              <a:rPr lang="en-US" sz="3200" dirty="0" smtClean="0">
                <a:solidFill>
                  <a:srgbClr val="FF0000"/>
                </a:solidFill>
                <a:latin typeface="Times"/>
                <a:cs typeface="Times"/>
              </a:rPr>
              <a:t>.(Mt.17:24-26)</a:t>
            </a:r>
            <a:endParaRPr lang="en-US" sz="3200" dirty="0">
              <a:solidFill>
                <a:srgbClr val="FF0000"/>
              </a:solidFill>
              <a:latin typeface="Times"/>
              <a:cs typeface="Times"/>
            </a:endParaRPr>
          </a:p>
        </p:txBody>
      </p:sp>
    </p:spTree>
    <p:extLst>
      <p:ext uri="{BB962C8B-B14F-4D97-AF65-F5344CB8AC3E}">
        <p14:creationId xmlns:p14="http://schemas.microsoft.com/office/powerpoint/2010/main" val="1030339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21176</TotalTime>
  <Words>998</Words>
  <Application>Microsoft Macintosh PowerPoint</Application>
  <PresentationFormat>On-screen Show (4:3)</PresentationFormat>
  <Paragraphs>69</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182</cp:revision>
  <cp:lastPrinted>2015-11-07T19:42:48Z</cp:lastPrinted>
  <dcterms:created xsi:type="dcterms:W3CDTF">2015-09-06T13:13:13Z</dcterms:created>
  <dcterms:modified xsi:type="dcterms:W3CDTF">2015-11-22T00:02:49Z</dcterms:modified>
</cp:coreProperties>
</file>