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8" r:id="rId2"/>
    <p:sldId id="287" r:id="rId3"/>
    <p:sldId id="288" r:id="rId4"/>
    <p:sldId id="286" r:id="rId5"/>
    <p:sldId id="290" r:id="rId6"/>
    <p:sldId id="291" r:id="rId7"/>
    <p:sldId id="29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69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6/21/16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6/21/16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1384995"/>
          </a:xfrm>
          <a:prstGeom prst="rect">
            <a:avLst/>
          </a:prstGeom>
        </p:spPr>
        <p:txBody>
          <a:bodyPr wrap="square">
            <a:spAutoFit/>
          </a:bodyPr>
          <a:lstStyle/>
          <a:p>
            <a:r>
              <a:rPr lang="en-US" sz="2800" b="1" dirty="0" smtClean="0">
                <a:latin typeface="Times"/>
                <a:cs typeface="Times"/>
              </a:rPr>
              <a:t>Pastor Gary Hart	 </a:t>
            </a:r>
            <a:endParaRPr lang="en-US" sz="2800" b="1" dirty="0" smtClean="0">
              <a:latin typeface="Times"/>
              <a:cs typeface="Times"/>
            </a:endParaRPr>
          </a:p>
          <a:p>
            <a:r>
              <a:rPr lang="en-US" sz="2800" b="1" dirty="0" smtClean="0">
                <a:latin typeface="Times"/>
                <a:cs typeface="Times"/>
              </a:rPr>
              <a:t>Date: </a:t>
            </a:r>
            <a:r>
              <a:rPr lang="en-US" sz="2800" dirty="0" smtClean="0">
                <a:latin typeface="Times"/>
                <a:cs typeface="Times"/>
              </a:rPr>
              <a:t>6-</a:t>
            </a:r>
            <a:r>
              <a:rPr lang="en-US" sz="2800" dirty="0" smtClean="0">
                <a:latin typeface="Times"/>
                <a:cs typeface="Times"/>
              </a:rPr>
              <a:t>26</a:t>
            </a:r>
            <a:r>
              <a:rPr lang="en-US" sz="2800" dirty="0" smtClean="0">
                <a:latin typeface="Times"/>
                <a:cs typeface="Times"/>
              </a:rPr>
              <a:t>-</a:t>
            </a:r>
            <a:r>
              <a:rPr lang="en-US" sz="2800" dirty="0">
                <a:latin typeface="Times"/>
                <a:cs typeface="Times"/>
              </a:rPr>
              <a:t>16 </a:t>
            </a:r>
            <a:endParaRPr lang="en-US" sz="2800" dirty="0" smtClean="0">
              <a:latin typeface="Times"/>
              <a:cs typeface="Times"/>
            </a:endParaRPr>
          </a:p>
          <a:p>
            <a:r>
              <a:rPr lang="en-US" sz="2800" b="1" dirty="0" smtClean="0">
                <a:latin typeface="Times"/>
                <a:cs typeface="Times"/>
              </a:rPr>
              <a:t>Text</a:t>
            </a:r>
            <a:r>
              <a:rPr lang="en-US" sz="2800" b="1" dirty="0">
                <a:latin typeface="Times"/>
                <a:cs typeface="Times"/>
              </a:rPr>
              <a:t>:</a:t>
            </a:r>
            <a:r>
              <a:rPr lang="en-US" sz="2800" dirty="0">
                <a:latin typeface="Times"/>
                <a:cs typeface="Times"/>
              </a:rPr>
              <a:t> </a:t>
            </a:r>
            <a:r>
              <a:rPr lang="en-US" sz="2800" dirty="0" smtClean="0">
                <a:latin typeface="Times"/>
                <a:cs typeface="Times"/>
              </a:rPr>
              <a:t>Neh.7:1-5</a:t>
            </a:r>
            <a:endParaRPr lang="en-US" sz="2800" b="1" dirty="0">
              <a:solidFill>
                <a:srgbClr val="0000FF"/>
              </a:solidFill>
              <a:latin typeface="Times"/>
              <a:cs typeface="Times"/>
            </a:endParaRPr>
          </a:p>
        </p:txBody>
      </p:sp>
      <p:sp>
        <p:nvSpPr>
          <p:cNvPr id="6" name="Rectangle 5"/>
          <p:cNvSpPr/>
          <p:nvPr/>
        </p:nvSpPr>
        <p:spPr>
          <a:xfrm>
            <a:off x="-8574" y="1239428"/>
            <a:ext cx="5329344" cy="1815882"/>
          </a:xfrm>
          <a:prstGeom prst="rect">
            <a:avLst/>
          </a:prstGeom>
        </p:spPr>
        <p:txBody>
          <a:bodyPr wrap="square">
            <a:spAutoFit/>
          </a:bodyPr>
          <a:lstStyle/>
          <a:p>
            <a:r>
              <a:rPr lang="en-US" sz="2800" b="1" dirty="0">
                <a:latin typeface="Times"/>
                <a:cs typeface="Times"/>
              </a:rPr>
              <a:t>Intro</a:t>
            </a:r>
            <a:r>
              <a:rPr lang="en-US" sz="2800" b="1" dirty="0" smtClean="0">
                <a:latin typeface="Times"/>
                <a:cs typeface="Times"/>
              </a:rPr>
              <a:t>:</a:t>
            </a:r>
            <a:r>
              <a:rPr lang="en-US" sz="2800" dirty="0" smtClean="0">
                <a:latin typeface="Times"/>
                <a:cs typeface="Times"/>
              </a:rPr>
              <a:t>“</a:t>
            </a:r>
            <a:r>
              <a:rPr lang="en-US" sz="2800" dirty="0" err="1">
                <a:latin typeface="Times"/>
                <a:cs typeface="Times"/>
              </a:rPr>
              <a:t>V</a:t>
            </a:r>
            <a:r>
              <a:rPr lang="en-US" sz="2800" dirty="0" err="1" smtClean="0">
                <a:latin typeface="Times"/>
                <a:cs typeface="Times"/>
              </a:rPr>
              <a:t>”is</a:t>
            </a:r>
            <a:r>
              <a:rPr lang="en-US" sz="2800" dirty="0" smtClean="0">
                <a:latin typeface="Times"/>
                <a:cs typeface="Times"/>
              </a:rPr>
              <a:t> </a:t>
            </a:r>
            <a:r>
              <a:rPr lang="en-US" sz="2800" dirty="0">
                <a:latin typeface="Times"/>
                <a:cs typeface="Times"/>
              </a:rPr>
              <a:t>a sign </a:t>
            </a:r>
            <a:r>
              <a:rPr lang="en-US" sz="2800" dirty="0" err="1" smtClean="0">
                <a:latin typeface="Times"/>
                <a:cs typeface="Times"/>
              </a:rPr>
              <a:t>for“</a:t>
            </a:r>
            <a:r>
              <a:rPr lang="en-US" sz="2800" dirty="0" err="1">
                <a:latin typeface="Times"/>
                <a:cs typeface="Times"/>
              </a:rPr>
              <a:t>rabbit</a:t>
            </a:r>
            <a:r>
              <a:rPr lang="en-US" sz="2800" dirty="0">
                <a:latin typeface="Times"/>
                <a:cs typeface="Times"/>
              </a:rPr>
              <a:t> ears”, “victory”, “peace”, “obscene”, “I am </a:t>
            </a:r>
            <a:r>
              <a:rPr lang="en-US" sz="2800" dirty="0" smtClean="0">
                <a:latin typeface="Times"/>
                <a:cs typeface="Times"/>
              </a:rPr>
              <a:t>watching you”</a:t>
            </a:r>
            <a:r>
              <a:rPr lang="en-US" sz="2800" dirty="0">
                <a:latin typeface="Times"/>
                <a:cs typeface="Times"/>
              </a:rPr>
              <a:t>, </a:t>
            </a:r>
            <a:r>
              <a:rPr lang="en-US" sz="2800" dirty="0" smtClean="0">
                <a:latin typeface="Times"/>
                <a:cs typeface="Times"/>
              </a:rPr>
              <a:t>victory (</a:t>
            </a:r>
            <a:r>
              <a:rPr lang="en-US" sz="2800" dirty="0">
                <a:latin typeface="Times"/>
                <a:cs typeface="Times"/>
              </a:rPr>
              <a:t>won) and </a:t>
            </a:r>
            <a:r>
              <a:rPr lang="en-US" sz="2800" dirty="0" smtClean="0">
                <a:latin typeface="Times"/>
                <a:cs typeface="Times"/>
              </a:rPr>
              <a:t>vigilance (</a:t>
            </a:r>
            <a:r>
              <a:rPr lang="en-US" sz="2800" dirty="0">
                <a:latin typeface="Times"/>
                <a:cs typeface="Times"/>
              </a:rPr>
              <a:t>watchfulness). </a:t>
            </a:r>
            <a:endParaRPr lang="en-US" sz="2800" b="1" dirty="0">
              <a:solidFill>
                <a:srgbClr val="FF0000"/>
              </a:solidFill>
              <a:latin typeface="Times"/>
              <a:cs typeface="Times"/>
            </a:endParaRPr>
          </a:p>
        </p:txBody>
      </p:sp>
      <p:sp>
        <p:nvSpPr>
          <p:cNvPr id="10" name="Rectangle 9"/>
          <p:cNvSpPr/>
          <p:nvPr/>
        </p:nvSpPr>
        <p:spPr>
          <a:xfrm>
            <a:off x="0" y="2946546"/>
            <a:ext cx="5606923" cy="523220"/>
          </a:xfrm>
          <a:prstGeom prst="rect">
            <a:avLst/>
          </a:prstGeom>
        </p:spPr>
        <p:txBody>
          <a:bodyPr wrap="square">
            <a:spAutoFit/>
          </a:bodyPr>
          <a:lstStyle/>
          <a:p>
            <a:r>
              <a:rPr lang="en-US" sz="2800" b="1" dirty="0" err="1">
                <a:latin typeface="Times"/>
                <a:cs typeface="Times"/>
              </a:rPr>
              <a:t>Title</a:t>
            </a:r>
            <a:r>
              <a:rPr lang="en-US" sz="2800" b="1" dirty="0" err="1" smtClean="0">
                <a:latin typeface="Times"/>
                <a:cs typeface="Times"/>
              </a:rPr>
              <a:t>:</a:t>
            </a:r>
            <a:r>
              <a:rPr lang="en-US" sz="2800" b="1" dirty="0" err="1" smtClean="0">
                <a:solidFill>
                  <a:srgbClr val="FF0000"/>
                </a:solidFill>
                <a:latin typeface="Times"/>
                <a:cs typeface="Times"/>
              </a:rPr>
              <a:t>“</a:t>
            </a:r>
            <a:r>
              <a:rPr lang="en-US" sz="2800" b="1" dirty="0" err="1">
                <a:solidFill>
                  <a:srgbClr val="FF0000"/>
                </a:solidFill>
                <a:latin typeface="Times"/>
                <a:cs typeface="Times"/>
              </a:rPr>
              <a:t>V</a:t>
            </a:r>
            <a:r>
              <a:rPr lang="en-US" sz="2800" b="1" dirty="0" smtClean="0">
                <a:solidFill>
                  <a:srgbClr val="FF0000"/>
                </a:solidFill>
                <a:latin typeface="Times"/>
                <a:cs typeface="Times"/>
              </a:rPr>
              <a:t>” is </a:t>
            </a:r>
            <a:r>
              <a:rPr lang="en-US" sz="2800" b="1" dirty="0">
                <a:solidFill>
                  <a:srgbClr val="FF0000"/>
                </a:solidFill>
                <a:latin typeface="Times"/>
                <a:cs typeface="Times"/>
              </a:rPr>
              <a:t>for </a:t>
            </a:r>
            <a:r>
              <a:rPr lang="en-US" sz="2800" b="1" dirty="0" err="1" smtClean="0">
                <a:solidFill>
                  <a:srgbClr val="FF0000"/>
                </a:solidFill>
                <a:latin typeface="Times"/>
                <a:cs typeface="Times"/>
              </a:rPr>
              <a:t>Victory+Vigilance</a:t>
            </a:r>
            <a:r>
              <a:rPr lang="en-US" sz="2800" b="1" dirty="0">
                <a:solidFill>
                  <a:srgbClr val="FF0000"/>
                </a:solidFill>
                <a:latin typeface="Times"/>
                <a:cs typeface="Times"/>
              </a:rPr>
              <a:t>.</a:t>
            </a:r>
            <a:r>
              <a:rPr lang="en-US" sz="2800" b="1" dirty="0">
                <a:solidFill>
                  <a:srgbClr val="FF0000"/>
                </a:solidFill>
                <a:latin typeface="Times"/>
                <a:cs typeface="Times"/>
              </a:rPr>
              <a:t> </a:t>
            </a:r>
            <a:endParaRPr lang="en-US" sz="2800" b="1" dirty="0">
              <a:solidFill>
                <a:srgbClr val="FF0000"/>
              </a:solidFill>
              <a:latin typeface="Times"/>
              <a:cs typeface="Times"/>
            </a:endParaRPr>
          </a:p>
        </p:txBody>
      </p:sp>
      <p:sp>
        <p:nvSpPr>
          <p:cNvPr id="11" name="Rectangle 10"/>
          <p:cNvSpPr/>
          <p:nvPr/>
        </p:nvSpPr>
        <p:spPr>
          <a:xfrm>
            <a:off x="-8574" y="3367474"/>
            <a:ext cx="9086290" cy="1384995"/>
          </a:xfrm>
          <a:prstGeom prst="rect">
            <a:avLst/>
          </a:prstGeom>
        </p:spPr>
        <p:txBody>
          <a:bodyPr wrap="square">
            <a:spAutoFit/>
          </a:bodyPr>
          <a:lstStyle/>
          <a:p>
            <a:r>
              <a:rPr lang="en-US" sz="2800" b="1" dirty="0" smtClean="0">
                <a:latin typeface="Times"/>
                <a:cs typeface="Times"/>
              </a:rPr>
              <a:t>1. Victory </a:t>
            </a:r>
            <a:r>
              <a:rPr lang="en-US" sz="2800" b="1" dirty="0">
                <a:latin typeface="Times"/>
                <a:cs typeface="Times"/>
              </a:rPr>
              <a:t>(7:1a) </a:t>
            </a:r>
            <a:r>
              <a:rPr lang="en-US" sz="2800" dirty="0">
                <a:latin typeface="Times"/>
                <a:cs typeface="Times"/>
              </a:rPr>
              <a:t>— “After the wall had </a:t>
            </a:r>
            <a:r>
              <a:rPr lang="en-US" sz="2800" dirty="0" smtClean="0">
                <a:latin typeface="Times"/>
                <a:cs typeface="Times"/>
              </a:rPr>
              <a:t>been </a:t>
            </a:r>
            <a:r>
              <a:rPr lang="en-US" sz="2800" dirty="0">
                <a:latin typeface="Times"/>
                <a:cs typeface="Times"/>
              </a:rPr>
              <a:t>rebuilt…”</a:t>
            </a:r>
          </a:p>
          <a:p>
            <a:r>
              <a:rPr lang="en-US" sz="2800" b="1" dirty="0">
                <a:latin typeface="Times"/>
                <a:cs typeface="Times"/>
              </a:rPr>
              <a:t>A. The impossible done.</a:t>
            </a:r>
            <a:r>
              <a:rPr lang="en-US" sz="2800" dirty="0">
                <a:latin typeface="Times"/>
                <a:cs typeface="Times"/>
              </a:rPr>
              <a:t> God’s vision and work completed in 52 days (6:15)</a:t>
            </a:r>
            <a:r>
              <a:rPr lang="en-US" sz="2800" dirty="0" smtClean="0">
                <a:latin typeface="Times"/>
                <a:cs typeface="Times"/>
              </a:rPr>
              <a:t>.</a:t>
            </a:r>
            <a:endParaRPr lang="en-US" sz="2800" dirty="0">
              <a:latin typeface="Times"/>
              <a:cs typeface="Times"/>
            </a:endParaRPr>
          </a:p>
        </p:txBody>
      </p:sp>
      <p:sp>
        <p:nvSpPr>
          <p:cNvPr id="8" name="Rectangle 7"/>
          <p:cNvSpPr/>
          <p:nvPr/>
        </p:nvSpPr>
        <p:spPr>
          <a:xfrm>
            <a:off x="48810" y="4637034"/>
            <a:ext cx="9144000" cy="2246769"/>
          </a:xfrm>
          <a:prstGeom prst="rect">
            <a:avLst/>
          </a:prstGeom>
        </p:spPr>
        <p:txBody>
          <a:bodyPr wrap="square">
            <a:spAutoFit/>
          </a:bodyPr>
          <a:lstStyle/>
          <a:p>
            <a:r>
              <a:rPr lang="en-US" sz="2800" b="1" dirty="0">
                <a:latin typeface="Times"/>
                <a:cs typeface="Times"/>
              </a:rPr>
              <a:t>B. The enemy defeated.</a:t>
            </a:r>
            <a:r>
              <a:rPr lang="en-US" sz="2800" dirty="0">
                <a:latin typeface="Times"/>
                <a:cs typeface="Times"/>
              </a:rPr>
              <a:t> Nehemiah tells of attacks from outside (ch.4), attacks from within (ch.5), and personal attacks (ch.6). “Victory in Jesus.” In Neh.1-6 the people existed for the walls,7-13 the walls existed for the people. You don’t go to church, you are the church. </a:t>
            </a:r>
            <a:endParaRPr lang="en-US" sz="2800" dirty="0">
              <a:latin typeface="Times"/>
              <a:cs typeface="Times"/>
            </a:endParaRPr>
          </a:p>
        </p:txBody>
      </p:sp>
      <p:pic>
        <p:nvPicPr>
          <p:cNvPr id="3" name="Picture 2"/>
          <p:cNvPicPr>
            <a:picLocks noChangeAspect="1"/>
          </p:cNvPicPr>
          <p:nvPr/>
        </p:nvPicPr>
        <p:blipFill>
          <a:blip r:embed="rId2"/>
          <a:stretch>
            <a:fillRect/>
          </a:stretch>
        </p:blipFill>
        <p:spPr>
          <a:xfrm>
            <a:off x="3215552" y="0"/>
            <a:ext cx="1748833" cy="1362156"/>
          </a:xfrm>
          <a:prstGeom prst="rect">
            <a:avLst/>
          </a:prstGeom>
        </p:spPr>
      </p:pic>
      <p:pic>
        <p:nvPicPr>
          <p:cNvPr id="5" name="Picture 4"/>
          <p:cNvPicPr>
            <a:picLocks noChangeAspect="1"/>
          </p:cNvPicPr>
          <p:nvPr/>
        </p:nvPicPr>
        <p:blipFill>
          <a:blip r:embed="rId3"/>
          <a:stretch>
            <a:fillRect/>
          </a:stretch>
        </p:blipFill>
        <p:spPr>
          <a:xfrm>
            <a:off x="5032117" y="-22156"/>
            <a:ext cx="2240749" cy="2823344"/>
          </a:xfrm>
          <a:prstGeom prst="rect">
            <a:avLst/>
          </a:prstGeom>
        </p:spPr>
      </p:pic>
      <p:pic>
        <p:nvPicPr>
          <p:cNvPr id="7" name="Picture 6"/>
          <p:cNvPicPr>
            <a:picLocks noChangeAspect="1"/>
          </p:cNvPicPr>
          <p:nvPr/>
        </p:nvPicPr>
        <p:blipFill>
          <a:blip r:embed="rId4"/>
          <a:stretch>
            <a:fillRect/>
          </a:stretch>
        </p:blipFill>
        <p:spPr>
          <a:xfrm>
            <a:off x="5049050" y="0"/>
            <a:ext cx="3454400" cy="2349500"/>
          </a:xfrm>
          <a:prstGeom prst="rect">
            <a:avLst/>
          </a:prstGeom>
        </p:spPr>
      </p:pic>
      <p:pic>
        <p:nvPicPr>
          <p:cNvPr id="14" name="Picture 13"/>
          <p:cNvPicPr>
            <a:picLocks noChangeAspect="1"/>
          </p:cNvPicPr>
          <p:nvPr/>
        </p:nvPicPr>
        <p:blipFill>
          <a:blip r:embed="rId5"/>
          <a:stretch>
            <a:fillRect/>
          </a:stretch>
        </p:blipFill>
        <p:spPr>
          <a:xfrm>
            <a:off x="7194677" y="-66756"/>
            <a:ext cx="1981200" cy="2806700"/>
          </a:xfrm>
          <a:prstGeom prst="rect">
            <a:avLst/>
          </a:prstGeom>
        </p:spPr>
      </p:pic>
      <p:pic>
        <p:nvPicPr>
          <p:cNvPr id="15" name="Picture 14"/>
          <p:cNvPicPr>
            <a:picLocks noChangeAspect="1"/>
          </p:cNvPicPr>
          <p:nvPr/>
        </p:nvPicPr>
        <p:blipFill>
          <a:blip r:embed="rId6"/>
          <a:stretch>
            <a:fillRect/>
          </a:stretch>
        </p:blipFill>
        <p:spPr>
          <a:xfrm>
            <a:off x="5685366" y="1179532"/>
            <a:ext cx="3492500" cy="2324100"/>
          </a:xfrm>
          <a:prstGeom prst="rect">
            <a:avLst/>
          </a:prstGeom>
        </p:spPr>
      </p:pic>
      <p:pic>
        <p:nvPicPr>
          <p:cNvPr id="16" name="Picture 15"/>
          <p:cNvPicPr>
            <a:picLocks noChangeAspect="1"/>
          </p:cNvPicPr>
          <p:nvPr/>
        </p:nvPicPr>
        <p:blipFill>
          <a:blip r:embed="rId7"/>
          <a:stretch>
            <a:fillRect/>
          </a:stretch>
        </p:blipFill>
        <p:spPr>
          <a:xfrm>
            <a:off x="5365877" y="1360645"/>
            <a:ext cx="3810000" cy="2142987"/>
          </a:xfrm>
          <a:prstGeom prst="rect">
            <a:avLst/>
          </a:prstGeom>
        </p:spPr>
      </p:pic>
      <p:pic>
        <p:nvPicPr>
          <p:cNvPr id="17" name="Picture 16"/>
          <p:cNvPicPr>
            <a:picLocks noChangeAspect="1"/>
          </p:cNvPicPr>
          <p:nvPr/>
        </p:nvPicPr>
        <p:blipFill>
          <a:blip r:embed="rId8"/>
          <a:stretch>
            <a:fillRect/>
          </a:stretch>
        </p:blipFill>
        <p:spPr>
          <a:xfrm>
            <a:off x="2971800" y="-118501"/>
            <a:ext cx="2009518" cy="1499410"/>
          </a:xfrm>
          <a:prstGeom prst="rect">
            <a:avLst/>
          </a:prstGeom>
        </p:spPr>
      </p:pic>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606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(2)</a:t>
            </a:r>
            <a:endParaRPr lang="en-US" sz="2800" dirty="0">
              <a:solidFill>
                <a:srgbClr val="0000FF"/>
              </a:solidFill>
              <a:latin typeface="Times"/>
              <a:cs typeface="Times"/>
            </a:endParaRPr>
          </a:p>
        </p:txBody>
      </p:sp>
      <p:sp>
        <p:nvSpPr>
          <p:cNvPr id="13" name="Rectangle 12"/>
          <p:cNvSpPr/>
          <p:nvPr/>
        </p:nvSpPr>
        <p:spPr>
          <a:xfrm>
            <a:off x="-15486" y="-67732"/>
            <a:ext cx="9294953" cy="954107"/>
          </a:xfrm>
          <a:prstGeom prst="rect">
            <a:avLst/>
          </a:prstGeom>
        </p:spPr>
        <p:txBody>
          <a:bodyPr wrap="square">
            <a:spAutoFit/>
          </a:bodyPr>
          <a:lstStyle/>
          <a:p>
            <a:r>
              <a:rPr lang="en-US" sz="2800" b="1" dirty="0">
                <a:latin typeface="Times"/>
                <a:cs typeface="Times"/>
              </a:rPr>
              <a:t>2. Vigilance (7:1b-73</a:t>
            </a:r>
            <a:r>
              <a:rPr lang="en-US" sz="2800" b="1" dirty="0" smtClean="0">
                <a:latin typeface="Times"/>
                <a:cs typeface="Times"/>
              </a:rPr>
              <a:t>)</a:t>
            </a:r>
            <a:r>
              <a:rPr lang="en-US" sz="2800" dirty="0" smtClean="0">
                <a:latin typeface="Times"/>
                <a:cs typeface="Times"/>
              </a:rPr>
              <a:t>—“</a:t>
            </a:r>
            <a:r>
              <a:rPr lang="en-US" sz="2800" dirty="0">
                <a:latin typeface="Times"/>
                <a:cs typeface="Times"/>
              </a:rPr>
              <a:t>Having done all, to stand</a:t>
            </a:r>
            <a:r>
              <a:rPr lang="en-US" sz="2800" dirty="0" smtClean="0">
                <a:latin typeface="Times"/>
                <a:cs typeface="Times"/>
              </a:rPr>
              <a:t>”(</a:t>
            </a:r>
            <a:r>
              <a:rPr lang="en-US" sz="2800" dirty="0">
                <a:latin typeface="Times"/>
                <a:cs typeface="Times"/>
              </a:rPr>
              <a:t>Eph.6:13) to protect the people and the work</a:t>
            </a:r>
            <a:r>
              <a:rPr lang="en-US" sz="2800" dirty="0" smtClean="0">
                <a:latin typeface="Times"/>
                <a:cs typeface="Times"/>
              </a:rPr>
              <a:t>. 3 </a:t>
            </a:r>
            <a:r>
              <a:rPr lang="en-US" sz="2800" dirty="0">
                <a:latin typeface="Times"/>
                <a:cs typeface="Times"/>
              </a:rPr>
              <a:t>important steps to take:</a:t>
            </a:r>
            <a:endParaRPr lang="en-US" sz="2800" dirty="0">
              <a:latin typeface="Times"/>
              <a:cs typeface="Times"/>
            </a:endParaRPr>
          </a:p>
        </p:txBody>
      </p:sp>
      <p:sp>
        <p:nvSpPr>
          <p:cNvPr id="11" name="Rectangle 10"/>
          <p:cNvSpPr/>
          <p:nvPr/>
        </p:nvSpPr>
        <p:spPr>
          <a:xfrm>
            <a:off x="-25508" y="769793"/>
            <a:ext cx="9457375" cy="523220"/>
          </a:xfrm>
          <a:prstGeom prst="rect">
            <a:avLst/>
          </a:prstGeom>
        </p:spPr>
        <p:txBody>
          <a:bodyPr wrap="square">
            <a:spAutoFit/>
          </a:bodyPr>
          <a:lstStyle/>
          <a:p>
            <a:r>
              <a:rPr lang="en-US" sz="2800" b="1" dirty="0">
                <a:latin typeface="Times"/>
                <a:cs typeface="Times"/>
              </a:rPr>
              <a:t>A. Enlisting Leadership (7:1-3)</a:t>
            </a:r>
            <a:r>
              <a:rPr lang="en-US" sz="2800" dirty="0">
                <a:latin typeface="Times"/>
                <a:cs typeface="Times"/>
              </a:rPr>
              <a:t> </a:t>
            </a:r>
            <a:r>
              <a:rPr lang="en-US" sz="2800" dirty="0" err="1" smtClean="0">
                <a:latin typeface="Times"/>
                <a:cs typeface="Times"/>
              </a:rPr>
              <a:t>Leaders+Leaders</a:t>
            </a:r>
            <a:r>
              <a:rPr lang="en-US" sz="2800" dirty="0" err="1">
                <a:latin typeface="Times"/>
                <a:cs typeface="Times"/>
              </a:rPr>
              <a:t>-In-</a:t>
            </a:r>
            <a:r>
              <a:rPr lang="en-US" sz="2800" dirty="0" err="1" smtClean="0">
                <a:latin typeface="Times"/>
                <a:cs typeface="Times"/>
              </a:rPr>
              <a:t>Training</a:t>
            </a:r>
            <a:r>
              <a:rPr lang="en-US" sz="2800" dirty="0" smtClean="0">
                <a:latin typeface="Times"/>
                <a:cs typeface="Times"/>
              </a:rPr>
              <a:t>.</a:t>
            </a:r>
            <a:endParaRPr lang="en-US" sz="2800" dirty="0">
              <a:latin typeface="Times"/>
              <a:cs typeface="Times"/>
            </a:endParaRPr>
          </a:p>
        </p:txBody>
      </p:sp>
      <p:sp>
        <p:nvSpPr>
          <p:cNvPr id="8" name="Rectangle 7"/>
          <p:cNvSpPr/>
          <p:nvPr/>
        </p:nvSpPr>
        <p:spPr>
          <a:xfrm>
            <a:off x="0" y="1193121"/>
            <a:ext cx="9280246" cy="2246769"/>
          </a:xfrm>
          <a:prstGeom prst="rect">
            <a:avLst/>
          </a:prstGeom>
        </p:spPr>
        <p:txBody>
          <a:bodyPr wrap="square">
            <a:spAutoFit/>
          </a:bodyPr>
          <a:lstStyle/>
          <a:p>
            <a:r>
              <a:rPr lang="en-US" sz="2800" b="1" dirty="0" smtClean="0">
                <a:latin typeface="Times"/>
                <a:cs typeface="Times"/>
              </a:rPr>
              <a:t>(</a:t>
            </a:r>
            <a:r>
              <a:rPr lang="en-US" sz="2800" b="1" dirty="0">
                <a:latin typeface="Times"/>
                <a:cs typeface="Times"/>
              </a:rPr>
              <a:t>1) Nehemiah (v.1)</a:t>
            </a:r>
            <a:r>
              <a:rPr lang="en-US" sz="2800" dirty="0">
                <a:latin typeface="Times"/>
                <a:cs typeface="Times"/>
              </a:rPr>
              <a:t>—God called him to be a leader and gave him a vision for the work.</a:t>
            </a:r>
          </a:p>
          <a:p>
            <a:r>
              <a:rPr lang="en-US" sz="2800" dirty="0">
                <a:latin typeface="Times"/>
                <a:cs typeface="Times"/>
              </a:rPr>
              <a:t>(a) He gave the people </a:t>
            </a:r>
            <a:r>
              <a:rPr lang="en-US" sz="2800" dirty="0" smtClean="0">
                <a:latin typeface="Times"/>
                <a:cs typeface="Times"/>
              </a:rPr>
              <a:t>hope</a:t>
            </a:r>
            <a:r>
              <a:rPr lang="en-US" sz="2800" dirty="0">
                <a:latin typeface="Times"/>
                <a:cs typeface="Times"/>
              </a:rPr>
              <a:t> </a:t>
            </a:r>
            <a:r>
              <a:rPr lang="en-US" sz="2800" dirty="0" smtClean="0">
                <a:latin typeface="Times"/>
                <a:cs typeface="Times"/>
              </a:rPr>
              <a:t>(</a:t>
            </a:r>
            <a:r>
              <a:rPr lang="en-US" sz="2800" dirty="0">
                <a:latin typeface="Times"/>
                <a:cs typeface="Times"/>
              </a:rPr>
              <a:t>2:18-20).</a:t>
            </a:r>
          </a:p>
          <a:p>
            <a:r>
              <a:rPr lang="en-US" sz="2800" dirty="0">
                <a:latin typeface="Times"/>
                <a:cs typeface="Times"/>
              </a:rPr>
              <a:t>(b) He prayed for the people that God would strengthen </a:t>
            </a:r>
            <a:r>
              <a:rPr lang="en-US" sz="2800" dirty="0" smtClean="0">
                <a:latin typeface="Times"/>
                <a:cs typeface="Times"/>
              </a:rPr>
              <a:t>them.</a:t>
            </a:r>
            <a:endParaRPr lang="en-US" sz="2800" dirty="0">
              <a:latin typeface="Times"/>
              <a:cs typeface="Times"/>
            </a:endParaRPr>
          </a:p>
          <a:p>
            <a:r>
              <a:rPr lang="en-US" sz="2800" dirty="0">
                <a:latin typeface="Times"/>
                <a:cs typeface="Times"/>
              </a:rPr>
              <a:t>(c) He stood for the people against the enemies.</a:t>
            </a:r>
          </a:p>
        </p:txBody>
      </p:sp>
      <p:sp>
        <p:nvSpPr>
          <p:cNvPr id="12" name="Rectangle 11"/>
          <p:cNvSpPr/>
          <p:nvPr/>
        </p:nvSpPr>
        <p:spPr>
          <a:xfrm>
            <a:off x="16157" y="3351911"/>
            <a:ext cx="9280246" cy="3539431"/>
          </a:xfrm>
          <a:prstGeom prst="rect">
            <a:avLst/>
          </a:prstGeom>
        </p:spPr>
        <p:txBody>
          <a:bodyPr wrap="square">
            <a:spAutoFit/>
          </a:bodyPr>
          <a:lstStyle/>
          <a:p>
            <a:r>
              <a:rPr lang="en-US" sz="2800" b="1" dirty="0">
                <a:latin typeface="Times"/>
                <a:cs typeface="Times"/>
              </a:rPr>
              <a:t>(2) Assistants (v.2)</a:t>
            </a:r>
            <a:r>
              <a:rPr lang="en-US" sz="2800" dirty="0" smtClean="0">
                <a:latin typeface="Times"/>
                <a:cs typeface="Times"/>
              </a:rPr>
              <a:t>—He needed </a:t>
            </a:r>
            <a:r>
              <a:rPr lang="en-US" sz="2800" dirty="0">
                <a:latin typeface="Times"/>
                <a:cs typeface="Times"/>
              </a:rPr>
              <a:t>to </a:t>
            </a:r>
            <a:r>
              <a:rPr lang="en-US" sz="2800" dirty="0" err="1">
                <a:latin typeface="Times"/>
                <a:cs typeface="Times"/>
              </a:rPr>
              <a:t>appoint+train</a:t>
            </a:r>
            <a:r>
              <a:rPr lang="en-US" sz="2800" dirty="0">
                <a:latin typeface="Times"/>
                <a:cs typeface="Times"/>
              </a:rPr>
              <a:t> other leaders.</a:t>
            </a:r>
          </a:p>
          <a:p>
            <a:r>
              <a:rPr lang="en-US" sz="2800" dirty="0">
                <a:latin typeface="Times"/>
                <a:cs typeface="Times"/>
              </a:rPr>
              <a:t>(a) Their calling. </a:t>
            </a:r>
            <a:r>
              <a:rPr lang="en-US" sz="2800" dirty="0" err="1">
                <a:latin typeface="Times"/>
                <a:cs typeface="Times"/>
              </a:rPr>
              <a:t>Hanani</a:t>
            </a:r>
            <a:r>
              <a:rPr lang="en-US" sz="2800" dirty="0">
                <a:latin typeface="Times"/>
                <a:cs typeface="Times"/>
              </a:rPr>
              <a:t> (1:2;7:2) his brother was in charge of the city. </a:t>
            </a:r>
            <a:r>
              <a:rPr lang="en-US" sz="2800" dirty="0" err="1">
                <a:latin typeface="Times"/>
                <a:cs typeface="Times"/>
              </a:rPr>
              <a:t>Hananiah</a:t>
            </a:r>
            <a:r>
              <a:rPr lang="en-US" sz="2800" dirty="0">
                <a:latin typeface="Times"/>
                <a:cs typeface="Times"/>
              </a:rPr>
              <a:t> (2:8; 7:2) was commander of the citadel. </a:t>
            </a:r>
            <a:r>
              <a:rPr lang="en-US" sz="2800" dirty="0" err="1">
                <a:latin typeface="Times"/>
                <a:cs typeface="Times"/>
              </a:rPr>
              <a:t>Rephaiah</a:t>
            </a:r>
            <a:r>
              <a:rPr lang="en-US" sz="2800" dirty="0">
                <a:latin typeface="Times"/>
                <a:cs typeface="Times"/>
              </a:rPr>
              <a:t> (3:9), and </a:t>
            </a:r>
            <a:r>
              <a:rPr lang="en-US" sz="2800" dirty="0" err="1">
                <a:latin typeface="Times"/>
                <a:cs typeface="Times"/>
              </a:rPr>
              <a:t>Shallum</a:t>
            </a:r>
            <a:r>
              <a:rPr lang="en-US" sz="2800" dirty="0">
                <a:latin typeface="Times"/>
                <a:cs typeface="Times"/>
              </a:rPr>
              <a:t> (3:12). </a:t>
            </a:r>
          </a:p>
          <a:p>
            <a:r>
              <a:rPr lang="en-US" sz="2800" dirty="0">
                <a:latin typeface="Times"/>
                <a:cs typeface="Times"/>
              </a:rPr>
              <a:t>(b) Their qualifications. They were faithful to God (men of integrity). The greatest ability is dependability (Bob Jones Sr.).  They feared God. When leaders fear people instead of fearing God, they end up getting trapped and that leads to </a:t>
            </a:r>
            <a:r>
              <a:rPr lang="en-US" sz="2800" dirty="0" smtClean="0">
                <a:latin typeface="Times"/>
                <a:cs typeface="Times"/>
              </a:rPr>
              <a:t>failure.</a:t>
            </a:r>
            <a:endParaRPr lang="en-US" sz="2800" dirty="0">
              <a:latin typeface="Times"/>
              <a:cs typeface="Times"/>
            </a:endParaRPr>
          </a:p>
        </p:txBody>
      </p:sp>
    </p:spTree>
    <p:extLst>
      <p:ext uri="{BB962C8B-B14F-4D97-AF65-F5344CB8AC3E}">
        <p14:creationId xmlns:p14="http://schemas.microsoft.com/office/powerpoint/2010/main" val="426140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542295" y="63881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13" name="Rectangle 12"/>
          <p:cNvSpPr/>
          <p:nvPr/>
        </p:nvSpPr>
        <p:spPr>
          <a:xfrm>
            <a:off x="-15486" y="0"/>
            <a:ext cx="9294953" cy="3108544"/>
          </a:xfrm>
          <a:prstGeom prst="rect">
            <a:avLst/>
          </a:prstGeom>
        </p:spPr>
        <p:txBody>
          <a:bodyPr wrap="square">
            <a:spAutoFit/>
          </a:bodyPr>
          <a:lstStyle/>
          <a:p>
            <a:r>
              <a:rPr lang="en-US" sz="2800" b="1" dirty="0">
                <a:latin typeface="Times"/>
                <a:cs typeface="Times"/>
              </a:rPr>
              <a:t>(3) Gatekeepers (v.1,3a).</a:t>
            </a:r>
            <a:r>
              <a:rPr lang="en-US" sz="2800" dirty="0">
                <a:latin typeface="Times"/>
                <a:cs typeface="Times"/>
              </a:rPr>
              <a:t> What good are strong new gates if nobody is guarding them and controlling who enters and leaves the city? The Great Wall of China was penetrated by the enemy at least four times, and each time the guards were bribed. Gates and walls are only as good as the people who guard them. To open or close and lock the gates without the guards on duty might give enemy agents opportunity to slip in unnoticed</a:t>
            </a:r>
            <a:r>
              <a:rPr lang="en-US" sz="2800" dirty="0" smtClean="0">
                <a:latin typeface="Times"/>
                <a:cs typeface="Times"/>
              </a:rPr>
              <a:t>.</a:t>
            </a:r>
            <a:endParaRPr lang="en-US" sz="2800" dirty="0">
              <a:latin typeface="Times"/>
              <a:cs typeface="Times"/>
            </a:endParaRPr>
          </a:p>
        </p:txBody>
      </p:sp>
      <p:sp>
        <p:nvSpPr>
          <p:cNvPr id="12" name="Rectangle 11"/>
          <p:cNvSpPr/>
          <p:nvPr/>
        </p:nvSpPr>
        <p:spPr>
          <a:xfrm>
            <a:off x="-15485" y="2973080"/>
            <a:ext cx="9159486" cy="3970318"/>
          </a:xfrm>
          <a:prstGeom prst="rect">
            <a:avLst/>
          </a:prstGeom>
        </p:spPr>
        <p:txBody>
          <a:bodyPr wrap="square">
            <a:spAutoFit/>
          </a:bodyPr>
          <a:lstStyle/>
          <a:p>
            <a:r>
              <a:rPr lang="en-US" sz="2800" b="1" dirty="0">
                <a:latin typeface="Times"/>
                <a:cs typeface="Times"/>
              </a:rPr>
              <a:t>(4) Guards (v.3b).</a:t>
            </a:r>
            <a:r>
              <a:rPr lang="en-US" sz="2800" dirty="0">
                <a:latin typeface="Times"/>
                <a:cs typeface="Times"/>
              </a:rPr>
              <a:t> There were </a:t>
            </a:r>
            <a:r>
              <a:rPr lang="en-US" sz="2800" dirty="0" smtClean="0">
                <a:latin typeface="Times"/>
                <a:cs typeface="Times"/>
              </a:rPr>
              <a:t>2 </a:t>
            </a:r>
            <a:r>
              <a:rPr lang="en-US" sz="2800" dirty="0">
                <a:latin typeface="Times"/>
                <a:cs typeface="Times"/>
              </a:rPr>
              <a:t>kinds of guards (“watches”): those to patrol the walls at specific stations and those to keep watch near their own houses. There were watchmen on the walls and “neighborhood watch.” If God’s people don’t protect what they have accomplished for the Lord, the Enemy will come in and take it over. Every Christian ministry is one generation away from destruction, and God’s people must be on guard. Christian parents need to guard their homes. Christian leaders need to guard churches &amp; schools.</a:t>
            </a:r>
            <a:endParaRPr lang="en-US" sz="2800" dirty="0">
              <a:latin typeface="Times"/>
              <a:cs typeface="Times"/>
            </a:endParaRPr>
          </a:p>
        </p:txBody>
      </p:sp>
    </p:spTree>
    <p:extLst>
      <p:ext uri="{BB962C8B-B14F-4D97-AF65-F5344CB8AC3E}">
        <p14:creationId xmlns:p14="http://schemas.microsoft.com/office/powerpoint/2010/main" val="372350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10" name="Rectangle 9"/>
          <p:cNvSpPr/>
          <p:nvPr/>
        </p:nvSpPr>
        <p:spPr>
          <a:xfrm>
            <a:off x="-35278" y="-21819"/>
            <a:ext cx="9179278" cy="954107"/>
          </a:xfrm>
          <a:prstGeom prst="rect">
            <a:avLst/>
          </a:prstGeom>
        </p:spPr>
        <p:txBody>
          <a:bodyPr wrap="square">
            <a:spAutoFit/>
          </a:bodyPr>
          <a:lstStyle/>
          <a:p>
            <a:r>
              <a:rPr lang="en-US" sz="2800" b="1" dirty="0">
                <a:latin typeface="Times"/>
                <a:cs typeface="Times"/>
              </a:rPr>
              <a:t>B. Establishing </a:t>
            </a:r>
            <a:r>
              <a:rPr lang="en-US" sz="2800" b="1" dirty="0" smtClean="0">
                <a:latin typeface="Times"/>
                <a:cs typeface="Times"/>
              </a:rPr>
              <a:t>Citizenship(</a:t>
            </a:r>
            <a:r>
              <a:rPr lang="en-US" sz="2800" b="1" dirty="0">
                <a:latin typeface="Times"/>
                <a:cs typeface="Times"/>
              </a:rPr>
              <a:t>7:4-69</a:t>
            </a:r>
            <a:r>
              <a:rPr lang="en-US" sz="2800" b="1" dirty="0" smtClean="0">
                <a:latin typeface="Times"/>
                <a:cs typeface="Times"/>
              </a:rPr>
              <a:t>;Ez.2</a:t>
            </a:r>
            <a:r>
              <a:rPr lang="en-US" sz="2800" b="1" dirty="0">
                <a:latin typeface="Times"/>
                <a:cs typeface="Times"/>
              </a:rPr>
              <a:t>:1-64)</a:t>
            </a:r>
            <a:r>
              <a:rPr lang="en-US" sz="2800" dirty="0">
                <a:latin typeface="Times"/>
                <a:cs typeface="Times"/>
              </a:rPr>
              <a:t> Those people were God’s “bridge” from the past to the future (Heb.11). </a:t>
            </a:r>
          </a:p>
        </p:txBody>
      </p:sp>
      <p:sp>
        <p:nvSpPr>
          <p:cNvPr id="7" name="Rectangle 6"/>
          <p:cNvSpPr/>
          <p:nvPr/>
        </p:nvSpPr>
        <p:spPr>
          <a:xfrm>
            <a:off x="-36689" y="762958"/>
            <a:ext cx="9145411" cy="6124754"/>
          </a:xfrm>
          <a:prstGeom prst="rect">
            <a:avLst/>
          </a:prstGeom>
        </p:spPr>
        <p:txBody>
          <a:bodyPr wrap="square">
            <a:spAutoFit/>
          </a:bodyPr>
          <a:lstStyle/>
          <a:p>
            <a:r>
              <a:rPr lang="en-US" sz="2800" dirty="0">
                <a:latin typeface="Times"/>
                <a:cs typeface="Times"/>
              </a:rPr>
              <a:t>10 </a:t>
            </a:r>
            <a:r>
              <a:rPr lang="en-US" sz="2800" dirty="0" smtClean="0">
                <a:latin typeface="Times"/>
                <a:cs typeface="Times"/>
              </a:rPr>
              <a:t>groups are mentioned.</a:t>
            </a:r>
          </a:p>
          <a:p>
            <a:r>
              <a:rPr lang="en-US" sz="2800" dirty="0" smtClean="0">
                <a:latin typeface="Times"/>
                <a:cs typeface="Times"/>
              </a:rPr>
              <a:t>(</a:t>
            </a:r>
            <a:r>
              <a:rPr lang="en-US" sz="2800" dirty="0">
                <a:latin typeface="Times"/>
                <a:cs typeface="Times"/>
              </a:rPr>
              <a:t>1) Leaders who returned with </a:t>
            </a:r>
            <a:r>
              <a:rPr lang="en-US" sz="2800" dirty="0" err="1">
                <a:latin typeface="Times"/>
                <a:cs typeface="Times"/>
              </a:rPr>
              <a:t>Zerubbabel</a:t>
            </a:r>
            <a:r>
              <a:rPr lang="en-US" sz="2800" dirty="0">
                <a:latin typeface="Times"/>
                <a:cs typeface="Times"/>
              </a:rPr>
              <a:t> (7:7). 		</a:t>
            </a:r>
          </a:p>
          <a:p>
            <a:r>
              <a:rPr lang="en-US" sz="2800" dirty="0">
                <a:latin typeface="Times"/>
                <a:cs typeface="Times"/>
              </a:rPr>
              <a:t>(2) Various families or clans (7:8-25).			</a:t>
            </a:r>
            <a:r>
              <a:rPr lang="en-US" sz="2800" dirty="0" smtClean="0">
                <a:latin typeface="Times"/>
                <a:cs typeface="Times"/>
              </a:rPr>
              <a:t> </a:t>
            </a:r>
          </a:p>
          <a:p>
            <a:r>
              <a:rPr lang="en-US" sz="2800" dirty="0" smtClean="0">
                <a:latin typeface="Times"/>
                <a:cs typeface="Times"/>
              </a:rPr>
              <a:t>(</a:t>
            </a:r>
            <a:r>
              <a:rPr lang="en-US" sz="2800" dirty="0">
                <a:latin typeface="Times"/>
                <a:cs typeface="Times"/>
              </a:rPr>
              <a:t>3) People according to their villages (7:26-38).		</a:t>
            </a:r>
          </a:p>
          <a:p>
            <a:r>
              <a:rPr lang="en-US" sz="2800" dirty="0">
                <a:latin typeface="Times"/>
                <a:cs typeface="Times"/>
              </a:rPr>
              <a:t>(4) Priests (7:39-42).					</a:t>
            </a:r>
          </a:p>
          <a:p>
            <a:r>
              <a:rPr lang="en-US" sz="2800" dirty="0">
                <a:latin typeface="Times"/>
                <a:cs typeface="Times"/>
              </a:rPr>
              <a:t>(5) Levites (7:43)</a:t>
            </a:r>
            <a:r>
              <a:rPr lang="en-US" sz="2800" dirty="0" smtClean="0">
                <a:latin typeface="Times"/>
                <a:cs typeface="Times"/>
              </a:rPr>
              <a:t>.</a:t>
            </a:r>
          </a:p>
          <a:p>
            <a:r>
              <a:rPr lang="en-US" sz="2800" dirty="0">
                <a:latin typeface="Times"/>
                <a:cs typeface="Times"/>
              </a:rPr>
              <a:t>(6) Temple musicians (7:44).</a:t>
            </a:r>
          </a:p>
          <a:p>
            <a:r>
              <a:rPr lang="en-US" sz="2800" dirty="0" smtClean="0">
                <a:latin typeface="Times"/>
                <a:cs typeface="Times"/>
              </a:rPr>
              <a:t>(</a:t>
            </a:r>
            <a:r>
              <a:rPr lang="en-US" sz="2800" dirty="0">
                <a:latin typeface="Times"/>
                <a:cs typeface="Times"/>
              </a:rPr>
              <a:t>7) Temple gatekeepers (7:45)</a:t>
            </a:r>
            <a:r>
              <a:rPr lang="en-US" sz="2800" dirty="0" smtClean="0">
                <a:latin typeface="Times"/>
                <a:cs typeface="Times"/>
              </a:rPr>
              <a:t>.</a:t>
            </a:r>
          </a:p>
          <a:p>
            <a:r>
              <a:rPr lang="en-US" sz="2800" dirty="0">
                <a:latin typeface="Times"/>
                <a:cs typeface="Times"/>
              </a:rPr>
              <a:t>(8) Temple servants (7:46-60)</a:t>
            </a:r>
            <a:r>
              <a:rPr lang="en-US" sz="2800" dirty="0" smtClean="0">
                <a:latin typeface="Times"/>
                <a:cs typeface="Times"/>
              </a:rPr>
              <a:t>.</a:t>
            </a:r>
          </a:p>
          <a:p>
            <a:r>
              <a:rPr lang="en-US" sz="2800" dirty="0">
                <a:latin typeface="Times"/>
                <a:cs typeface="Times"/>
              </a:rPr>
              <a:t>(9) No genealogies (7:61-65)</a:t>
            </a:r>
            <a:r>
              <a:rPr lang="en-US" sz="2800" dirty="0" smtClean="0">
                <a:latin typeface="Times"/>
                <a:cs typeface="Times"/>
              </a:rPr>
              <a:t>.</a:t>
            </a:r>
          </a:p>
          <a:p>
            <a:r>
              <a:rPr lang="en-US" sz="2800" dirty="0" smtClean="0">
                <a:latin typeface="Times"/>
                <a:cs typeface="Times"/>
              </a:rPr>
              <a:t>(10) Miscellaneous groups (v.</a:t>
            </a:r>
            <a:r>
              <a:rPr lang="en-US" sz="2800" dirty="0">
                <a:latin typeface="Times"/>
                <a:cs typeface="Times"/>
              </a:rPr>
              <a:t>66-67) and animals (v.68-69)</a:t>
            </a:r>
            <a:r>
              <a:rPr lang="en-US" sz="2800" dirty="0" smtClean="0">
                <a:latin typeface="Times"/>
                <a:cs typeface="Times"/>
              </a:rPr>
              <a:t>.</a:t>
            </a:r>
          </a:p>
          <a:p>
            <a:r>
              <a:rPr lang="en-US" sz="2800" dirty="0">
                <a:latin typeface="Times"/>
                <a:cs typeface="Times"/>
              </a:rPr>
              <a:t>They were “pioneers of faith” who trusted God to enable them to do the impossible. </a:t>
            </a:r>
            <a:endParaRPr lang="en-US" sz="2800" dirty="0" smtClean="0">
              <a:latin typeface="Times"/>
              <a:cs typeface="Times"/>
            </a:endParaRPr>
          </a:p>
          <a:p>
            <a:r>
              <a:rPr lang="en-US" sz="2800" dirty="0" smtClean="0">
                <a:latin typeface="Times"/>
                <a:cs typeface="Times"/>
              </a:rPr>
              <a:t>Is </a:t>
            </a:r>
            <a:r>
              <a:rPr lang="en-US" sz="2800" dirty="0">
                <a:latin typeface="Times"/>
                <a:cs typeface="Times"/>
              </a:rPr>
              <a:t>your name in the Book of Life</a:t>
            </a:r>
            <a:r>
              <a:rPr lang="en-US" sz="2800" dirty="0" smtClean="0">
                <a:latin typeface="Times"/>
                <a:cs typeface="Times"/>
              </a:rPr>
              <a:t>?</a:t>
            </a:r>
            <a:endParaRPr lang="en-US" sz="2800" dirty="0">
              <a:latin typeface="Times"/>
              <a:cs typeface="Times"/>
            </a:endParaRPr>
          </a:p>
        </p:txBody>
      </p:sp>
    </p:spTree>
    <p:extLst>
      <p:ext uri="{BB962C8B-B14F-4D97-AF65-F5344CB8AC3E}">
        <p14:creationId xmlns:p14="http://schemas.microsoft.com/office/powerpoint/2010/main" val="198139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0" name="Rectangle 9"/>
          <p:cNvSpPr/>
          <p:nvPr/>
        </p:nvSpPr>
        <p:spPr>
          <a:xfrm>
            <a:off x="-35278" y="-21819"/>
            <a:ext cx="9179278" cy="954107"/>
          </a:xfrm>
          <a:prstGeom prst="rect">
            <a:avLst/>
          </a:prstGeom>
        </p:spPr>
        <p:txBody>
          <a:bodyPr wrap="square">
            <a:spAutoFit/>
          </a:bodyPr>
          <a:lstStyle/>
          <a:p>
            <a:r>
              <a:rPr lang="en-US" sz="2800" b="1" dirty="0">
                <a:latin typeface="Times"/>
                <a:cs typeface="Times"/>
              </a:rPr>
              <a:t>C. Encouraging </a:t>
            </a:r>
            <a:r>
              <a:rPr lang="en-US" sz="2800" b="1" dirty="0" smtClean="0">
                <a:latin typeface="Times"/>
                <a:cs typeface="Times"/>
              </a:rPr>
              <a:t>Worship(</a:t>
            </a:r>
            <a:r>
              <a:rPr lang="en-US" sz="2800" b="1" dirty="0">
                <a:latin typeface="Times"/>
                <a:cs typeface="Times"/>
              </a:rPr>
              <a:t>7:70-73</a:t>
            </a:r>
            <a:r>
              <a:rPr lang="en-US" sz="2800" b="1" dirty="0" smtClean="0">
                <a:latin typeface="Times"/>
                <a:cs typeface="Times"/>
              </a:rPr>
              <a:t>)</a:t>
            </a:r>
            <a:r>
              <a:rPr lang="en-US" sz="2800" dirty="0">
                <a:latin typeface="Times"/>
                <a:cs typeface="Times"/>
              </a:rPr>
              <a:t> </a:t>
            </a:r>
            <a:r>
              <a:rPr lang="en-US" sz="2800" dirty="0" smtClean="0">
                <a:latin typeface="Times"/>
                <a:cs typeface="Times"/>
              </a:rPr>
              <a:t>Worth </a:t>
            </a:r>
            <a:r>
              <a:rPr lang="en-US" sz="2800" dirty="0">
                <a:latin typeface="Times"/>
                <a:cs typeface="Times"/>
              </a:rPr>
              <a:t>of the individual depends on </a:t>
            </a:r>
            <a:r>
              <a:rPr lang="en-US" sz="2800" dirty="0" smtClean="0">
                <a:latin typeface="Times"/>
                <a:cs typeface="Times"/>
              </a:rPr>
              <a:t>his/her </a:t>
            </a:r>
            <a:r>
              <a:rPr lang="en-US" sz="2800" dirty="0">
                <a:latin typeface="Times"/>
                <a:cs typeface="Times"/>
              </a:rPr>
              <a:t>relationship to God</a:t>
            </a:r>
            <a:r>
              <a:rPr lang="en-US" sz="2800" dirty="0" smtClean="0">
                <a:latin typeface="Times"/>
                <a:cs typeface="Times"/>
              </a:rPr>
              <a:t>, </a:t>
            </a:r>
            <a:r>
              <a:rPr lang="en-US" sz="2800" dirty="0">
                <a:latin typeface="Times"/>
                <a:cs typeface="Times"/>
              </a:rPr>
              <a:t>this involves worship</a:t>
            </a:r>
            <a:r>
              <a:rPr lang="en-US" sz="2800" dirty="0" smtClean="0">
                <a:latin typeface="Times"/>
                <a:cs typeface="Times"/>
              </a:rPr>
              <a:t>.</a:t>
            </a:r>
            <a:endParaRPr lang="en-US" sz="2800" dirty="0">
              <a:latin typeface="Times"/>
              <a:cs typeface="Times"/>
            </a:endParaRPr>
          </a:p>
        </p:txBody>
      </p:sp>
      <p:sp>
        <p:nvSpPr>
          <p:cNvPr id="12" name="Rectangle 11"/>
          <p:cNvSpPr/>
          <p:nvPr/>
        </p:nvSpPr>
        <p:spPr>
          <a:xfrm>
            <a:off x="0" y="2105097"/>
            <a:ext cx="9144000" cy="4832093"/>
          </a:xfrm>
          <a:prstGeom prst="rect">
            <a:avLst/>
          </a:prstGeom>
        </p:spPr>
        <p:txBody>
          <a:bodyPr wrap="square">
            <a:spAutoFit/>
          </a:bodyPr>
          <a:lstStyle/>
          <a:p>
            <a:r>
              <a:rPr lang="en-US" sz="2800" b="1" dirty="0">
                <a:latin typeface="Times"/>
                <a:cs typeface="Times"/>
              </a:rPr>
              <a:t>How to apply:</a:t>
            </a:r>
            <a:r>
              <a:rPr lang="en-US" sz="2800" dirty="0">
                <a:latin typeface="Times"/>
                <a:cs typeface="Times"/>
              </a:rPr>
              <a:t> Important lessons can be learned.</a:t>
            </a:r>
          </a:p>
          <a:p>
            <a:r>
              <a:rPr lang="en-US" sz="2800" dirty="0">
                <a:latin typeface="Times"/>
                <a:cs typeface="Times"/>
              </a:rPr>
              <a:t>A. People are important to God. God used common people who were willing to risk their futures on the promises of God.</a:t>
            </a:r>
          </a:p>
          <a:p>
            <a:r>
              <a:rPr lang="en-US" sz="2800" dirty="0">
                <a:latin typeface="Times"/>
                <a:cs typeface="Times"/>
              </a:rPr>
              <a:t>B. God keeps accounts of His servants. He knows where we came from, what family we belong to, how much we gave, and how much we did for Him. When we stand before the Lord, we will have to give an accounting of our lives before we can receive our rewards (Ro.14:7-12), and we want to be able to give a good account. </a:t>
            </a:r>
          </a:p>
          <a:p>
            <a:r>
              <a:rPr lang="en-US" sz="2800" dirty="0">
                <a:latin typeface="Times"/>
                <a:cs typeface="Times"/>
              </a:rPr>
              <a:t>C. God is able to keep His work going. God buries His workers but continues His work. </a:t>
            </a:r>
            <a:endParaRPr lang="en-US" sz="2800" dirty="0">
              <a:latin typeface="Times"/>
              <a:cs typeface="Times"/>
            </a:endParaRPr>
          </a:p>
        </p:txBody>
      </p:sp>
      <p:sp>
        <p:nvSpPr>
          <p:cNvPr id="7" name="Rectangle 6"/>
          <p:cNvSpPr/>
          <p:nvPr/>
        </p:nvSpPr>
        <p:spPr>
          <a:xfrm>
            <a:off x="-35278" y="813757"/>
            <a:ext cx="9110133" cy="1384995"/>
          </a:xfrm>
          <a:prstGeom prst="rect">
            <a:avLst/>
          </a:prstGeom>
        </p:spPr>
        <p:txBody>
          <a:bodyPr wrap="square">
            <a:spAutoFit/>
          </a:bodyPr>
          <a:lstStyle/>
          <a:p>
            <a:r>
              <a:rPr lang="en-US" sz="2800" dirty="0">
                <a:latin typeface="Times"/>
                <a:cs typeface="Times"/>
              </a:rPr>
              <a:t>(1) They gave generously to the temple ministry (7:1-72).</a:t>
            </a:r>
          </a:p>
          <a:p>
            <a:r>
              <a:rPr lang="en-US" sz="2800" dirty="0">
                <a:latin typeface="Times"/>
                <a:cs typeface="Times"/>
              </a:rPr>
              <a:t>(2) God appointed ministers at the temple: priests, Levites, singers, and helpers</a:t>
            </a:r>
            <a:r>
              <a:rPr lang="en-US" sz="2800" dirty="0" smtClean="0">
                <a:latin typeface="Times"/>
                <a:cs typeface="Times"/>
              </a:rPr>
              <a:t>.</a:t>
            </a:r>
            <a:endParaRPr lang="en-US" sz="2800" dirty="0">
              <a:latin typeface="Times"/>
              <a:cs typeface="Times"/>
            </a:endParaRPr>
          </a:p>
        </p:txBody>
      </p:sp>
    </p:spTree>
    <p:extLst>
      <p:ext uri="{BB962C8B-B14F-4D97-AF65-F5344CB8AC3E}">
        <p14:creationId xmlns:p14="http://schemas.microsoft.com/office/powerpoint/2010/main" val="831843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2246769"/>
          </a:xfrm>
          <a:prstGeom prst="rect">
            <a:avLst/>
          </a:prstGeom>
        </p:spPr>
        <p:txBody>
          <a:bodyPr wrap="square">
            <a:spAutoFit/>
          </a:bodyPr>
          <a:lstStyle/>
          <a:p>
            <a:r>
              <a:rPr lang="en-US" sz="2800" dirty="0">
                <a:latin typeface="Times"/>
                <a:cs typeface="Times"/>
              </a:rPr>
              <a:t>D. We must all make sure that we know we are in the family of God. If you are not sure of your spiritual genealogy, look at Jn.3:1-18 and I John 5:5-13 and make sure that your name is written down in heaven (Lk.10:20).</a:t>
            </a:r>
          </a:p>
          <a:p>
            <a:r>
              <a:rPr lang="en-US" sz="2800" dirty="0">
                <a:latin typeface="Times"/>
                <a:cs typeface="Times"/>
              </a:rPr>
              <a:t>These principles apply for the church and for the home.</a:t>
            </a:r>
            <a:endParaRPr lang="en-US" sz="2800" dirty="0">
              <a:latin typeface="Times"/>
              <a:cs typeface="Times"/>
            </a:endParaRPr>
          </a:p>
        </p:txBody>
      </p:sp>
      <p:sp>
        <p:nvSpPr>
          <p:cNvPr id="7" name="Rectangle 6"/>
          <p:cNvSpPr/>
          <p:nvPr/>
        </p:nvSpPr>
        <p:spPr>
          <a:xfrm>
            <a:off x="-1412" y="2142250"/>
            <a:ext cx="9110133" cy="4401205"/>
          </a:xfrm>
          <a:prstGeom prst="rect">
            <a:avLst/>
          </a:prstGeom>
        </p:spPr>
        <p:txBody>
          <a:bodyPr wrap="square">
            <a:spAutoFit/>
          </a:bodyPr>
          <a:lstStyle/>
          <a:p>
            <a:r>
              <a:rPr lang="en-US" sz="2800" b="1" dirty="0">
                <a:latin typeface="Times"/>
                <a:cs typeface="Times"/>
              </a:rPr>
              <a:t>Conclusion: </a:t>
            </a:r>
            <a:r>
              <a:rPr lang="en-US" sz="2800" dirty="0">
                <a:latin typeface="Times"/>
                <a:cs typeface="Times"/>
              </a:rPr>
              <a:t>What began with concern (Neh.1), led to construction (Neh.2-3) and conflict (Neh.4-6), now it was time for consecration (Neh.7-12). As we serve the Lord, we must always do your best, but without His help and blessing even our best work will never last. “Unless the Lord builds the house, the builders labor in vain. Unless the Lord watches over the city, the guards stand watch in vain.” (Ps. 127:1). Nehemiah knew that there was a desperate need for the people to come back to the Lord and turn away from their secret sins that were grieving Him. </a:t>
            </a:r>
          </a:p>
        </p:txBody>
      </p:sp>
      <p:sp>
        <p:nvSpPr>
          <p:cNvPr id="17" name="TextBox 16"/>
          <p:cNvSpPr txBox="1"/>
          <p:nvPr/>
        </p:nvSpPr>
        <p:spPr>
          <a:xfrm>
            <a:off x="8593091" y="635438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6485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4" name="TextBox 13"/>
          <p:cNvSpPr txBox="1"/>
          <p:nvPr/>
        </p:nvSpPr>
        <p:spPr>
          <a:xfrm>
            <a:off x="8610028" y="638862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pic>
        <p:nvPicPr>
          <p:cNvPr id="3" name="Picture 2"/>
          <p:cNvPicPr>
            <a:picLocks noChangeAspect="1"/>
          </p:cNvPicPr>
          <p:nvPr/>
        </p:nvPicPr>
        <p:blipFill>
          <a:blip r:embed="rId2"/>
          <a:stretch>
            <a:fillRect/>
          </a:stretch>
        </p:blipFill>
        <p:spPr>
          <a:xfrm>
            <a:off x="8178799" y="0"/>
            <a:ext cx="1008915" cy="1261144"/>
          </a:xfrm>
          <a:prstGeom prst="rect">
            <a:avLst/>
          </a:prstGeom>
        </p:spPr>
      </p:pic>
      <p:sp>
        <p:nvSpPr>
          <p:cNvPr id="15" name="Rectangle 14"/>
          <p:cNvSpPr/>
          <p:nvPr/>
        </p:nvSpPr>
        <p:spPr>
          <a:xfrm>
            <a:off x="16928" y="-94436"/>
            <a:ext cx="9179278" cy="6986528"/>
          </a:xfrm>
          <a:prstGeom prst="rect">
            <a:avLst/>
          </a:prstGeom>
        </p:spPr>
        <p:txBody>
          <a:bodyPr wrap="square">
            <a:spAutoFit/>
          </a:bodyPr>
          <a:lstStyle/>
          <a:p>
            <a:r>
              <a:rPr lang="en-US" sz="2800" dirty="0">
                <a:latin typeface="Times"/>
                <a:cs typeface="Times"/>
              </a:rPr>
              <a:t>On Tuesday, April 13th, </a:t>
            </a:r>
            <a:r>
              <a:rPr lang="en-US" sz="2800" dirty="0" smtClean="0">
                <a:latin typeface="Times"/>
                <a:cs typeface="Times"/>
              </a:rPr>
              <a:t>1858, </a:t>
            </a:r>
            <a:r>
              <a:rPr lang="en-US" sz="2800" dirty="0">
                <a:latin typeface="Times"/>
                <a:cs typeface="Times"/>
              </a:rPr>
              <a:t>t</a:t>
            </a:r>
            <a:r>
              <a:rPr lang="en-US" sz="2800" dirty="0" smtClean="0">
                <a:latin typeface="Times"/>
                <a:cs typeface="Times"/>
              </a:rPr>
              <a:t>he </a:t>
            </a:r>
            <a:r>
              <a:rPr lang="en-US" sz="2800" dirty="0">
                <a:latin typeface="Times"/>
                <a:cs typeface="Times"/>
              </a:rPr>
              <a:t>sleeve of </a:t>
            </a:r>
            <a:r>
              <a:rPr lang="en-US" sz="2800" dirty="0">
                <a:latin typeface="Times"/>
                <a:cs typeface="Times"/>
              </a:rPr>
              <a:t>Dudley </a:t>
            </a:r>
            <a:r>
              <a:rPr lang="en-US" sz="2800" dirty="0" err="1">
                <a:latin typeface="Times"/>
                <a:cs typeface="Times"/>
              </a:rPr>
              <a:t>Tyng</a:t>
            </a:r>
            <a:r>
              <a:rPr lang="en-US" sz="2800" dirty="0">
                <a:latin typeface="Times"/>
                <a:cs typeface="Times"/>
              </a:rPr>
              <a:t> </a:t>
            </a:r>
            <a:endParaRPr lang="en-US" sz="2800" dirty="0" smtClean="0">
              <a:latin typeface="Times"/>
              <a:cs typeface="Times"/>
            </a:endParaRPr>
          </a:p>
          <a:p>
            <a:r>
              <a:rPr lang="en-US" sz="2800" dirty="0" smtClean="0">
                <a:latin typeface="Times"/>
                <a:cs typeface="Times"/>
              </a:rPr>
              <a:t>got </a:t>
            </a:r>
            <a:r>
              <a:rPr lang="en-US" sz="2800" dirty="0">
                <a:latin typeface="Times"/>
                <a:cs typeface="Times"/>
              </a:rPr>
              <a:t>caught in the cogs of </a:t>
            </a:r>
            <a:r>
              <a:rPr lang="en-US" sz="2800" dirty="0">
                <a:latin typeface="Times"/>
                <a:cs typeface="Times"/>
              </a:rPr>
              <a:t>a</a:t>
            </a:r>
            <a:r>
              <a:rPr lang="en-US" sz="2800" dirty="0" smtClean="0">
                <a:latin typeface="Times"/>
                <a:cs typeface="Times"/>
              </a:rPr>
              <a:t> </a:t>
            </a:r>
            <a:r>
              <a:rPr lang="en-US" sz="2800" dirty="0">
                <a:latin typeface="Times"/>
                <a:cs typeface="Times"/>
              </a:rPr>
              <a:t>machine, and his arm was </a:t>
            </a:r>
            <a:endParaRPr lang="en-US" sz="2800" dirty="0" smtClean="0">
              <a:latin typeface="Times"/>
              <a:cs typeface="Times"/>
            </a:endParaRPr>
          </a:p>
          <a:p>
            <a:r>
              <a:rPr lang="en-US" sz="2800" dirty="0" smtClean="0">
                <a:latin typeface="Times"/>
                <a:cs typeface="Times"/>
              </a:rPr>
              <a:t>severely </a:t>
            </a:r>
            <a:r>
              <a:rPr lang="en-US" sz="2800" dirty="0" err="1" smtClean="0">
                <a:latin typeface="Times"/>
                <a:cs typeface="Times"/>
              </a:rPr>
              <a:t>injured.The</a:t>
            </a:r>
            <a:r>
              <a:rPr lang="en-US" sz="2800" dirty="0" smtClean="0">
                <a:latin typeface="Times"/>
                <a:cs typeface="Times"/>
              </a:rPr>
              <a:t> arm </a:t>
            </a:r>
            <a:r>
              <a:rPr lang="en-US" sz="2800" dirty="0">
                <a:latin typeface="Times"/>
                <a:cs typeface="Times"/>
              </a:rPr>
              <a:t>was soon </a:t>
            </a:r>
            <a:r>
              <a:rPr lang="en-US" sz="2800" dirty="0" err="1" smtClean="0">
                <a:latin typeface="Times"/>
                <a:cs typeface="Times"/>
              </a:rPr>
              <a:t>amputated,the</a:t>
            </a:r>
            <a:r>
              <a:rPr lang="en-US" sz="2800" dirty="0" smtClean="0">
                <a:latin typeface="Times"/>
                <a:cs typeface="Times"/>
              </a:rPr>
              <a:t> wound </a:t>
            </a:r>
            <a:r>
              <a:rPr lang="en-US" sz="2800" dirty="0">
                <a:latin typeface="Times"/>
                <a:cs typeface="Times"/>
              </a:rPr>
              <a:t>became </a:t>
            </a:r>
            <a:r>
              <a:rPr lang="en-US" sz="2800" dirty="0" err="1">
                <a:latin typeface="Times"/>
                <a:cs typeface="Times"/>
              </a:rPr>
              <a:t>mortal</a:t>
            </a:r>
            <a:r>
              <a:rPr lang="en-US" sz="2800" dirty="0" err="1" smtClean="0">
                <a:latin typeface="Times"/>
                <a:cs typeface="Times"/>
              </a:rPr>
              <a:t>,and</a:t>
            </a:r>
            <a:r>
              <a:rPr lang="en-US" sz="2800" dirty="0" smtClean="0">
                <a:latin typeface="Times"/>
                <a:cs typeface="Times"/>
              </a:rPr>
              <a:t> </a:t>
            </a:r>
            <a:r>
              <a:rPr lang="en-US" sz="2800" dirty="0" err="1">
                <a:latin typeface="Times"/>
                <a:cs typeface="Times"/>
              </a:rPr>
              <a:t>Tyng</a:t>
            </a:r>
            <a:r>
              <a:rPr lang="en-US" sz="2800" dirty="0">
                <a:latin typeface="Times"/>
                <a:cs typeface="Times"/>
              </a:rPr>
              <a:t> died the following </a:t>
            </a:r>
            <a:r>
              <a:rPr lang="en-US" sz="2800" dirty="0" smtClean="0">
                <a:latin typeface="Times"/>
                <a:cs typeface="Times"/>
              </a:rPr>
              <a:t>week. Before </a:t>
            </a:r>
            <a:r>
              <a:rPr lang="en-US" sz="2800" dirty="0">
                <a:latin typeface="Times"/>
                <a:cs typeface="Times"/>
              </a:rPr>
              <a:t>he died, however, he was asked by friends if there were any </a:t>
            </a:r>
            <a:r>
              <a:rPr lang="en-US" sz="2800" dirty="0" err="1" smtClean="0">
                <a:latin typeface="Times"/>
                <a:cs typeface="Times"/>
              </a:rPr>
              <a:t>mes</a:t>
            </a:r>
            <a:r>
              <a:rPr lang="en-US" sz="2800" dirty="0" smtClean="0">
                <a:latin typeface="Times"/>
                <a:cs typeface="Times"/>
              </a:rPr>
              <a:t>-sages </a:t>
            </a:r>
            <a:r>
              <a:rPr lang="en-US" sz="2800" dirty="0">
                <a:latin typeface="Times"/>
                <a:cs typeface="Times"/>
              </a:rPr>
              <a:t>he would have them give to those who had participated with him in the revival work. </a:t>
            </a:r>
            <a:r>
              <a:rPr lang="en-US" sz="2800" dirty="0" err="1">
                <a:latin typeface="Times"/>
                <a:cs typeface="Times"/>
              </a:rPr>
              <a:t>Tyng</a:t>
            </a:r>
            <a:r>
              <a:rPr lang="en-US" sz="2800" dirty="0">
                <a:latin typeface="Times"/>
                <a:cs typeface="Times"/>
              </a:rPr>
              <a:t> responded briefly, </a:t>
            </a:r>
            <a:r>
              <a:rPr lang="en-US" sz="2800" dirty="0" smtClean="0">
                <a:latin typeface="Times"/>
                <a:cs typeface="Times"/>
              </a:rPr>
              <a:t>begin-</a:t>
            </a:r>
            <a:r>
              <a:rPr lang="en-US" sz="2800" dirty="0" err="1" smtClean="0">
                <a:latin typeface="Times"/>
                <a:cs typeface="Times"/>
              </a:rPr>
              <a:t>ning</a:t>
            </a:r>
            <a:r>
              <a:rPr lang="en-US" sz="2800" dirty="0" smtClean="0">
                <a:latin typeface="Times"/>
                <a:cs typeface="Times"/>
              </a:rPr>
              <a:t> </a:t>
            </a:r>
            <a:r>
              <a:rPr lang="en-US" sz="2800" dirty="0">
                <a:latin typeface="Times"/>
                <a:cs typeface="Times"/>
              </a:rPr>
              <a:t>with the </a:t>
            </a:r>
            <a:r>
              <a:rPr lang="en-US" sz="2800" dirty="0" err="1">
                <a:latin typeface="Times"/>
                <a:cs typeface="Times"/>
              </a:rPr>
              <a:t>words</a:t>
            </a:r>
            <a:r>
              <a:rPr lang="en-US" sz="2800" dirty="0" err="1" smtClean="0">
                <a:latin typeface="Times"/>
                <a:cs typeface="Times"/>
              </a:rPr>
              <a:t>,“</a:t>
            </a:r>
            <a:r>
              <a:rPr lang="en-US" sz="2800" dirty="0" err="1">
                <a:latin typeface="Times"/>
                <a:cs typeface="Times"/>
              </a:rPr>
              <a:t>Tell</a:t>
            </a:r>
            <a:r>
              <a:rPr lang="en-US" sz="2800" dirty="0">
                <a:latin typeface="Times"/>
                <a:cs typeface="Times"/>
              </a:rPr>
              <a:t> </a:t>
            </a:r>
            <a:r>
              <a:rPr lang="en-US" sz="2800">
                <a:latin typeface="Times"/>
                <a:cs typeface="Times"/>
              </a:rPr>
              <a:t>them</a:t>
            </a:r>
            <a:r>
              <a:rPr lang="en-US" sz="2800" smtClean="0">
                <a:latin typeface="Times"/>
                <a:cs typeface="Times"/>
              </a:rPr>
              <a:t>,‘</a:t>
            </a:r>
            <a:r>
              <a:rPr lang="en-US" sz="2800" dirty="0">
                <a:latin typeface="Times"/>
                <a:cs typeface="Times"/>
              </a:rPr>
              <a:t>Let us all stand </a:t>
            </a:r>
            <a:r>
              <a:rPr lang="en-US" sz="2800" dirty="0" smtClean="0">
                <a:latin typeface="Times"/>
                <a:cs typeface="Times"/>
              </a:rPr>
              <a:t>up for</a:t>
            </a:r>
            <a:r>
              <a:rPr lang="en-US" sz="2800" dirty="0">
                <a:latin typeface="Times"/>
                <a:cs typeface="Times"/>
              </a:rPr>
              <a:t> Jesus.’</a:t>
            </a:r>
            <a:r>
              <a:rPr lang="en-US" sz="2800" dirty="0" smtClean="0">
                <a:latin typeface="Times"/>
                <a:cs typeface="Times"/>
              </a:rPr>
              <a:t>” In </a:t>
            </a:r>
            <a:r>
              <a:rPr lang="en-US" sz="2800" dirty="0">
                <a:latin typeface="Times"/>
                <a:cs typeface="Times"/>
              </a:rPr>
              <a:t>the days and events following </a:t>
            </a:r>
            <a:r>
              <a:rPr lang="en-US" sz="2800" dirty="0" err="1">
                <a:latin typeface="Times"/>
                <a:cs typeface="Times"/>
              </a:rPr>
              <a:t>Tyng’s</a:t>
            </a:r>
            <a:r>
              <a:rPr lang="en-US" sz="2800" dirty="0">
                <a:latin typeface="Times"/>
                <a:cs typeface="Times"/>
              </a:rPr>
              <a:t> death, these final words were invoked several times and became a resounding exhortation to all who had been affected by his ministry. When George Duffield, Jr. preached to his own congregation the next week, he focused on Ephesians 6:14 (“Stand therefore, having fastened on the belt of truth…”) and concluded his sermon with a hymn he had written. It began with the line, “Stand up, stand up for Jesus.</a:t>
            </a:r>
            <a:r>
              <a:rPr lang="en-US" sz="2800" dirty="0" smtClean="0">
                <a:latin typeface="Times"/>
                <a:cs typeface="Times"/>
              </a:rPr>
              <a:t>” Let’s us stand and sing this hymn.</a:t>
            </a:r>
            <a:endParaRPr lang="en-US" sz="2800" dirty="0">
              <a:latin typeface="Times"/>
              <a:cs typeface="Times"/>
            </a:endParaRPr>
          </a:p>
        </p:txBody>
      </p:sp>
    </p:spTree>
    <p:extLst>
      <p:ext uri="{BB962C8B-B14F-4D97-AF65-F5344CB8AC3E}">
        <p14:creationId xmlns:p14="http://schemas.microsoft.com/office/powerpoint/2010/main" val="29394296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28964</TotalTime>
  <Words>1124</Words>
  <Application>Microsoft Macintosh PowerPoint</Application>
  <PresentationFormat>On-screen Show (4:3)</PresentationFormat>
  <Paragraphs>56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306</cp:revision>
  <cp:lastPrinted>2016-04-16T18:12:07Z</cp:lastPrinted>
  <dcterms:created xsi:type="dcterms:W3CDTF">2015-09-06T13:13:13Z</dcterms:created>
  <dcterms:modified xsi:type="dcterms:W3CDTF">2016-06-21T21:23:13Z</dcterms:modified>
</cp:coreProperties>
</file>