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59" r:id="rId3"/>
    <p:sldId id="280" r:id="rId4"/>
    <p:sldId id="281" r:id="rId5"/>
    <p:sldId id="279" r:id="rId6"/>
    <p:sldId id="269" r:id="rId7"/>
    <p:sldId id="282" r:id="rId8"/>
    <p:sldId id="28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936"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4/15/16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4/15/16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4/15/16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4/15/16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4/15/16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4/15/16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4/15/16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4/15/16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4/15/16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4/15/16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4/15/16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4/15/16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4/15/16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p>
        </p:txBody>
      </p:sp>
      <p:sp>
        <p:nvSpPr>
          <p:cNvPr id="8" name="Rectangle 7"/>
          <p:cNvSpPr/>
          <p:nvPr/>
        </p:nvSpPr>
        <p:spPr>
          <a:xfrm>
            <a:off x="-56028" y="314910"/>
            <a:ext cx="9200028" cy="2862322"/>
          </a:xfrm>
          <a:prstGeom prst="rect">
            <a:avLst/>
          </a:prstGeom>
        </p:spPr>
        <p:txBody>
          <a:bodyPr wrap="square">
            <a:spAutoFit/>
          </a:bodyPr>
          <a:lstStyle/>
          <a:p>
            <a:r>
              <a:rPr lang="en-US" sz="2000" b="1" dirty="0">
                <a:solidFill>
                  <a:srgbClr val="0000FF"/>
                </a:solidFill>
                <a:latin typeface="Times"/>
                <a:cs typeface="Times"/>
              </a:rPr>
              <a:t>1 </a:t>
            </a:r>
            <a:r>
              <a:rPr lang="en-US" sz="2000" dirty="0" err="1" smtClean="0">
                <a:solidFill>
                  <a:srgbClr val="0000FF"/>
                </a:solidFill>
                <a:latin typeface="Times"/>
                <a:cs typeface="Times"/>
              </a:rPr>
              <a:t>Eliashib</a:t>
            </a:r>
            <a:r>
              <a:rPr lang="en-US" sz="2000" dirty="0" smtClean="0">
                <a:solidFill>
                  <a:srgbClr val="0000FF"/>
                </a:solidFill>
                <a:latin typeface="Times"/>
                <a:cs typeface="Times"/>
              </a:rPr>
              <a:t> </a:t>
            </a:r>
            <a:r>
              <a:rPr lang="en-US" sz="2000" dirty="0">
                <a:solidFill>
                  <a:srgbClr val="0000FF"/>
                </a:solidFill>
                <a:latin typeface="Times"/>
                <a:cs typeface="Times"/>
              </a:rPr>
              <a:t>the high priest and his fellow priests went to work and rebuilt the Sheep Gate. They dedicated it and set its doors in place, building as far as the Tower of the Hundred, which they dedicated, and as far as the Tower of </a:t>
            </a:r>
            <a:r>
              <a:rPr lang="en-US" sz="2000" dirty="0" err="1">
                <a:solidFill>
                  <a:srgbClr val="0000FF"/>
                </a:solidFill>
                <a:latin typeface="Times"/>
                <a:cs typeface="Times"/>
              </a:rPr>
              <a:t>Hananel</a:t>
            </a:r>
            <a:r>
              <a:rPr lang="en-US" sz="2000" dirty="0">
                <a:solidFill>
                  <a:srgbClr val="0000FF"/>
                </a:solidFill>
                <a:latin typeface="Times"/>
                <a:cs typeface="Times"/>
              </a:rPr>
              <a:t>. </a:t>
            </a:r>
            <a:r>
              <a:rPr lang="en-US" sz="2000" b="1" dirty="0">
                <a:solidFill>
                  <a:srgbClr val="0000FF"/>
                </a:solidFill>
                <a:latin typeface="Times"/>
                <a:cs typeface="Times"/>
              </a:rPr>
              <a:t>2 </a:t>
            </a:r>
            <a:r>
              <a:rPr lang="en-US" sz="2000" dirty="0">
                <a:solidFill>
                  <a:srgbClr val="0000FF"/>
                </a:solidFill>
                <a:latin typeface="Times"/>
                <a:cs typeface="Times"/>
              </a:rPr>
              <a:t>The men of Jericho built the adjoining section, and </a:t>
            </a:r>
            <a:r>
              <a:rPr lang="en-US" sz="2000" dirty="0" err="1">
                <a:solidFill>
                  <a:srgbClr val="0000FF"/>
                </a:solidFill>
                <a:latin typeface="Times"/>
                <a:cs typeface="Times"/>
              </a:rPr>
              <a:t>Zakkur</a:t>
            </a:r>
            <a:r>
              <a:rPr lang="en-US" sz="2000" dirty="0">
                <a:solidFill>
                  <a:srgbClr val="0000FF"/>
                </a:solidFill>
                <a:latin typeface="Times"/>
                <a:cs typeface="Times"/>
              </a:rPr>
              <a:t> son of </a:t>
            </a:r>
            <a:r>
              <a:rPr lang="en-US" sz="2000" dirty="0" err="1">
                <a:solidFill>
                  <a:srgbClr val="0000FF"/>
                </a:solidFill>
                <a:latin typeface="Times"/>
                <a:cs typeface="Times"/>
              </a:rPr>
              <a:t>Imri</a:t>
            </a:r>
            <a:r>
              <a:rPr lang="en-US" sz="2000" dirty="0">
                <a:solidFill>
                  <a:srgbClr val="0000FF"/>
                </a:solidFill>
                <a:latin typeface="Times"/>
                <a:cs typeface="Times"/>
              </a:rPr>
              <a:t> built next to them. </a:t>
            </a:r>
            <a:r>
              <a:rPr lang="en-US" sz="2000" b="1" dirty="0">
                <a:solidFill>
                  <a:srgbClr val="0000FF"/>
                </a:solidFill>
                <a:latin typeface="Times"/>
                <a:cs typeface="Times"/>
              </a:rPr>
              <a:t>3 </a:t>
            </a:r>
            <a:r>
              <a:rPr lang="en-US" sz="2000" dirty="0">
                <a:solidFill>
                  <a:srgbClr val="0000FF"/>
                </a:solidFill>
                <a:latin typeface="Times"/>
                <a:cs typeface="Times"/>
              </a:rPr>
              <a:t>The Fish Gate was </a:t>
            </a:r>
            <a:r>
              <a:rPr lang="en-US" sz="2000" dirty="0" smtClean="0">
                <a:solidFill>
                  <a:srgbClr val="0000FF"/>
                </a:solidFill>
                <a:latin typeface="Times"/>
                <a:cs typeface="Times"/>
              </a:rPr>
              <a:t>re-built by the sons of </a:t>
            </a:r>
            <a:r>
              <a:rPr lang="en-US" sz="2000" dirty="0" err="1" smtClean="0">
                <a:solidFill>
                  <a:srgbClr val="0000FF"/>
                </a:solidFill>
                <a:latin typeface="Times"/>
                <a:cs typeface="Times"/>
              </a:rPr>
              <a:t>Hassenaah</a:t>
            </a:r>
            <a:r>
              <a:rPr lang="en-US" sz="2000" dirty="0" smtClean="0">
                <a:solidFill>
                  <a:srgbClr val="0000FF"/>
                </a:solidFill>
                <a:latin typeface="Times"/>
                <a:cs typeface="Times"/>
              </a:rPr>
              <a:t>. They laid its beams and put its doors and bolts and bars in </a:t>
            </a:r>
            <a:r>
              <a:rPr lang="en-US" sz="2000" dirty="0">
                <a:solidFill>
                  <a:srgbClr val="0000FF"/>
                </a:solidFill>
                <a:latin typeface="Times"/>
                <a:cs typeface="Times"/>
              </a:rPr>
              <a:t>place. </a:t>
            </a:r>
            <a:r>
              <a:rPr lang="en-US" sz="2000" b="1" dirty="0">
                <a:solidFill>
                  <a:srgbClr val="0000FF"/>
                </a:solidFill>
                <a:latin typeface="Times"/>
                <a:cs typeface="Times"/>
              </a:rPr>
              <a:t>4 </a:t>
            </a:r>
            <a:r>
              <a:rPr lang="en-US" sz="2000" dirty="0" err="1">
                <a:solidFill>
                  <a:srgbClr val="0000FF"/>
                </a:solidFill>
                <a:latin typeface="Times"/>
                <a:cs typeface="Times"/>
              </a:rPr>
              <a:t>Meremoth</a:t>
            </a:r>
            <a:r>
              <a:rPr lang="en-US" sz="2000" dirty="0">
                <a:solidFill>
                  <a:srgbClr val="0000FF"/>
                </a:solidFill>
                <a:latin typeface="Times"/>
                <a:cs typeface="Times"/>
              </a:rPr>
              <a:t> son of Uriah, the son of </a:t>
            </a:r>
            <a:r>
              <a:rPr lang="en-US" sz="2000" dirty="0" err="1">
                <a:solidFill>
                  <a:srgbClr val="0000FF"/>
                </a:solidFill>
                <a:latin typeface="Times"/>
                <a:cs typeface="Times"/>
              </a:rPr>
              <a:t>Hakkoz</a:t>
            </a:r>
            <a:r>
              <a:rPr lang="en-US" sz="2000" dirty="0">
                <a:solidFill>
                  <a:srgbClr val="0000FF"/>
                </a:solidFill>
                <a:latin typeface="Times"/>
                <a:cs typeface="Times"/>
              </a:rPr>
              <a:t>, repaired the next section. Next to him </a:t>
            </a:r>
            <a:r>
              <a:rPr lang="en-US" sz="2000" dirty="0" err="1">
                <a:solidFill>
                  <a:srgbClr val="0000FF"/>
                </a:solidFill>
                <a:latin typeface="Times"/>
                <a:cs typeface="Times"/>
              </a:rPr>
              <a:t>Meshullam</a:t>
            </a:r>
            <a:r>
              <a:rPr lang="en-US" sz="2000" dirty="0">
                <a:solidFill>
                  <a:srgbClr val="0000FF"/>
                </a:solidFill>
                <a:latin typeface="Times"/>
                <a:cs typeface="Times"/>
              </a:rPr>
              <a:t> son of </a:t>
            </a:r>
            <a:r>
              <a:rPr lang="en-US" sz="2000" dirty="0" err="1">
                <a:solidFill>
                  <a:srgbClr val="0000FF"/>
                </a:solidFill>
                <a:latin typeface="Times"/>
                <a:cs typeface="Times"/>
              </a:rPr>
              <a:t>Berekiah</a:t>
            </a:r>
            <a:r>
              <a:rPr lang="en-US" sz="2000" dirty="0">
                <a:solidFill>
                  <a:srgbClr val="0000FF"/>
                </a:solidFill>
                <a:latin typeface="Times"/>
                <a:cs typeface="Times"/>
              </a:rPr>
              <a:t>, the son of </a:t>
            </a:r>
            <a:r>
              <a:rPr lang="en-US" sz="2000" dirty="0" err="1">
                <a:solidFill>
                  <a:srgbClr val="0000FF"/>
                </a:solidFill>
                <a:latin typeface="Times"/>
                <a:cs typeface="Times"/>
              </a:rPr>
              <a:t>Meshezabel</a:t>
            </a:r>
            <a:r>
              <a:rPr lang="en-US" sz="2000" dirty="0">
                <a:solidFill>
                  <a:srgbClr val="0000FF"/>
                </a:solidFill>
                <a:latin typeface="Times"/>
                <a:cs typeface="Times"/>
              </a:rPr>
              <a:t>, made repairs, and next to him </a:t>
            </a:r>
            <a:r>
              <a:rPr lang="en-US" sz="2000" dirty="0" err="1">
                <a:solidFill>
                  <a:srgbClr val="0000FF"/>
                </a:solidFill>
                <a:latin typeface="Times"/>
                <a:cs typeface="Times"/>
              </a:rPr>
              <a:t>Zadok</a:t>
            </a:r>
            <a:r>
              <a:rPr lang="en-US" sz="2000" dirty="0">
                <a:solidFill>
                  <a:srgbClr val="0000FF"/>
                </a:solidFill>
                <a:latin typeface="Times"/>
                <a:cs typeface="Times"/>
              </a:rPr>
              <a:t> son of </a:t>
            </a:r>
            <a:r>
              <a:rPr lang="en-US" sz="2000" dirty="0" err="1">
                <a:solidFill>
                  <a:srgbClr val="0000FF"/>
                </a:solidFill>
                <a:latin typeface="Times"/>
                <a:cs typeface="Times"/>
              </a:rPr>
              <a:t>Baana</a:t>
            </a:r>
            <a:r>
              <a:rPr lang="en-US" sz="2000" dirty="0">
                <a:solidFill>
                  <a:srgbClr val="0000FF"/>
                </a:solidFill>
                <a:latin typeface="Times"/>
                <a:cs typeface="Times"/>
              </a:rPr>
              <a:t> also made repairs. </a:t>
            </a:r>
            <a:r>
              <a:rPr lang="en-US" sz="2000" b="1" dirty="0">
                <a:solidFill>
                  <a:srgbClr val="0000FF"/>
                </a:solidFill>
                <a:latin typeface="Times"/>
                <a:cs typeface="Times"/>
              </a:rPr>
              <a:t>5 </a:t>
            </a:r>
            <a:r>
              <a:rPr lang="en-US" sz="2000" dirty="0">
                <a:solidFill>
                  <a:srgbClr val="0000FF"/>
                </a:solidFill>
                <a:latin typeface="Times"/>
                <a:cs typeface="Times"/>
              </a:rPr>
              <a:t>The next section was repaired by the men of </a:t>
            </a:r>
            <a:r>
              <a:rPr lang="en-US" sz="2000" dirty="0" err="1">
                <a:solidFill>
                  <a:srgbClr val="0000FF"/>
                </a:solidFill>
                <a:latin typeface="Times"/>
                <a:cs typeface="Times"/>
              </a:rPr>
              <a:t>Tekoa</a:t>
            </a:r>
            <a:r>
              <a:rPr lang="en-US" sz="2000" dirty="0" err="1" smtClean="0">
                <a:solidFill>
                  <a:srgbClr val="0000FF"/>
                </a:solidFill>
                <a:latin typeface="Times"/>
                <a:cs typeface="Times"/>
              </a:rPr>
              <a:t>,but</a:t>
            </a:r>
            <a:r>
              <a:rPr lang="en-US" sz="2000" dirty="0" smtClean="0">
                <a:solidFill>
                  <a:srgbClr val="0000FF"/>
                </a:solidFill>
                <a:latin typeface="Times"/>
                <a:cs typeface="Times"/>
              </a:rPr>
              <a:t> </a:t>
            </a:r>
            <a:r>
              <a:rPr lang="en-US" sz="2000" dirty="0">
                <a:solidFill>
                  <a:srgbClr val="0000FF"/>
                </a:solidFill>
                <a:latin typeface="Times"/>
                <a:cs typeface="Times"/>
              </a:rPr>
              <a:t>their nobles would not put their shoulders to the work under their supervisors. </a:t>
            </a:r>
            <a:endParaRPr lang="en-US" sz="2000" dirty="0">
              <a:solidFill>
                <a:srgbClr val="0000FF"/>
              </a:solidFill>
              <a:latin typeface="Times"/>
              <a:cs typeface="Times"/>
            </a:endParaRPr>
          </a:p>
        </p:txBody>
      </p:sp>
      <p:sp>
        <p:nvSpPr>
          <p:cNvPr id="9" name="TextBox 8"/>
          <p:cNvSpPr txBox="1"/>
          <p:nvPr/>
        </p:nvSpPr>
        <p:spPr>
          <a:xfrm>
            <a:off x="8609487" y="-11749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523220"/>
          </a:xfrm>
          <a:prstGeom prst="rect">
            <a:avLst/>
          </a:prstGeom>
        </p:spPr>
        <p:txBody>
          <a:bodyPr wrap="square">
            <a:spAutoFit/>
          </a:bodyPr>
          <a:lstStyle/>
          <a:p>
            <a:r>
              <a:rPr lang="en-US" sz="2800" b="1" dirty="0" smtClean="0">
                <a:latin typeface="Times"/>
                <a:cs typeface="Times"/>
              </a:rPr>
              <a:t>Pastor Gary Hart	</a:t>
            </a:r>
            <a:r>
              <a:rPr lang="en-US" sz="2800" b="1" dirty="0" smtClean="0">
                <a:latin typeface="Times"/>
                <a:cs typeface="Times"/>
              </a:rPr>
              <a:t>Apr. 17, </a:t>
            </a:r>
            <a:r>
              <a:rPr lang="en-US" sz="2800" b="1" dirty="0" smtClean="0">
                <a:latin typeface="Times"/>
                <a:cs typeface="Times"/>
              </a:rPr>
              <a:t>2016 </a:t>
            </a:r>
            <a:r>
              <a:rPr lang="en-US" sz="2800" b="1" dirty="0" smtClean="0">
                <a:solidFill>
                  <a:srgbClr val="0000FF"/>
                </a:solidFill>
                <a:latin typeface="Times"/>
                <a:cs typeface="Times"/>
              </a:rPr>
              <a:t>Text: Nehemiah </a:t>
            </a:r>
            <a:r>
              <a:rPr lang="en-US" sz="2800" b="1" dirty="0" smtClean="0">
                <a:solidFill>
                  <a:srgbClr val="0000FF"/>
                </a:solidFill>
                <a:latin typeface="Times"/>
                <a:cs typeface="Times"/>
              </a:rPr>
              <a:t>3:</a:t>
            </a:r>
            <a:r>
              <a:rPr lang="en-US" sz="2800" b="1" dirty="0" smtClean="0">
                <a:solidFill>
                  <a:srgbClr val="0000FF"/>
                </a:solidFill>
                <a:latin typeface="Times"/>
                <a:cs typeface="Times"/>
              </a:rPr>
              <a:t>1</a:t>
            </a:r>
            <a:r>
              <a:rPr lang="en-US" sz="2800" b="1" dirty="0" smtClean="0">
                <a:solidFill>
                  <a:srgbClr val="0000FF"/>
                </a:solidFill>
                <a:latin typeface="Times"/>
                <a:cs typeface="Times"/>
              </a:rPr>
              <a:t>-</a:t>
            </a:r>
            <a:r>
              <a:rPr lang="en-US" sz="2800" b="1" dirty="0" smtClean="0">
                <a:solidFill>
                  <a:srgbClr val="0000FF"/>
                </a:solidFill>
                <a:latin typeface="Times"/>
                <a:cs typeface="Times"/>
              </a:rPr>
              <a:t>32</a:t>
            </a:r>
            <a:endParaRPr lang="en-US" sz="2800" b="1" dirty="0">
              <a:solidFill>
                <a:srgbClr val="0000FF"/>
              </a:solidFill>
              <a:latin typeface="Times"/>
              <a:cs typeface="Times"/>
            </a:endParaRPr>
          </a:p>
        </p:txBody>
      </p:sp>
      <p:sp>
        <p:nvSpPr>
          <p:cNvPr id="6" name="Rectangle 5"/>
          <p:cNvSpPr/>
          <p:nvPr/>
        </p:nvSpPr>
        <p:spPr>
          <a:xfrm>
            <a:off x="0" y="3021576"/>
            <a:ext cx="9086290" cy="523220"/>
          </a:xfrm>
          <a:prstGeom prst="rect">
            <a:avLst/>
          </a:prstGeom>
        </p:spPr>
        <p:txBody>
          <a:bodyPr wrap="square">
            <a:spAutoFit/>
          </a:bodyPr>
          <a:lstStyle/>
          <a:p>
            <a:r>
              <a:rPr lang="en-US" sz="2800" b="1" dirty="0">
                <a:latin typeface="Times"/>
                <a:cs typeface="Times"/>
              </a:rPr>
              <a:t>Sermon Title:</a:t>
            </a:r>
            <a:r>
              <a:rPr lang="en-US" sz="2800" dirty="0">
                <a:latin typeface="Times"/>
                <a:cs typeface="Times"/>
              </a:rPr>
              <a:t> </a:t>
            </a:r>
            <a:r>
              <a:rPr lang="en-US" sz="2800" b="1" dirty="0">
                <a:solidFill>
                  <a:srgbClr val="FF0000"/>
                </a:solidFill>
                <a:latin typeface="Times"/>
                <a:cs typeface="Times"/>
              </a:rPr>
              <a:t>“A </a:t>
            </a:r>
            <a:r>
              <a:rPr lang="en-US" sz="2800" b="1" dirty="0" smtClean="0">
                <a:solidFill>
                  <a:srgbClr val="FF0000"/>
                </a:solidFill>
                <a:latin typeface="Times"/>
                <a:cs typeface="Times"/>
              </a:rPr>
              <a:t>Gated Community</a:t>
            </a:r>
            <a:r>
              <a:rPr lang="en-US" sz="2800" b="1" dirty="0">
                <a:solidFill>
                  <a:srgbClr val="FF0000"/>
                </a:solidFill>
                <a:latin typeface="Times"/>
                <a:cs typeface="Times"/>
              </a:rPr>
              <a:t>.</a:t>
            </a:r>
            <a:r>
              <a:rPr lang="en-US" sz="2800" b="1" dirty="0" smtClean="0">
                <a:solidFill>
                  <a:srgbClr val="FF0000"/>
                </a:solidFill>
                <a:latin typeface="Times"/>
                <a:cs typeface="Times"/>
              </a:rPr>
              <a:t>”</a:t>
            </a:r>
            <a:endParaRPr lang="en-US" sz="2800" b="1" dirty="0">
              <a:solidFill>
                <a:srgbClr val="FF0000"/>
              </a:solidFill>
              <a:latin typeface="Times"/>
              <a:cs typeface="Times"/>
            </a:endParaRPr>
          </a:p>
        </p:txBody>
      </p:sp>
      <p:sp>
        <p:nvSpPr>
          <p:cNvPr id="10" name="Rectangle 9"/>
          <p:cNvSpPr/>
          <p:nvPr/>
        </p:nvSpPr>
        <p:spPr>
          <a:xfrm>
            <a:off x="0" y="3403021"/>
            <a:ext cx="9144000" cy="3477875"/>
          </a:xfrm>
          <a:prstGeom prst="rect">
            <a:avLst/>
          </a:prstGeom>
        </p:spPr>
        <p:txBody>
          <a:bodyPr wrap="square">
            <a:spAutoFit/>
          </a:bodyPr>
          <a:lstStyle/>
          <a:p>
            <a:r>
              <a:rPr lang="en-US" sz="2800" b="1" dirty="0" smtClean="0">
                <a:latin typeface="Times"/>
                <a:cs typeface="Times"/>
              </a:rPr>
              <a:t>Introduction:</a:t>
            </a:r>
            <a:r>
              <a:rPr lang="en-US" sz="2800" dirty="0">
                <a:latin typeface="Times"/>
                <a:cs typeface="Times"/>
              </a:rPr>
              <a:t> </a:t>
            </a:r>
            <a:r>
              <a:rPr lang="en-US" sz="2400" dirty="0" smtClean="0">
                <a:latin typeface="Times"/>
                <a:cs typeface="Times"/>
              </a:rPr>
              <a:t>We looked </a:t>
            </a:r>
            <a:r>
              <a:rPr lang="en-US" sz="2400" dirty="0">
                <a:latin typeface="Times"/>
                <a:cs typeface="Times"/>
              </a:rPr>
              <a:t>at the vision that God gave Nehemiah</a:t>
            </a:r>
            <a:r>
              <a:rPr lang="en-US" sz="2400" dirty="0" smtClean="0">
                <a:latin typeface="Times"/>
                <a:cs typeface="Times"/>
              </a:rPr>
              <a:t>, now </a:t>
            </a:r>
            <a:r>
              <a:rPr lang="en-US" sz="2400" dirty="0">
                <a:latin typeface="Times"/>
                <a:cs typeface="Times"/>
              </a:rPr>
              <a:t>let us look at the steps in the rebuilding process: </a:t>
            </a:r>
            <a:endParaRPr lang="en-US" sz="2400" dirty="0" smtClean="0">
              <a:latin typeface="Times"/>
              <a:cs typeface="Times"/>
            </a:endParaRPr>
          </a:p>
          <a:p>
            <a:r>
              <a:rPr lang="en-US" sz="2400" b="1" dirty="0" smtClean="0">
                <a:solidFill>
                  <a:srgbClr val="008000"/>
                </a:solidFill>
                <a:latin typeface="Times"/>
                <a:cs typeface="Times"/>
              </a:rPr>
              <a:t>(1) Concern </a:t>
            </a:r>
            <a:r>
              <a:rPr lang="en-US" sz="2400" b="1" dirty="0">
                <a:solidFill>
                  <a:srgbClr val="008000"/>
                </a:solidFill>
                <a:latin typeface="Times"/>
                <a:cs typeface="Times"/>
              </a:rPr>
              <a:t>over the damage (1:4). </a:t>
            </a:r>
            <a:endParaRPr lang="en-US" sz="2400" b="1" dirty="0" smtClean="0">
              <a:solidFill>
                <a:srgbClr val="008000"/>
              </a:solidFill>
              <a:latin typeface="Times"/>
              <a:cs typeface="Times"/>
            </a:endParaRPr>
          </a:p>
          <a:p>
            <a:r>
              <a:rPr lang="en-US" sz="2400" b="1" dirty="0" smtClean="0">
                <a:solidFill>
                  <a:srgbClr val="008000"/>
                </a:solidFill>
                <a:latin typeface="Times"/>
                <a:cs typeface="Times"/>
              </a:rPr>
              <a:t>(</a:t>
            </a:r>
            <a:r>
              <a:rPr lang="en-US" sz="2400" b="1" dirty="0">
                <a:solidFill>
                  <a:srgbClr val="008000"/>
                </a:solidFill>
                <a:latin typeface="Times"/>
                <a:cs typeface="Times"/>
              </a:rPr>
              <a:t>2) Confession of sins (1:6, 8-9). </a:t>
            </a:r>
            <a:endParaRPr lang="en-US" sz="2400" b="1" dirty="0" smtClean="0">
              <a:solidFill>
                <a:srgbClr val="008000"/>
              </a:solidFill>
              <a:latin typeface="Times"/>
              <a:cs typeface="Times"/>
            </a:endParaRPr>
          </a:p>
          <a:p>
            <a:r>
              <a:rPr lang="en-US" sz="2400" b="1" dirty="0" smtClean="0">
                <a:solidFill>
                  <a:srgbClr val="008000"/>
                </a:solidFill>
                <a:latin typeface="Times"/>
                <a:cs typeface="Times"/>
              </a:rPr>
              <a:t>(</a:t>
            </a:r>
            <a:r>
              <a:rPr lang="en-US" sz="2400" b="1" dirty="0">
                <a:solidFill>
                  <a:srgbClr val="008000"/>
                </a:solidFill>
                <a:latin typeface="Times"/>
                <a:cs typeface="Times"/>
              </a:rPr>
              <a:t>3) Commitment to the project (1:11). </a:t>
            </a:r>
            <a:endParaRPr lang="en-US" sz="2400" b="1" dirty="0" smtClean="0">
              <a:solidFill>
                <a:srgbClr val="008000"/>
              </a:solidFill>
              <a:latin typeface="Times"/>
              <a:cs typeface="Times"/>
            </a:endParaRPr>
          </a:p>
          <a:p>
            <a:r>
              <a:rPr lang="en-US" sz="2400" b="1" dirty="0" smtClean="0">
                <a:solidFill>
                  <a:srgbClr val="008000"/>
                </a:solidFill>
                <a:latin typeface="Times"/>
                <a:cs typeface="Times"/>
              </a:rPr>
              <a:t>(</a:t>
            </a:r>
            <a:r>
              <a:rPr lang="en-US" sz="2400" b="1" dirty="0">
                <a:solidFill>
                  <a:srgbClr val="008000"/>
                </a:solidFill>
                <a:latin typeface="Times"/>
                <a:cs typeface="Times"/>
              </a:rPr>
              <a:t>4) Courage to face the opposition (2:19</a:t>
            </a:r>
            <a:r>
              <a:rPr lang="en-US" sz="2400" b="1" dirty="0" smtClean="0">
                <a:solidFill>
                  <a:srgbClr val="008000"/>
                </a:solidFill>
                <a:latin typeface="Times"/>
                <a:cs typeface="Times"/>
              </a:rPr>
              <a:t>, 20</a:t>
            </a:r>
            <a:r>
              <a:rPr lang="en-US" sz="2400" b="1" dirty="0">
                <a:solidFill>
                  <a:srgbClr val="008000"/>
                </a:solidFill>
                <a:latin typeface="Times"/>
                <a:cs typeface="Times"/>
              </a:rPr>
              <a:t>). </a:t>
            </a:r>
            <a:endParaRPr lang="en-US" sz="2400" b="1" dirty="0" smtClean="0">
              <a:solidFill>
                <a:srgbClr val="008000"/>
              </a:solidFill>
              <a:latin typeface="Times"/>
              <a:cs typeface="Times"/>
            </a:endParaRPr>
          </a:p>
          <a:p>
            <a:r>
              <a:rPr lang="en-US" sz="2400" b="1" dirty="0" smtClean="0">
                <a:solidFill>
                  <a:srgbClr val="008000"/>
                </a:solidFill>
                <a:latin typeface="Times"/>
                <a:cs typeface="Times"/>
              </a:rPr>
              <a:t>(</a:t>
            </a:r>
            <a:r>
              <a:rPr lang="en-US" sz="2400" b="1" dirty="0">
                <a:solidFill>
                  <a:srgbClr val="008000"/>
                </a:solidFill>
                <a:latin typeface="Times"/>
                <a:cs typeface="Times"/>
              </a:rPr>
              <a:t>5) Caution in planning (2:11-16). </a:t>
            </a:r>
            <a:endParaRPr lang="en-US" sz="2400" b="1" dirty="0" smtClean="0">
              <a:solidFill>
                <a:srgbClr val="008000"/>
              </a:solidFill>
              <a:latin typeface="Times"/>
              <a:cs typeface="Times"/>
            </a:endParaRPr>
          </a:p>
          <a:p>
            <a:r>
              <a:rPr lang="en-US" sz="2400" b="1" dirty="0" smtClean="0">
                <a:solidFill>
                  <a:srgbClr val="FF0000"/>
                </a:solidFill>
                <a:latin typeface="Times"/>
                <a:cs typeface="Times"/>
              </a:rPr>
              <a:t>In Chapter 3 </a:t>
            </a:r>
            <a:r>
              <a:rPr lang="en-US" sz="2400" b="1" dirty="0">
                <a:solidFill>
                  <a:srgbClr val="FF0000"/>
                </a:solidFill>
                <a:latin typeface="Times"/>
                <a:cs typeface="Times"/>
              </a:rPr>
              <a:t>we learn how Nehemiah went about this task of rebuilding. There are 3 key words: Workers, Walls, and Gates.</a:t>
            </a:r>
          </a:p>
        </p:txBody>
      </p:sp>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0"/>
            <a:ext cx="9144000" cy="2000548"/>
          </a:xfrm>
          <a:prstGeom prst="rect">
            <a:avLst/>
          </a:prstGeom>
        </p:spPr>
        <p:txBody>
          <a:bodyPr wrap="square">
            <a:spAutoFit/>
          </a:bodyPr>
          <a:lstStyle/>
          <a:p>
            <a:r>
              <a:rPr lang="en-US" sz="2800" b="1" dirty="0">
                <a:latin typeface="Times"/>
                <a:cs typeface="Times"/>
              </a:rPr>
              <a:t>1. Workers: Workers are willing to work. </a:t>
            </a:r>
            <a:r>
              <a:rPr lang="en-US" sz="2400" dirty="0">
                <a:latin typeface="Times"/>
                <a:cs typeface="Times"/>
              </a:rPr>
              <a:t>“For the people had a mind to work” (4:6). </a:t>
            </a:r>
          </a:p>
          <a:p>
            <a:r>
              <a:rPr lang="en-US" sz="2400" b="1" dirty="0">
                <a:latin typeface="Times"/>
                <a:cs typeface="Times"/>
              </a:rPr>
              <a:t>A. The Purpose of the work is the glory of God. </a:t>
            </a:r>
            <a:r>
              <a:rPr lang="en-US" sz="2400" dirty="0">
                <a:latin typeface="Times"/>
                <a:cs typeface="Times"/>
              </a:rPr>
              <a:t>“Let us build up the wall of Jerusalem, that we be no more a reproach” (2:</a:t>
            </a:r>
            <a:r>
              <a:rPr lang="en-US" sz="2400" dirty="0" smtClean="0">
                <a:latin typeface="Times"/>
                <a:cs typeface="Times"/>
              </a:rPr>
              <a:t>17)</a:t>
            </a:r>
            <a:r>
              <a:rPr lang="en-US" sz="2400" dirty="0">
                <a:latin typeface="Times"/>
                <a:cs typeface="Times"/>
              </a:rPr>
              <a:t>. The purpose of all ministry is the glory of God (1 Cor.</a:t>
            </a:r>
            <a:r>
              <a:rPr lang="en-US" sz="2400" dirty="0" smtClean="0">
                <a:latin typeface="Times"/>
                <a:cs typeface="Times"/>
              </a:rPr>
              <a:t>1:31</a:t>
            </a:r>
            <a:r>
              <a:rPr lang="en-US" sz="2400" dirty="0">
                <a:latin typeface="Times"/>
                <a:cs typeface="Times"/>
              </a:rPr>
              <a:t>; 2 Co.4:5; Jn.17:4)</a:t>
            </a:r>
            <a:r>
              <a:rPr lang="en-US" sz="2400" dirty="0" smtClean="0">
                <a:latin typeface="Times"/>
                <a:cs typeface="Times"/>
              </a:rPr>
              <a:t>.</a:t>
            </a:r>
            <a:endParaRPr lang="en-US" sz="2400" dirty="0">
              <a:latin typeface="Times"/>
              <a:cs typeface="Times"/>
            </a:endParaRP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7" name="Rectangle 6"/>
          <p:cNvSpPr/>
          <p:nvPr/>
        </p:nvSpPr>
        <p:spPr>
          <a:xfrm>
            <a:off x="25400" y="1911776"/>
            <a:ext cx="9144000" cy="830997"/>
          </a:xfrm>
          <a:prstGeom prst="rect">
            <a:avLst/>
          </a:prstGeom>
        </p:spPr>
        <p:txBody>
          <a:bodyPr wrap="square">
            <a:spAutoFit/>
          </a:bodyPr>
          <a:lstStyle/>
          <a:p>
            <a:r>
              <a:rPr lang="en-US" sz="2400" b="1" dirty="0">
                <a:latin typeface="Times"/>
                <a:cs typeface="Times"/>
              </a:rPr>
              <a:t>B. The Pattern of the work is to build or rebuild</a:t>
            </a:r>
            <a:r>
              <a:rPr lang="en-US" sz="2400" dirty="0">
                <a:latin typeface="Times"/>
                <a:cs typeface="Times"/>
              </a:rPr>
              <a:t> (6x). Repair is used 35x. They were </a:t>
            </a:r>
            <a:r>
              <a:rPr lang="en-US" sz="2400" dirty="0" smtClean="0">
                <a:latin typeface="Times"/>
                <a:cs typeface="Times"/>
              </a:rPr>
              <a:t>focused on the work. </a:t>
            </a:r>
            <a:r>
              <a:rPr lang="en-US" sz="2400" dirty="0">
                <a:latin typeface="Times"/>
                <a:cs typeface="Times"/>
              </a:rPr>
              <a:t>“This one thing I do” (Phil.3:13)</a:t>
            </a:r>
            <a:r>
              <a:rPr lang="en-US" sz="2400" dirty="0" smtClean="0">
                <a:latin typeface="Times"/>
                <a:cs typeface="Times"/>
              </a:rPr>
              <a:t>.</a:t>
            </a:r>
            <a:endParaRPr lang="en-US" sz="2400" dirty="0">
              <a:latin typeface="Times"/>
              <a:cs typeface="Times"/>
            </a:endParaRPr>
          </a:p>
        </p:txBody>
      </p:sp>
      <p:sp>
        <p:nvSpPr>
          <p:cNvPr id="12" name="Rectangle 11"/>
          <p:cNvSpPr/>
          <p:nvPr/>
        </p:nvSpPr>
        <p:spPr>
          <a:xfrm>
            <a:off x="25400" y="2670175"/>
            <a:ext cx="9144000" cy="830997"/>
          </a:xfrm>
          <a:prstGeom prst="rect">
            <a:avLst/>
          </a:prstGeom>
        </p:spPr>
        <p:txBody>
          <a:bodyPr wrap="square">
            <a:spAutoFit/>
          </a:bodyPr>
          <a:lstStyle/>
          <a:p>
            <a:r>
              <a:rPr lang="en-US" sz="2400" b="1" dirty="0">
                <a:latin typeface="Times"/>
                <a:cs typeface="Times"/>
              </a:rPr>
              <a:t>C. The People in the work were assigned a place and a task</a:t>
            </a:r>
            <a:r>
              <a:rPr lang="en-US" sz="2400" dirty="0">
                <a:latin typeface="Times"/>
                <a:cs typeface="Times"/>
              </a:rPr>
              <a:t> (38 individual workers and 42 different groups)</a:t>
            </a:r>
            <a:r>
              <a:rPr lang="en-US" sz="2400" dirty="0" smtClean="0">
                <a:latin typeface="Times"/>
                <a:cs typeface="Times"/>
              </a:rPr>
              <a:t>.God </a:t>
            </a:r>
            <a:r>
              <a:rPr lang="en-US" sz="2400" dirty="0">
                <a:latin typeface="Times"/>
                <a:cs typeface="Times"/>
              </a:rPr>
              <a:t>uses all kinds of </a:t>
            </a:r>
            <a:r>
              <a:rPr lang="en-US" sz="2400" dirty="0" smtClean="0">
                <a:latin typeface="Times"/>
                <a:cs typeface="Times"/>
              </a:rPr>
              <a:t>people</a:t>
            </a:r>
            <a:r>
              <a:rPr lang="en-US" sz="2400" dirty="0">
                <a:latin typeface="Times"/>
                <a:cs typeface="Times"/>
              </a:rPr>
              <a:t>.</a:t>
            </a:r>
            <a:endParaRPr lang="en-US" sz="2400" dirty="0">
              <a:latin typeface="Times"/>
              <a:cs typeface="Times"/>
            </a:endParaRPr>
          </a:p>
        </p:txBody>
      </p:sp>
      <p:pic>
        <p:nvPicPr>
          <p:cNvPr id="2" name="Picture 1"/>
          <p:cNvPicPr>
            <a:picLocks noChangeAspect="1"/>
          </p:cNvPicPr>
          <p:nvPr/>
        </p:nvPicPr>
        <p:blipFill>
          <a:blip r:embed="rId2"/>
          <a:stretch>
            <a:fillRect/>
          </a:stretch>
        </p:blipFill>
        <p:spPr>
          <a:xfrm>
            <a:off x="-6350" y="3517047"/>
            <a:ext cx="9175750" cy="3356828"/>
          </a:xfrm>
          <a:prstGeom prst="rect">
            <a:avLst/>
          </a:prstGeom>
        </p:spPr>
      </p:pic>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Tree>
    <p:extLst>
      <p:ext uri="{BB962C8B-B14F-4D97-AF65-F5344CB8AC3E}">
        <p14:creationId xmlns:p14="http://schemas.microsoft.com/office/powerpoint/2010/main" val="5826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0"/>
            <a:ext cx="9144000" cy="2677656"/>
          </a:xfrm>
          <a:prstGeom prst="rect">
            <a:avLst/>
          </a:prstGeom>
        </p:spPr>
        <p:txBody>
          <a:bodyPr wrap="square">
            <a:spAutoFit/>
          </a:bodyPr>
          <a:lstStyle/>
          <a:p>
            <a:r>
              <a:rPr lang="en-US" sz="2800" b="1" dirty="0">
                <a:latin typeface="Times"/>
                <a:cs typeface="Times"/>
              </a:rPr>
              <a:t>2. Walls: Walls are for defense and protection. </a:t>
            </a:r>
            <a:r>
              <a:rPr lang="en-US" sz="2800" dirty="0">
                <a:latin typeface="Times"/>
                <a:cs typeface="Times"/>
              </a:rPr>
              <a:t>China has the Great Wall. Xian has the City Wall. </a:t>
            </a:r>
            <a:r>
              <a:rPr lang="en-US" sz="2800" dirty="0" smtClean="0">
                <a:latin typeface="Times"/>
                <a:cs typeface="Times"/>
              </a:rPr>
              <a:t>Historically, Nehemiah </a:t>
            </a:r>
            <a:r>
              <a:rPr lang="en-US" sz="2800" dirty="0">
                <a:latin typeface="Times"/>
                <a:cs typeface="Times"/>
              </a:rPr>
              <a:t>describes the work on the </a:t>
            </a:r>
            <a:r>
              <a:rPr lang="en-US" sz="2800" dirty="0" smtClean="0">
                <a:latin typeface="Times"/>
                <a:cs typeface="Times"/>
              </a:rPr>
              <a:t>northern </a:t>
            </a:r>
            <a:r>
              <a:rPr lang="en-US" sz="2800" dirty="0">
                <a:latin typeface="Times"/>
                <a:cs typeface="Times"/>
              </a:rPr>
              <a:t>wall (v.1-7), </a:t>
            </a:r>
            <a:r>
              <a:rPr lang="en-US" sz="2800" dirty="0" smtClean="0">
                <a:latin typeface="Times"/>
                <a:cs typeface="Times"/>
              </a:rPr>
              <a:t>western </a:t>
            </a:r>
            <a:r>
              <a:rPr lang="en-US" sz="2800" dirty="0">
                <a:latin typeface="Times"/>
                <a:cs typeface="Times"/>
              </a:rPr>
              <a:t>wall (v.8-13)</a:t>
            </a:r>
            <a:r>
              <a:rPr lang="en-US" sz="2800" dirty="0" smtClean="0">
                <a:latin typeface="Times"/>
                <a:cs typeface="Times"/>
              </a:rPr>
              <a:t>, </a:t>
            </a:r>
            <a:r>
              <a:rPr lang="en-US" sz="2800" dirty="0">
                <a:latin typeface="Times"/>
                <a:cs typeface="Times"/>
              </a:rPr>
              <a:t>southern wall (v.14), and </a:t>
            </a:r>
            <a:r>
              <a:rPr lang="en-US" sz="2800" dirty="0" smtClean="0">
                <a:latin typeface="Times"/>
                <a:cs typeface="Times"/>
              </a:rPr>
              <a:t>eastern </a:t>
            </a:r>
            <a:r>
              <a:rPr lang="en-US" sz="2800" dirty="0">
                <a:latin typeface="Times"/>
                <a:cs typeface="Times"/>
              </a:rPr>
              <a:t>wall (v.15-32). </a:t>
            </a:r>
            <a:r>
              <a:rPr lang="en-US" sz="2800" dirty="0" smtClean="0">
                <a:latin typeface="Times"/>
                <a:cs typeface="Times"/>
              </a:rPr>
              <a:t>Spiritually, “</a:t>
            </a:r>
            <a:r>
              <a:rPr lang="en-US" sz="2800" dirty="0">
                <a:latin typeface="Times"/>
                <a:cs typeface="Times"/>
              </a:rPr>
              <a:t>Like a city whose </a:t>
            </a:r>
            <a:r>
              <a:rPr lang="en-US" sz="2800" b="1" dirty="0">
                <a:latin typeface="Times"/>
                <a:cs typeface="Times"/>
              </a:rPr>
              <a:t>walls</a:t>
            </a:r>
            <a:r>
              <a:rPr lang="en-US" sz="2800" dirty="0">
                <a:latin typeface="Times"/>
                <a:cs typeface="Times"/>
              </a:rPr>
              <a:t> are broken through is a person who lacks self-control.” (</a:t>
            </a:r>
            <a:r>
              <a:rPr lang="en-US" sz="2800" dirty="0" smtClean="0">
                <a:latin typeface="Times"/>
                <a:cs typeface="Times"/>
              </a:rPr>
              <a:t>Prov.</a:t>
            </a:r>
            <a:r>
              <a:rPr lang="en-US" sz="2800" dirty="0">
                <a:latin typeface="Times"/>
                <a:cs typeface="Times"/>
              </a:rPr>
              <a:t>25:28) </a:t>
            </a:r>
            <a:endParaRPr lang="en-US" sz="2400" dirty="0">
              <a:latin typeface="Times"/>
              <a:cs typeface="Times"/>
            </a:endParaRP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pic>
        <p:nvPicPr>
          <p:cNvPr id="3" name="Picture 2"/>
          <p:cNvPicPr>
            <a:picLocks noChangeAspect="1"/>
          </p:cNvPicPr>
          <p:nvPr/>
        </p:nvPicPr>
        <p:blipFill>
          <a:blip r:embed="rId2"/>
          <a:stretch>
            <a:fillRect/>
          </a:stretch>
        </p:blipFill>
        <p:spPr>
          <a:xfrm>
            <a:off x="0" y="2677656"/>
            <a:ext cx="9144000" cy="2973659"/>
          </a:xfrm>
          <a:prstGeom prst="rect">
            <a:avLst/>
          </a:prstGeom>
        </p:spPr>
      </p:pic>
      <p:pic>
        <p:nvPicPr>
          <p:cNvPr id="4" name="Picture 3"/>
          <p:cNvPicPr>
            <a:picLocks noChangeAspect="1"/>
          </p:cNvPicPr>
          <p:nvPr/>
        </p:nvPicPr>
        <p:blipFill>
          <a:blip r:embed="rId3"/>
          <a:stretch>
            <a:fillRect/>
          </a:stretch>
        </p:blipFill>
        <p:spPr>
          <a:xfrm>
            <a:off x="12347" y="2667000"/>
            <a:ext cx="9144000" cy="5264150"/>
          </a:xfrm>
          <a:prstGeom prst="rect">
            <a:avLst/>
          </a:prstGeom>
        </p:spPr>
      </p:pic>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Tree>
    <p:extLst>
      <p:ext uri="{BB962C8B-B14F-4D97-AF65-F5344CB8AC3E}">
        <p14:creationId xmlns:p14="http://schemas.microsoft.com/office/powerpoint/2010/main" val="2872622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979" y="0"/>
            <a:ext cx="8279347" cy="6857999"/>
          </a:xfrm>
          <a:prstGeom prst="rect">
            <a:avLst/>
          </a:prstGeom>
        </p:spPr>
      </p:pic>
      <p:sp>
        <p:nvSpPr>
          <p:cNvPr id="3" name="TextBox 2"/>
          <p:cNvSpPr txBox="1"/>
          <p:nvPr/>
        </p:nvSpPr>
        <p:spPr>
          <a:xfrm>
            <a:off x="0" y="-79082"/>
            <a:ext cx="9144000" cy="461665"/>
          </a:xfrm>
          <a:prstGeom prst="rect">
            <a:avLst/>
          </a:prstGeom>
          <a:noFill/>
        </p:spPr>
        <p:txBody>
          <a:bodyPr wrap="square" rtlCol="0">
            <a:spAutoFit/>
          </a:bodyPr>
          <a:lstStyle/>
          <a:p>
            <a:r>
              <a:rPr lang="en-US" sz="2400" b="1" dirty="0">
                <a:latin typeface="Times"/>
                <a:cs typeface="Times"/>
              </a:rPr>
              <a:t>3. Gates: Gates are for </a:t>
            </a:r>
            <a:r>
              <a:rPr lang="en-US" sz="2400" b="1" dirty="0" err="1" smtClean="0">
                <a:latin typeface="Times"/>
                <a:cs typeface="Times"/>
              </a:rPr>
              <a:t>access.</a:t>
            </a:r>
            <a:r>
              <a:rPr lang="en-US" sz="2400" dirty="0" err="1" smtClean="0">
                <a:latin typeface="Times"/>
                <a:cs typeface="Times"/>
              </a:rPr>
              <a:t>There</a:t>
            </a:r>
            <a:r>
              <a:rPr lang="en-US" sz="2400" dirty="0" smtClean="0">
                <a:latin typeface="Times"/>
                <a:cs typeface="Times"/>
              </a:rPr>
              <a:t> </a:t>
            </a:r>
            <a:r>
              <a:rPr lang="en-US" sz="2400" dirty="0">
                <a:latin typeface="Times"/>
                <a:cs typeface="Times"/>
              </a:rPr>
              <a:t>are </a:t>
            </a:r>
            <a:r>
              <a:rPr lang="en-US" sz="2400" dirty="0" smtClean="0">
                <a:latin typeface="Times"/>
                <a:cs typeface="Times"/>
              </a:rPr>
              <a:t>10 </a:t>
            </a:r>
            <a:r>
              <a:rPr lang="en-US" sz="2400" dirty="0">
                <a:latin typeface="Times"/>
                <a:cs typeface="Times"/>
              </a:rPr>
              <a:t>gates </a:t>
            </a:r>
            <a:r>
              <a:rPr lang="en-US" sz="2400" dirty="0" smtClean="0">
                <a:latin typeface="Times"/>
                <a:cs typeface="Times"/>
              </a:rPr>
              <a:t>mentioned.</a:t>
            </a:r>
            <a:endParaRPr lang="en-US" sz="2400" dirty="0">
              <a:latin typeface="Times"/>
              <a:cs typeface="Times"/>
            </a:endParaRPr>
          </a:p>
        </p:txBody>
      </p:sp>
      <p:sp>
        <p:nvSpPr>
          <p:cNvPr id="5" name="TextBox 4"/>
          <p:cNvSpPr txBox="1"/>
          <p:nvPr/>
        </p:nvSpPr>
        <p:spPr>
          <a:xfrm>
            <a:off x="8615123"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6" name="TextBox 5"/>
          <p:cNvSpPr txBox="1"/>
          <p:nvPr/>
        </p:nvSpPr>
        <p:spPr>
          <a:xfrm>
            <a:off x="2509288" y="1376949"/>
            <a:ext cx="1208744" cy="261610"/>
          </a:xfrm>
          <a:prstGeom prst="rect">
            <a:avLst/>
          </a:prstGeom>
          <a:noFill/>
        </p:spPr>
        <p:txBody>
          <a:bodyPr wrap="square" rtlCol="0">
            <a:spAutoFit/>
          </a:bodyPr>
          <a:lstStyle/>
          <a:p>
            <a:r>
              <a:rPr lang="en-US" sz="1050" b="1" dirty="0" smtClean="0">
                <a:latin typeface="Arial"/>
                <a:cs typeface="Arial"/>
              </a:rPr>
              <a:t>OLD </a:t>
            </a:r>
            <a:endParaRPr lang="en-US" sz="1050" b="1" dirty="0">
              <a:latin typeface="Arial"/>
              <a:cs typeface="Arial"/>
            </a:endParaRPr>
          </a:p>
        </p:txBody>
      </p:sp>
      <p:sp>
        <p:nvSpPr>
          <p:cNvPr id="7" name="TextBox 6"/>
          <p:cNvSpPr txBox="1"/>
          <p:nvPr/>
        </p:nvSpPr>
        <p:spPr>
          <a:xfrm>
            <a:off x="5339283" y="840870"/>
            <a:ext cx="1208744" cy="261610"/>
          </a:xfrm>
          <a:prstGeom prst="rect">
            <a:avLst/>
          </a:prstGeom>
          <a:noFill/>
        </p:spPr>
        <p:txBody>
          <a:bodyPr wrap="square" rtlCol="0">
            <a:spAutoFit/>
          </a:bodyPr>
          <a:lstStyle/>
          <a:p>
            <a:r>
              <a:rPr lang="en-US" sz="1050" b="1" dirty="0" smtClean="0">
                <a:latin typeface="Arial"/>
                <a:cs typeface="Arial"/>
              </a:rPr>
              <a:t>INSPECTION</a:t>
            </a:r>
            <a:endParaRPr lang="en-US" sz="1050" b="1" dirty="0">
              <a:latin typeface="Arial"/>
              <a:cs typeface="Arial"/>
            </a:endParaRPr>
          </a:p>
        </p:txBody>
      </p:sp>
      <p:sp>
        <p:nvSpPr>
          <p:cNvPr id="8" name="TextBox 7"/>
          <p:cNvSpPr txBox="1"/>
          <p:nvPr/>
        </p:nvSpPr>
        <p:spPr>
          <a:xfrm>
            <a:off x="5860436" y="300697"/>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(1)</a:t>
            </a:r>
            <a:endParaRPr lang="en-US" sz="2000" b="1" dirty="0">
              <a:solidFill>
                <a:srgbClr val="FF0000"/>
              </a:solidFill>
              <a:latin typeface="Times"/>
              <a:cs typeface="Times"/>
            </a:endParaRPr>
          </a:p>
        </p:txBody>
      </p:sp>
      <p:sp>
        <p:nvSpPr>
          <p:cNvPr id="9" name="TextBox 8"/>
          <p:cNvSpPr txBox="1"/>
          <p:nvPr/>
        </p:nvSpPr>
        <p:spPr>
          <a:xfrm>
            <a:off x="4313967" y="438388"/>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(2)</a:t>
            </a:r>
            <a:endParaRPr lang="en-US" sz="2000" b="1" dirty="0">
              <a:solidFill>
                <a:srgbClr val="FF0000"/>
              </a:solidFill>
              <a:latin typeface="Times"/>
              <a:cs typeface="Times"/>
            </a:endParaRPr>
          </a:p>
        </p:txBody>
      </p:sp>
      <p:pic>
        <p:nvPicPr>
          <p:cNvPr id="11" name="Picture 10"/>
          <p:cNvPicPr>
            <a:picLocks noChangeAspect="1"/>
          </p:cNvPicPr>
          <p:nvPr/>
        </p:nvPicPr>
        <p:blipFill>
          <a:blip r:embed="rId3"/>
          <a:stretch>
            <a:fillRect/>
          </a:stretch>
        </p:blipFill>
        <p:spPr>
          <a:xfrm>
            <a:off x="8164215" y="113091"/>
            <a:ext cx="450907" cy="450907"/>
          </a:xfrm>
          <a:prstGeom prst="rect">
            <a:avLst/>
          </a:prstGeom>
        </p:spPr>
      </p:pic>
      <p:sp>
        <p:nvSpPr>
          <p:cNvPr id="12" name="TextBox 11"/>
          <p:cNvSpPr txBox="1"/>
          <p:nvPr/>
        </p:nvSpPr>
        <p:spPr>
          <a:xfrm>
            <a:off x="3793660" y="1265478"/>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(3)</a:t>
            </a:r>
            <a:endParaRPr lang="en-US" sz="2000" b="1" dirty="0">
              <a:solidFill>
                <a:srgbClr val="FF0000"/>
              </a:solidFill>
              <a:latin typeface="Times"/>
              <a:cs typeface="Times"/>
            </a:endParaRPr>
          </a:p>
        </p:txBody>
      </p:sp>
      <p:sp>
        <p:nvSpPr>
          <p:cNvPr id="13" name="TextBox 12"/>
          <p:cNvSpPr txBox="1"/>
          <p:nvPr/>
        </p:nvSpPr>
        <p:spPr>
          <a:xfrm>
            <a:off x="3028544" y="5290163"/>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(4)</a:t>
            </a:r>
            <a:endParaRPr lang="en-US" sz="2000" b="1" dirty="0">
              <a:solidFill>
                <a:srgbClr val="FF0000"/>
              </a:solidFill>
              <a:latin typeface="Times"/>
              <a:cs typeface="Times"/>
            </a:endParaRPr>
          </a:p>
        </p:txBody>
      </p:sp>
      <p:sp>
        <p:nvSpPr>
          <p:cNvPr id="14" name="TextBox 13"/>
          <p:cNvSpPr txBox="1"/>
          <p:nvPr/>
        </p:nvSpPr>
        <p:spPr>
          <a:xfrm>
            <a:off x="5690236" y="5853914"/>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(5)</a:t>
            </a:r>
            <a:endParaRPr lang="en-US" sz="2000" b="1" dirty="0">
              <a:solidFill>
                <a:srgbClr val="FF0000"/>
              </a:solidFill>
              <a:latin typeface="Times"/>
              <a:cs typeface="Times"/>
            </a:endParaRPr>
          </a:p>
        </p:txBody>
      </p:sp>
      <p:sp>
        <p:nvSpPr>
          <p:cNvPr id="15" name="TextBox 14"/>
          <p:cNvSpPr txBox="1"/>
          <p:nvPr/>
        </p:nvSpPr>
        <p:spPr>
          <a:xfrm>
            <a:off x="5997118" y="5256977"/>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(6)</a:t>
            </a:r>
            <a:endParaRPr lang="en-US" sz="2000" b="1" dirty="0">
              <a:solidFill>
                <a:srgbClr val="FF0000"/>
              </a:solidFill>
              <a:latin typeface="Times"/>
              <a:cs typeface="Times"/>
            </a:endParaRPr>
          </a:p>
        </p:txBody>
      </p:sp>
      <p:sp>
        <p:nvSpPr>
          <p:cNvPr id="16" name="TextBox 15"/>
          <p:cNvSpPr txBox="1"/>
          <p:nvPr/>
        </p:nvSpPr>
        <p:spPr>
          <a:xfrm>
            <a:off x="5860436" y="3786811"/>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(7)</a:t>
            </a:r>
            <a:endParaRPr lang="en-US" sz="2000" b="1" dirty="0">
              <a:solidFill>
                <a:srgbClr val="FF0000"/>
              </a:solidFill>
              <a:latin typeface="Times"/>
              <a:cs typeface="Times"/>
            </a:endParaRPr>
          </a:p>
        </p:txBody>
      </p:sp>
      <p:sp>
        <p:nvSpPr>
          <p:cNvPr id="17" name="TextBox 16"/>
          <p:cNvSpPr txBox="1"/>
          <p:nvPr/>
        </p:nvSpPr>
        <p:spPr>
          <a:xfrm>
            <a:off x="6654518" y="1925279"/>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(8)</a:t>
            </a:r>
            <a:endParaRPr lang="en-US" sz="2000" b="1" dirty="0">
              <a:solidFill>
                <a:srgbClr val="FF0000"/>
              </a:solidFill>
              <a:latin typeface="Times"/>
              <a:cs typeface="Times"/>
            </a:endParaRPr>
          </a:p>
        </p:txBody>
      </p:sp>
      <p:sp>
        <p:nvSpPr>
          <p:cNvPr id="18" name="TextBox 17"/>
          <p:cNvSpPr txBox="1"/>
          <p:nvPr/>
        </p:nvSpPr>
        <p:spPr>
          <a:xfrm>
            <a:off x="6638780" y="810631"/>
            <a:ext cx="1101818" cy="400110"/>
          </a:xfrm>
          <a:prstGeom prst="rect">
            <a:avLst/>
          </a:prstGeom>
          <a:noFill/>
        </p:spPr>
        <p:txBody>
          <a:bodyPr wrap="square" rtlCol="0">
            <a:spAutoFit/>
          </a:bodyPr>
          <a:lstStyle/>
          <a:p>
            <a:r>
              <a:rPr lang="en-US" altLang="zh-CN" sz="2000" b="1" dirty="0" smtClean="0">
                <a:solidFill>
                  <a:srgbClr val="FF0000"/>
                </a:solidFill>
                <a:latin typeface="Times"/>
                <a:cs typeface="Times"/>
              </a:rPr>
              <a:t>(9)</a:t>
            </a:r>
            <a:endParaRPr lang="en-US" sz="2000" b="1" dirty="0">
              <a:solidFill>
                <a:srgbClr val="FF0000"/>
              </a:solidFill>
              <a:latin typeface="Times"/>
              <a:cs typeface="Times"/>
            </a:endParaRPr>
          </a:p>
        </p:txBody>
      </p:sp>
      <p:sp>
        <p:nvSpPr>
          <p:cNvPr id="19" name="TextBox 18"/>
          <p:cNvSpPr txBox="1"/>
          <p:nvPr/>
        </p:nvSpPr>
        <p:spPr>
          <a:xfrm>
            <a:off x="6411345" y="363943"/>
            <a:ext cx="1101818" cy="400110"/>
          </a:xfrm>
          <a:prstGeom prst="rect">
            <a:avLst/>
          </a:prstGeom>
          <a:noFill/>
        </p:spPr>
        <p:txBody>
          <a:bodyPr wrap="square" rtlCol="0">
            <a:spAutoFit/>
          </a:bodyPr>
          <a:lstStyle/>
          <a:p>
            <a:r>
              <a:rPr lang="en-US" altLang="zh-CN" sz="2000" b="1" smtClean="0">
                <a:solidFill>
                  <a:srgbClr val="FF0000"/>
                </a:solidFill>
                <a:latin typeface="Times"/>
                <a:cs typeface="Times"/>
              </a:rPr>
              <a:t>(10)</a:t>
            </a:r>
            <a:endParaRPr lang="en-US" sz="2000" b="1" dirty="0">
              <a:solidFill>
                <a:srgbClr val="FF0000"/>
              </a:solidFill>
              <a:latin typeface="Times"/>
              <a:cs typeface="Times"/>
            </a:endParaRPr>
          </a:p>
        </p:txBody>
      </p:sp>
    </p:spTree>
    <p:extLst>
      <p:ext uri="{BB962C8B-B14F-4D97-AF65-F5344CB8AC3E}">
        <p14:creationId xmlns:p14="http://schemas.microsoft.com/office/powerpoint/2010/main" val="351099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39233259"/>
              </p:ext>
            </p:extLst>
          </p:nvPr>
        </p:nvGraphicFramePr>
        <p:xfrm>
          <a:off x="-15877" y="1"/>
          <a:ext cx="9159876" cy="6858005"/>
        </p:xfrm>
        <a:graphic>
          <a:graphicData uri="http://schemas.openxmlformats.org/drawingml/2006/table">
            <a:tbl>
              <a:tblPr firstRow="1" bandRow="1">
                <a:tableStyleId>{BC89EF96-8CEA-46FF-86C4-4CE0E7609802}</a:tableStyleId>
              </a:tblPr>
              <a:tblGrid>
                <a:gridCol w="4070527"/>
                <a:gridCol w="5089349"/>
              </a:tblGrid>
              <a:tr h="623455">
                <a:tc>
                  <a:txBody>
                    <a:bodyPr/>
                    <a:lstStyle/>
                    <a:p>
                      <a:pPr algn="ctr"/>
                      <a:r>
                        <a:rPr lang="en-US" sz="2800" dirty="0" smtClean="0"/>
                        <a:t>Ten</a:t>
                      </a:r>
                      <a:r>
                        <a:rPr lang="en-US" sz="2800" baseline="0" dirty="0" smtClean="0"/>
                        <a:t> </a:t>
                      </a:r>
                      <a:r>
                        <a:rPr lang="en-US" sz="2800" dirty="0" smtClean="0"/>
                        <a:t>Gates (Neh. 3:1-32)</a:t>
                      </a:r>
                      <a:endParaRPr lang="en-US" sz="2800" dirty="0">
                        <a:latin typeface="Times"/>
                        <a:cs typeface="Times"/>
                      </a:endParaRPr>
                    </a:p>
                  </a:txBody>
                  <a:tcPr marL="153729" marR="153729" marT="76864" marB="76864"/>
                </a:tc>
                <a:tc>
                  <a:txBody>
                    <a:bodyPr/>
                    <a:lstStyle/>
                    <a:p>
                      <a:pPr algn="ctr"/>
                      <a:r>
                        <a:rPr lang="en-US" sz="2800" dirty="0" smtClean="0"/>
                        <a:t>Meaning</a:t>
                      </a:r>
                      <a:endParaRPr lang="en-US" sz="2800" dirty="0">
                        <a:latin typeface="Times"/>
                        <a:cs typeface="Times"/>
                      </a:endParaRPr>
                    </a:p>
                  </a:txBody>
                  <a:tcPr marL="153729" marR="153729" marT="76864" marB="76864"/>
                </a:tc>
              </a:tr>
              <a:tr h="623455">
                <a:tc>
                  <a:txBody>
                    <a:bodyPr/>
                    <a:lstStyle/>
                    <a:p>
                      <a:pPr algn="l"/>
                      <a:r>
                        <a:rPr lang="en-US" sz="2800" dirty="0" smtClean="0"/>
                        <a:t>(1) Sheep Gate (3:1-2,32)</a:t>
                      </a:r>
                      <a:endParaRPr lang="en-US" sz="2800" dirty="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(2) Fish Gate (3:3-5)</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(3) Old Gate (3:6-12)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(4) Valley Gate (3:13)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(5) Dung Gate (3:14)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(6) Fountain Gate (3:15)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(7) Water Gate (3:26)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(8) Horse Gate (3:28)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(9) East Gate (3:29)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(10)Inspection Gate(3:31)</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bl>
          </a:graphicData>
        </a:graphic>
      </p:graphicFrame>
      <p:sp>
        <p:nvSpPr>
          <p:cNvPr id="10" name="TextBox 9"/>
          <p:cNvSpPr txBox="1"/>
          <p:nvPr/>
        </p:nvSpPr>
        <p:spPr>
          <a:xfrm>
            <a:off x="8593090" y="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1" name="TextBox 10"/>
          <p:cNvSpPr txBox="1"/>
          <p:nvPr/>
        </p:nvSpPr>
        <p:spPr>
          <a:xfrm>
            <a:off x="3978138" y="627286"/>
            <a:ext cx="5156295" cy="584776"/>
          </a:xfrm>
          <a:prstGeom prst="rect">
            <a:avLst/>
          </a:prstGeom>
          <a:noFill/>
        </p:spPr>
        <p:txBody>
          <a:bodyPr wrap="square" rtlCol="0">
            <a:spAutoFit/>
          </a:bodyPr>
          <a:lstStyle/>
          <a:p>
            <a:r>
              <a:rPr lang="en-US" sz="3200" b="1" dirty="0" smtClean="0">
                <a:solidFill>
                  <a:srgbClr val="FF0000"/>
                </a:solidFill>
                <a:latin typeface="Times"/>
                <a:cs typeface="Times"/>
              </a:rPr>
              <a:t>Get a </a:t>
            </a:r>
            <a:r>
              <a:rPr lang="en-US" sz="3200" b="1" dirty="0" err="1" smtClean="0">
                <a:solidFill>
                  <a:srgbClr val="FF0000"/>
                </a:solidFill>
                <a:latin typeface="Times"/>
                <a:cs typeface="Times"/>
              </a:rPr>
              <a:t>life:The</a:t>
            </a:r>
            <a:r>
              <a:rPr lang="en-US" sz="3200" b="1" dirty="0" smtClean="0">
                <a:solidFill>
                  <a:srgbClr val="FF0000"/>
                </a:solidFill>
                <a:latin typeface="Times"/>
                <a:cs typeface="Times"/>
              </a:rPr>
              <a:t> Lamb of God.</a:t>
            </a:r>
            <a:endParaRPr lang="en-US" sz="3200" b="1" dirty="0">
              <a:solidFill>
                <a:srgbClr val="FF0000"/>
              </a:solidFill>
              <a:latin typeface="Times"/>
              <a:cs typeface="Times"/>
            </a:endParaRPr>
          </a:p>
        </p:txBody>
      </p:sp>
      <p:sp>
        <p:nvSpPr>
          <p:cNvPr id="12" name="TextBox 11"/>
          <p:cNvSpPr txBox="1"/>
          <p:nvPr/>
        </p:nvSpPr>
        <p:spPr>
          <a:xfrm>
            <a:off x="3977528" y="1253955"/>
            <a:ext cx="5156295" cy="584776"/>
          </a:xfrm>
          <a:prstGeom prst="rect">
            <a:avLst/>
          </a:prstGeom>
          <a:noFill/>
        </p:spPr>
        <p:txBody>
          <a:bodyPr wrap="square" rtlCol="0">
            <a:spAutoFit/>
          </a:bodyPr>
          <a:lstStyle/>
          <a:p>
            <a:r>
              <a:rPr lang="en-US" sz="3200" b="1" dirty="0" smtClean="0">
                <a:solidFill>
                  <a:srgbClr val="FF0000"/>
                </a:solidFill>
                <a:latin typeface="Times"/>
                <a:cs typeface="Times"/>
              </a:rPr>
              <a:t>Share a life: Witness.</a:t>
            </a:r>
            <a:endParaRPr lang="en-US" sz="3200" b="1" dirty="0">
              <a:solidFill>
                <a:srgbClr val="FF0000"/>
              </a:solidFill>
              <a:latin typeface="Times"/>
              <a:cs typeface="Times"/>
            </a:endParaRPr>
          </a:p>
        </p:txBody>
      </p:sp>
      <p:sp>
        <p:nvSpPr>
          <p:cNvPr id="13" name="TextBox 12"/>
          <p:cNvSpPr txBox="1"/>
          <p:nvPr/>
        </p:nvSpPr>
        <p:spPr>
          <a:xfrm>
            <a:off x="3946316" y="1880624"/>
            <a:ext cx="5647141" cy="584776"/>
          </a:xfrm>
          <a:prstGeom prst="rect">
            <a:avLst/>
          </a:prstGeom>
          <a:noFill/>
        </p:spPr>
        <p:txBody>
          <a:bodyPr wrap="square" rtlCol="0">
            <a:spAutoFit/>
          </a:bodyPr>
          <a:lstStyle/>
          <a:p>
            <a:r>
              <a:rPr lang="en-US" sz="3200" b="1" dirty="0" smtClean="0">
                <a:solidFill>
                  <a:srgbClr val="FF0000"/>
                </a:solidFill>
                <a:latin typeface="Times"/>
                <a:cs typeface="Times"/>
              </a:rPr>
              <a:t>Have solid </a:t>
            </a:r>
            <a:r>
              <a:rPr lang="en-US" sz="3200" b="1" dirty="0" err="1" smtClean="0">
                <a:solidFill>
                  <a:srgbClr val="FF0000"/>
                </a:solidFill>
                <a:latin typeface="Times"/>
                <a:cs typeface="Times"/>
              </a:rPr>
              <a:t>foundation:Truth</a:t>
            </a:r>
            <a:r>
              <a:rPr lang="en-US" sz="3200" b="1" dirty="0" smtClean="0">
                <a:solidFill>
                  <a:srgbClr val="FF0000"/>
                </a:solidFill>
                <a:latin typeface="Times"/>
                <a:cs typeface="Times"/>
              </a:rPr>
              <a:t>.</a:t>
            </a:r>
            <a:endParaRPr lang="en-US" sz="3200" b="1" dirty="0">
              <a:solidFill>
                <a:srgbClr val="FF0000"/>
              </a:solidFill>
              <a:latin typeface="Times"/>
              <a:cs typeface="Times"/>
            </a:endParaRPr>
          </a:p>
        </p:txBody>
      </p:sp>
      <p:sp>
        <p:nvSpPr>
          <p:cNvPr id="14" name="TextBox 13"/>
          <p:cNvSpPr txBox="1"/>
          <p:nvPr/>
        </p:nvSpPr>
        <p:spPr>
          <a:xfrm>
            <a:off x="3915104" y="2507293"/>
            <a:ext cx="5387638" cy="584776"/>
          </a:xfrm>
          <a:prstGeom prst="rect">
            <a:avLst/>
          </a:prstGeom>
          <a:noFill/>
        </p:spPr>
        <p:txBody>
          <a:bodyPr wrap="square" rtlCol="0">
            <a:spAutoFit/>
          </a:bodyPr>
          <a:lstStyle/>
          <a:p>
            <a:r>
              <a:rPr lang="en-US" sz="3200" b="1" dirty="0" smtClean="0">
                <a:solidFill>
                  <a:srgbClr val="FF0000"/>
                </a:solidFill>
                <a:latin typeface="Times"/>
                <a:cs typeface="Times"/>
              </a:rPr>
              <a:t>Have good </a:t>
            </a:r>
            <a:r>
              <a:rPr lang="en-US" sz="3200" b="1" dirty="0" err="1" smtClean="0">
                <a:solidFill>
                  <a:srgbClr val="FF0000"/>
                </a:solidFill>
                <a:latin typeface="Times"/>
                <a:cs typeface="Times"/>
              </a:rPr>
              <a:t>attitude:humility</a:t>
            </a:r>
            <a:r>
              <a:rPr lang="en-US" sz="3200" b="1" dirty="0" smtClean="0">
                <a:solidFill>
                  <a:srgbClr val="FF0000"/>
                </a:solidFill>
                <a:latin typeface="Times"/>
                <a:cs typeface="Times"/>
              </a:rPr>
              <a:t>.</a:t>
            </a:r>
            <a:endParaRPr lang="en-US" sz="3200" b="1" dirty="0">
              <a:solidFill>
                <a:srgbClr val="FF0000"/>
              </a:solidFill>
              <a:latin typeface="Times"/>
              <a:cs typeface="Times"/>
            </a:endParaRPr>
          </a:p>
        </p:txBody>
      </p:sp>
      <p:sp>
        <p:nvSpPr>
          <p:cNvPr id="15" name="TextBox 14"/>
          <p:cNvSpPr txBox="1"/>
          <p:nvPr/>
        </p:nvSpPr>
        <p:spPr>
          <a:xfrm>
            <a:off x="3975698" y="3133962"/>
            <a:ext cx="5156295" cy="584776"/>
          </a:xfrm>
          <a:prstGeom prst="rect">
            <a:avLst/>
          </a:prstGeom>
          <a:noFill/>
        </p:spPr>
        <p:txBody>
          <a:bodyPr wrap="square" rtlCol="0">
            <a:spAutoFit/>
          </a:bodyPr>
          <a:lstStyle/>
          <a:p>
            <a:r>
              <a:rPr lang="en-US" sz="3200" b="1" dirty="0" smtClean="0">
                <a:solidFill>
                  <a:srgbClr val="FF0000"/>
                </a:solidFill>
                <a:latin typeface="Times"/>
                <a:cs typeface="Times"/>
              </a:rPr>
              <a:t>Get rid of garbage.</a:t>
            </a:r>
            <a:endParaRPr lang="en-US" sz="3200" b="1" dirty="0">
              <a:solidFill>
                <a:srgbClr val="FF0000"/>
              </a:solidFill>
              <a:latin typeface="Times"/>
              <a:cs typeface="Times"/>
            </a:endParaRPr>
          </a:p>
        </p:txBody>
      </p:sp>
      <p:sp>
        <p:nvSpPr>
          <p:cNvPr id="16" name="TextBox 15"/>
          <p:cNvSpPr txBox="1"/>
          <p:nvPr/>
        </p:nvSpPr>
        <p:spPr>
          <a:xfrm>
            <a:off x="3975088" y="3760631"/>
            <a:ext cx="5156295" cy="584776"/>
          </a:xfrm>
          <a:prstGeom prst="rect">
            <a:avLst/>
          </a:prstGeom>
          <a:noFill/>
        </p:spPr>
        <p:txBody>
          <a:bodyPr wrap="square" rtlCol="0">
            <a:spAutoFit/>
          </a:bodyPr>
          <a:lstStyle/>
          <a:p>
            <a:r>
              <a:rPr lang="en-US" sz="3200" b="1" dirty="0">
                <a:solidFill>
                  <a:srgbClr val="FF0000"/>
                </a:solidFill>
                <a:latin typeface="Times"/>
                <a:cs typeface="Times"/>
              </a:rPr>
              <a:t>Be filled with God’s </a:t>
            </a:r>
            <a:r>
              <a:rPr lang="en-US" sz="3200" b="1" dirty="0" smtClean="0">
                <a:solidFill>
                  <a:srgbClr val="FF0000"/>
                </a:solidFill>
                <a:latin typeface="Times"/>
                <a:cs typeface="Times"/>
              </a:rPr>
              <a:t>Spirit.</a:t>
            </a:r>
            <a:endParaRPr lang="en-US" sz="3200" b="1" dirty="0">
              <a:solidFill>
                <a:srgbClr val="FF0000"/>
              </a:solidFill>
              <a:latin typeface="Times"/>
              <a:cs typeface="Times"/>
            </a:endParaRPr>
          </a:p>
        </p:txBody>
      </p:sp>
      <p:sp>
        <p:nvSpPr>
          <p:cNvPr id="17" name="TextBox 16"/>
          <p:cNvSpPr txBox="1"/>
          <p:nvPr/>
        </p:nvSpPr>
        <p:spPr>
          <a:xfrm>
            <a:off x="3974478" y="4387300"/>
            <a:ext cx="5156295" cy="584776"/>
          </a:xfrm>
          <a:prstGeom prst="rect">
            <a:avLst/>
          </a:prstGeom>
          <a:noFill/>
        </p:spPr>
        <p:txBody>
          <a:bodyPr wrap="square" rtlCol="0">
            <a:spAutoFit/>
          </a:bodyPr>
          <a:lstStyle/>
          <a:p>
            <a:r>
              <a:rPr lang="en-US" sz="3200" b="1" dirty="0" smtClean="0">
                <a:solidFill>
                  <a:srgbClr val="FF0000"/>
                </a:solidFill>
                <a:latin typeface="Times"/>
                <a:cs typeface="Times"/>
              </a:rPr>
              <a:t>Be filled with God’s Word.</a:t>
            </a:r>
            <a:endParaRPr lang="en-US" sz="3200" b="1" dirty="0">
              <a:solidFill>
                <a:srgbClr val="FF0000"/>
              </a:solidFill>
              <a:latin typeface="Times"/>
              <a:cs typeface="Times"/>
            </a:endParaRPr>
          </a:p>
        </p:txBody>
      </p:sp>
      <p:sp>
        <p:nvSpPr>
          <p:cNvPr id="18" name="TextBox 17"/>
          <p:cNvSpPr txBox="1"/>
          <p:nvPr/>
        </p:nvSpPr>
        <p:spPr>
          <a:xfrm>
            <a:off x="3438333" y="5013969"/>
            <a:ext cx="5659764" cy="584776"/>
          </a:xfrm>
          <a:prstGeom prst="rect">
            <a:avLst/>
          </a:prstGeom>
          <a:noFill/>
        </p:spPr>
        <p:txBody>
          <a:bodyPr wrap="square" rtlCol="0">
            <a:spAutoFit/>
          </a:bodyPr>
          <a:lstStyle/>
          <a:p>
            <a:r>
              <a:rPr lang="en-US" sz="3200" b="1" dirty="0">
                <a:solidFill>
                  <a:srgbClr val="FF0000"/>
                </a:solidFill>
                <a:latin typeface="Times"/>
                <a:cs typeface="Times"/>
              </a:rPr>
              <a:t>Be </a:t>
            </a:r>
            <a:r>
              <a:rPr lang="en-US" sz="3200" b="1" dirty="0" smtClean="0">
                <a:solidFill>
                  <a:srgbClr val="FF0000"/>
                </a:solidFill>
                <a:latin typeface="Times"/>
                <a:cs typeface="Times"/>
              </a:rPr>
              <a:t>ready for spiritual warfare.</a:t>
            </a:r>
            <a:endParaRPr lang="en-US" sz="3200" b="1" dirty="0">
              <a:solidFill>
                <a:srgbClr val="FF0000"/>
              </a:solidFill>
              <a:latin typeface="Times"/>
              <a:cs typeface="Times"/>
            </a:endParaRPr>
          </a:p>
        </p:txBody>
      </p:sp>
      <p:sp>
        <p:nvSpPr>
          <p:cNvPr id="19" name="TextBox 18"/>
          <p:cNvSpPr txBox="1"/>
          <p:nvPr/>
        </p:nvSpPr>
        <p:spPr>
          <a:xfrm>
            <a:off x="3973258" y="5640638"/>
            <a:ext cx="5156295" cy="584776"/>
          </a:xfrm>
          <a:prstGeom prst="rect">
            <a:avLst/>
          </a:prstGeom>
          <a:noFill/>
        </p:spPr>
        <p:txBody>
          <a:bodyPr wrap="square" rtlCol="0">
            <a:spAutoFit/>
          </a:bodyPr>
          <a:lstStyle/>
          <a:p>
            <a:r>
              <a:rPr lang="en-US" sz="3200" b="1" dirty="0" smtClean="0">
                <a:solidFill>
                  <a:srgbClr val="FF0000"/>
                </a:solidFill>
                <a:latin typeface="Times"/>
                <a:cs typeface="Times"/>
              </a:rPr>
              <a:t>Be filled with hope.</a:t>
            </a:r>
            <a:endParaRPr lang="en-US" sz="3200" b="1" dirty="0">
              <a:solidFill>
                <a:srgbClr val="FF0000"/>
              </a:solidFill>
              <a:latin typeface="Times"/>
              <a:cs typeface="Times"/>
            </a:endParaRPr>
          </a:p>
        </p:txBody>
      </p:sp>
      <p:sp>
        <p:nvSpPr>
          <p:cNvPr id="20" name="TextBox 19"/>
          <p:cNvSpPr txBox="1"/>
          <p:nvPr/>
        </p:nvSpPr>
        <p:spPr>
          <a:xfrm>
            <a:off x="3972648" y="6267307"/>
            <a:ext cx="5156295" cy="584776"/>
          </a:xfrm>
          <a:prstGeom prst="rect">
            <a:avLst/>
          </a:prstGeom>
          <a:noFill/>
        </p:spPr>
        <p:txBody>
          <a:bodyPr wrap="square" rtlCol="0">
            <a:spAutoFit/>
          </a:bodyPr>
          <a:lstStyle/>
          <a:p>
            <a:r>
              <a:rPr lang="en-US" sz="3200" b="1" dirty="0" smtClean="0">
                <a:solidFill>
                  <a:srgbClr val="FF0000"/>
                </a:solidFill>
                <a:latin typeface="Times"/>
                <a:cs typeface="Times"/>
              </a:rPr>
              <a:t>Examine oneself.</a:t>
            </a:r>
            <a:endParaRPr lang="en-US" sz="3200" b="1" dirty="0">
              <a:solidFill>
                <a:srgbClr val="FF0000"/>
              </a:solidFill>
              <a:latin typeface="Times"/>
              <a:cs typeface="Times"/>
            </a:endParaRPr>
          </a:p>
        </p:txBody>
      </p:sp>
    </p:spTree>
    <p:extLst>
      <p:ext uri="{BB962C8B-B14F-4D97-AF65-F5344CB8AC3E}">
        <p14:creationId xmlns:p14="http://schemas.microsoft.com/office/powerpoint/2010/main" val="341174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55006"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50477" y="12733"/>
            <a:ext cx="9194477" cy="3046988"/>
          </a:xfrm>
          <a:prstGeom prst="rect">
            <a:avLst/>
          </a:prstGeom>
        </p:spPr>
        <p:txBody>
          <a:bodyPr wrap="square">
            <a:spAutoFit/>
          </a:bodyPr>
          <a:lstStyle/>
          <a:p>
            <a:r>
              <a:rPr lang="en-US" sz="2400" b="1" dirty="0">
                <a:latin typeface="Times"/>
                <a:cs typeface="Times"/>
              </a:rPr>
              <a:t>Conclusion:</a:t>
            </a:r>
            <a:r>
              <a:rPr lang="en-US" sz="2400" dirty="0">
                <a:latin typeface="Times"/>
                <a:cs typeface="Times"/>
              </a:rPr>
              <a:t> No one person could have accomplished the work of repairing the walls and restoring the gates. It took leadership on Nehemiah’s part and cooperation on the part of the people. Each had a place to fill and a job to do. So it is with the church today: We must work together if we are to finish the </a:t>
            </a:r>
            <a:r>
              <a:rPr lang="en-US" sz="2400" dirty="0" smtClean="0">
                <a:latin typeface="Times"/>
                <a:cs typeface="Times"/>
              </a:rPr>
              <a:t>work </a:t>
            </a:r>
            <a:r>
              <a:rPr lang="en-US" sz="2400" dirty="0">
                <a:latin typeface="Times"/>
                <a:cs typeface="Times"/>
              </a:rPr>
              <a:t>to the glory of God. “Therefore, my dear brothers and sisters, stand firm. Let nothing move you. Always give yourselves fully to the work of the Lord, because you know that your labor in the Lord is not in vain.” (1 Cor.15:58). </a:t>
            </a:r>
            <a:endParaRPr lang="en-US" sz="2400" dirty="0">
              <a:latin typeface="Times"/>
              <a:cs typeface="Times"/>
            </a:endParaRPr>
          </a:p>
        </p:txBody>
      </p:sp>
      <p:sp>
        <p:nvSpPr>
          <p:cNvPr id="13" name="Rectangle 12"/>
          <p:cNvSpPr/>
          <p:nvPr/>
        </p:nvSpPr>
        <p:spPr>
          <a:xfrm>
            <a:off x="-11421" y="2957922"/>
            <a:ext cx="9155422" cy="3785652"/>
          </a:xfrm>
          <a:prstGeom prst="rect">
            <a:avLst/>
          </a:prstGeom>
        </p:spPr>
        <p:txBody>
          <a:bodyPr wrap="square">
            <a:spAutoFit/>
          </a:bodyPr>
          <a:lstStyle/>
          <a:p>
            <a:r>
              <a:rPr lang="en-US" sz="2400" b="1" dirty="0" smtClean="0">
                <a:latin typeface="Times"/>
                <a:cs typeface="Times"/>
              </a:rPr>
              <a:t>How </a:t>
            </a:r>
            <a:r>
              <a:rPr lang="en-US" sz="2400" b="1" dirty="0">
                <a:latin typeface="Times"/>
                <a:cs typeface="Times"/>
              </a:rPr>
              <a:t>to apply:</a:t>
            </a:r>
            <a:r>
              <a:rPr lang="en-US" sz="2400" dirty="0">
                <a:latin typeface="Times"/>
                <a:cs typeface="Times"/>
              </a:rPr>
              <a:t> God show us where to begin? Show what is next? Help us to work together to rebuild and to repair what needs to be done in our lives today. May we have the strength to do the work </a:t>
            </a:r>
            <a:r>
              <a:rPr lang="en-US" sz="2400" dirty="0" smtClean="0">
                <a:latin typeface="Times"/>
                <a:cs typeface="Times"/>
              </a:rPr>
              <a:t>and </a:t>
            </a:r>
            <a:r>
              <a:rPr lang="en-US" sz="2400" dirty="0">
                <a:latin typeface="Times"/>
                <a:cs typeface="Times"/>
              </a:rPr>
              <a:t>determination to finish the work. Let us enter through each gate: the Sheep Gate (get a </a:t>
            </a:r>
            <a:r>
              <a:rPr lang="en-US" sz="2400" dirty="0" err="1" smtClean="0">
                <a:latin typeface="Times"/>
                <a:cs typeface="Times"/>
              </a:rPr>
              <a:t>life:The</a:t>
            </a:r>
            <a:r>
              <a:rPr lang="en-US" sz="2400" dirty="0" smtClean="0">
                <a:latin typeface="Times"/>
                <a:cs typeface="Times"/>
              </a:rPr>
              <a:t> Lamb of God)</a:t>
            </a:r>
            <a:r>
              <a:rPr lang="en-US" sz="2400" dirty="0">
                <a:latin typeface="Times"/>
                <a:cs typeface="Times"/>
              </a:rPr>
              <a:t>, the Fish Gate (share a </a:t>
            </a:r>
            <a:r>
              <a:rPr lang="en-US" sz="2400" dirty="0" smtClean="0">
                <a:latin typeface="Times"/>
                <a:cs typeface="Times"/>
              </a:rPr>
              <a:t>life: witness)</a:t>
            </a:r>
            <a:r>
              <a:rPr lang="en-US" sz="2400" dirty="0">
                <a:latin typeface="Times"/>
                <a:cs typeface="Times"/>
              </a:rPr>
              <a:t>, the Old Gate (have a </a:t>
            </a:r>
            <a:r>
              <a:rPr lang="en-US" sz="2400" dirty="0" err="1" smtClean="0">
                <a:latin typeface="Times"/>
                <a:cs typeface="Times"/>
              </a:rPr>
              <a:t>foundation:Truth</a:t>
            </a:r>
            <a:r>
              <a:rPr lang="en-US" sz="2400" dirty="0">
                <a:latin typeface="Times"/>
                <a:cs typeface="Times"/>
              </a:rPr>
              <a:t>), the Valley Gate (have </a:t>
            </a:r>
            <a:r>
              <a:rPr lang="en-US" sz="2400" dirty="0" smtClean="0">
                <a:latin typeface="Times"/>
                <a:cs typeface="Times"/>
              </a:rPr>
              <a:t>good attitude: humility</a:t>
            </a:r>
            <a:r>
              <a:rPr lang="en-US" sz="2400" dirty="0">
                <a:latin typeface="Times"/>
                <a:cs typeface="Times"/>
              </a:rPr>
              <a:t>), the Dung Gate (get rid of garbage), the Fountain Gate (be filled with </a:t>
            </a:r>
            <a:r>
              <a:rPr lang="en-US" sz="2400" dirty="0" smtClean="0">
                <a:latin typeface="Times"/>
                <a:cs typeface="Times"/>
              </a:rPr>
              <a:t>God’s Spirit)</a:t>
            </a:r>
            <a:r>
              <a:rPr lang="en-US" sz="2400" dirty="0">
                <a:latin typeface="Times"/>
                <a:cs typeface="Times"/>
              </a:rPr>
              <a:t>, the Water Gate (be filled with </a:t>
            </a:r>
            <a:r>
              <a:rPr lang="en-US" sz="2400" dirty="0" smtClean="0">
                <a:latin typeface="Times"/>
                <a:cs typeface="Times"/>
              </a:rPr>
              <a:t>God’s Word)</a:t>
            </a:r>
            <a:r>
              <a:rPr lang="en-US" sz="2400" dirty="0">
                <a:latin typeface="Times"/>
                <a:cs typeface="Times"/>
              </a:rPr>
              <a:t>, the Horse Gate (be prepared for spiritual warfare), the East Gate (be filled with hope), and Inspection Gate (examine oneself). </a:t>
            </a:r>
          </a:p>
        </p:txBody>
      </p:sp>
    </p:spTree>
    <p:extLst>
      <p:ext uri="{BB962C8B-B14F-4D97-AF65-F5344CB8AC3E}">
        <p14:creationId xmlns:p14="http://schemas.microsoft.com/office/powerpoint/2010/main" val="2275448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57547266"/>
              </p:ext>
            </p:extLst>
          </p:nvPr>
        </p:nvGraphicFramePr>
        <p:xfrm>
          <a:off x="-15877" y="1"/>
          <a:ext cx="9159876" cy="6858005"/>
        </p:xfrm>
        <a:graphic>
          <a:graphicData uri="http://schemas.openxmlformats.org/drawingml/2006/table">
            <a:tbl>
              <a:tblPr firstRow="1" bandRow="1">
                <a:tableStyleId>{BC89EF96-8CEA-46FF-86C4-4CE0E7609802}</a:tableStyleId>
              </a:tblPr>
              <a:tblGrid>
                <a:gridCol w="4070527"/>
                <a:gridCol w="5089349"/>
              </a:tblGrid>
              <a:tr h="623455">
                <a:tc>
                  <a:txBody>
                    <a:bodyPr/>
                    <a:lstStyle/>
                    <a:p>
                      <a:pPr algn="ctr"/>
                      <a:r>
                        <a:rPr lang="en-US" sz="2800" dirty="0" smtClean="0"/>
                        <a:t>Ten</a:t>
                      </a:r>
                      <a:r>
                        <a:rPr lang="en-US" sz="2800" baseline="0" dirty="0" smtClean="0"/>
                        <a:t> </a:t>
                      </a:r>
                      <a:r>
                        <a:rPr lang="en-US" sz="2800" dirty="0" smtClean="0"/>
                        <a:t>Gates (Neh. 3:1-32)</a:t>
                      </a:r>
                      <a:endParaRPr lang="en-US" sz="2800" dirty="0">
                        <a:latin typeface="Times"/>
                        <a:cs typeface="Times"/>
                      </a:endParaRPr>
                    </a:p>
                  </a:txBody>
                  <a:tcPr marL="153729" marR="153729" marT="76864" marB="76864"/>
                </a:tc>
                <a:tc>
                  <a:txBody>
                    <a:bodyPr/>
                    <a:lstStyle/>
                    <a:p>
                      <a:pPr algn="ctr"/>
                      <a:r>
                        <a:rPr lang="en-US" sz="2800" dirty="0" smtClean="0"/>
                        <a:t>Meaning</a:t>
                      </a:r>
                      <a:endParaRPr lang="en-US" sz="2800" dirty="0">
                        <a:latin typeface="Times"/>
                        <a:cs typeface="Times"/>
                      </a:endParaRPr>
                    </a:p>
                  </a:txBody>
                  <a:tcPr marL="153729" marR="153729" marT="76864" marB="76864"/>
                </a:tc>
              </a:tr>
              <a:tr h="623455">
                <a:tc>
                  <a:txBody>
                    <a:bodyPr/>
                    <a:lstStyle/>
                    <a:p>
                      <a:pPr algn="l"/>
                      <a:r>
                        <a:rPr lang="en-US" sz="2800" dirty="0" smtClean="0"/>
                        <a:t>(1) Sheep Gate (3:1-2,32)</a:t>
                      </a:r>
                      <a:endParaRPr lang="en-US" sz="2800" dirty="0">
                        <a:latin typeface="Times"/>
                        <a:cs typeface="Times"/>
                      </a:endParaRPr>
                    </a:p>
                  </a:txBody>
                  <a:tcPr marL="153729" marR="153729" marT="76864" marB="76864"/>
                </a:tc>
                <a:tc>
                  <a:txBody>
                    <a:bodyPr/>
                    <a:lstStyle/>
                    <a:p>
                      <a:pPr algn="ctr"/>
                      <a:endParaRPr lang="en-US" sz="280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(2) Fish Gate (3:3-5)</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(3) Old Gate (3:6-12)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(4) Valley Gate (3:13)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(5) Dung Gate (3:14)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(6) Fountain Gate (3:15)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(7) Water Gate (3:26)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(8) Horse Gate (3:28)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(9) East Gate (3:29) </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r h="62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(10)Inspection Gate(3:31)</a:t>
                      </a:r>
                      <a:endParaRPr lang="en-US" sz="2800" dirty="0" smtClean="0">
                        <a:latin typeface="Times"/>
                        <a:cs typeface="Times"/>
                      </a:endParaRPr>
                    </a:p>
                  </a:txBody>
                  <a:tcPr marL="153729" marR="153729" marT="76864" marB="76864"/>
                </a:tc>
                <a:tc>
                  <a:txBody>
                    <a:bodyPr/>
                    <a:lstStyle/>
                    <a:p>
                      <a:pPr algn="ctr"/>
                      <a:endParaRPr lang="en-US" sz="2800" dirty="0">
                        <a:latin typeface="Times"/>
                        <a:cs typeface="Times"/>
                      </a:endParaRPr>
                    </a:p>
                  </a:txBody>
                  <a:tcPr marL="153729" marR="153729" marT="76864" marB="76864"/>
                </a:tc>
              </a:tr>
            </a:tbl>
          </a:graphicData>
        </a:graphic>
      </p:graphicFrame>
    </p:spTree>
    <p:extLst>
      <p:ext uri="{BB962C8B-B14F-4D97-AF65-F5344CB8AC3E}">
        <p14:creationId xmlns:p14="http://schemas.microsoft.com/office/powerpoint/2010/main" val="2307033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085" y="0"/>
            <a:ext cx="8279348" cy="6858000"/>
          </a:xfrm>
          <a:prstGeom prst="rect">
            <a:avLst/>
          </a:prstGeom>
        </p:spPr>
      </p:pic>
      <p:sp>
        <p:nvSpPr>
          <p:cNvPr id="4" name="TextBox 3"/>
          <p:cNvSpPr txBox="1"/>
          <p:nvPr/>
        </p:nvSpPr>
        <p:spPr>
          <a:xfrm>
            <a:off x="2478686" y="1376949"/>
            <a:ext cx="1208744" cy="261610"/>
          </a:xfrm>
          <a:prstGeom prst="rect">
            <a:avLst/>
          </a:prstGeom>
          <a:noFill/>
        </p:spPr>
        <p:txBody>
          <a:bodyPr wrap="square" rtlCol="0">
            <a:spAutoFit/>
          </a:bodyPr>
          <a:lstStyle/>
          <a:p>
            <a:r>
              <a:rPr lang="en-US" sz="1050" b="1" dirty="0" smtClean="0">
                <a:latin typeface="Arial"/>
                <a:cs typeface="Arial"/>
              </a:rPr>
              <a:t>OLD </a:t>
            </a:r>
            <a:endParaRPr lang="en-US" sz="1050" b="1" dirty="0">
              <a:latin typeface="Arial"/>
              <a:cs typeface="Arial"/>
            </a:endParaRPr>
          </a:p>
        </p:txBody>
      </p:sp>
      <p:sp>
        <p:nvSpPr>
          <p:cNvPr id="6" name="TextBox 5"/>
          <p:cNvSpPr txBox="1"/>
          <p:nvPr/>
        </p:nvSpPr>
        <p:spPr>
          <a:xfrm>
            <a:off x="5339283" y="840870"/>
            <a:ext cx="1208744" cy="261610"/>
          </a:xfrm>
          <a:prstGeom prst="rect">
            <a:avLst/>
          </a:prstGeom>
          <a:noFill/>
        </p:spPr>
        <p:txBody>
          <a:bodyPr wrap="square" rtlCol="0">
            <a:spAutoFit/>
          </a:bodyPr>
          <a:lstStyle/>
          <a:p>
            <a:r>
              <a:rPr lang="en-US" sz="1050" b="1" dirty="0" smtClean="0">
                <a:latin typeface="Arial"/>
                <a:cs typeface="Arial"/>
              </a:rPr>
              <a:t>INSPECTION</a:t>
            </a:r>
            <a:endParaRPr lang="en-US" sz="1050" b="1" dirty="0">
              <a:latin typeface="Arial"/>
              <a:cs typeface="Arial"/>
            </a:endParaRPr>
          </a:p>
        </p:txBody>
      </p:sp>
      <p:pic>
        <p:nvPicPr>
          <p:cNvPr id="7" name="Picture 6"/>
          <p:cNvPicPr>
            <a:picLocks noChangeAspect="1"/>
          </p:cNvPicPr>
          <p:nvPr/>
        </p:nvPicPr>
        <p:blipFill>
          <a:blip r:embed="rId3"/>
          <a:stretch>
            <a:fillRect/>
          </a:stretch>
        </p:blipFill>
        <p:spPr>
          <a:xfrm>
            <a:off x="8164215" y="113091"/>
            <a:ext cx="450907" cy="450907"/>
          </a:xfrm>
          <a:prstGeom prst="rect">
            <a:avLst/>
          </a:prstGeom>
        </p:spPr>
      </p:pic>
    </p:spTree>
    <p:extLst>
      <p:ext uri="{BB962C8B-B14F-4D97-AF65-F5344CB8AC3E}">
        <p14:creationId xmlns:p14="http://schemas.microsoft.com/office/powerpoint/2010/main" val="18391059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20283</TotalTime>
  <Words>1045</Words>
  <Application>Microsoft Macintosh PowerPoint</Application>
  <PresentationFormat>On-screen Show (4:3)</PresentationFormat>
  <Paragraphs>73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188</cp:revision>
  <cp:lastPrinted>2015-09-13T02:01:03Z</cp:lastPrinted>
  <dcterms:created xsi:type="dcterms:W3CDTF">2015-09-06T13:13:13Z</dcterms:created>
  <dcterms:modified xsi:type="dcterms:W3CDTF">2016-04-16T18:03:48Z</dcterms:modified>
</cp:coreProperties>
</file>