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3" r:id="rId2"/>
    <p:sldId id="256" r:id="rId3"/>
    <p:sldId id="257" r:id="rId4"/>
    <p:sldId id="279" r:id="rId5"/>
    <p:sldId id="258" r:id="rId6"/>
    <p:sldId id="280" r:id="rId7"/>
    <p:sldId id="260" r:id="rId8"/>
    <p:sldId id="281" r:id="rId9"/>
    <p:sldId id="282" r:id="rId10"/>
    <p:sldId id="259" r:id="rId11"/>
    <p:sldId id="261" r:id="rId12"/>
    <p:sldId id="28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119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t>7/28/16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11</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7/28/16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7/28/16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7/28/16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7/28/16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t>7/28/16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t>7/28/16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t>7/28/16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t>7/28/16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t>7/28/16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7/28/16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7/28/16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t>7/28/16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0" y="24468"/>
            <a:ext cx="9331950" cy="1341839"/>
          </a:xfrm>
        </p:spPr>
        <p:txBody>
          <a:bodyPr>
            <a:normAutofit/>
          </a:bodyPr>
          <a:lstStyle/>
          <a:p>
            <a:r>
              <a:rPr lang="zh-CN" altLang="en-US" sz="3200" b="1" dirty="0">
                <a:solidFill>
                  <a:srgbClr val="FF0000"/>
                </a:solidFill>
                <a:latin typeface="华文细黑"/>
                <a:ea typeface="华文细黑"/>
                <a:cs typeface="华文细黑"/>
              </a:rPr>
              <a:t>八月</a:t>
            </a:r>
            <a:r>
              <a:rPr lang="zh-CN" altLang="en-US" sz="3200" b="1" dirty="0" smtClean="0">
                <a:solidFill>
                  <a:srgbClr val="FF0000"/>
                </a:solidFill>
                <a:latin typeface="华文细黑"/>
                <a:ea typeface="华文细黑"/>
                <a:cs typeface="华文细黑"/>
              </a:rPr>
              <a:t>十七日</a:t>
            </a:r>
            <a:r>
              <a:rPr lang="zh-CN" altLang="en-US" sz="3200" b="1" dirty="0" smtClean="0">
                <a:solidFill>
                  <a:srgbClr val="FF0000"/>
                </a:solidFill>
                <a:latin typeface="华文细黑"/>
                <a:ea typeface="华文细黑"/>
                <a:cs typeface="华文细黑"/>
              </a:rPr>
              <a:t>早上，许有为要回台湾去。</a:t>
            </a:r>
            <a:r>
              <a:rPr lang="en-US" altLang="zh-CN" sz="3200" b="1" dirty="0">
                <a:latin typeface="华文细黑"/>
                <a:ea typeface="华文细黑"/>
                <a:cs typeface="华文细黑"/>
              </a:rPr>
              <a:t/>
            </a:r>
            <a:br>
              <a:rPr lang="en-US" altLang="zh-CN" sz="3200" b="1" dirty="0">
                <a:latin typeface="华文细黑"/>
                <a:ea typeface="华文细黑"/>
                <a:cs typeface="华文细黑"/>
              </a:rPr>
            </a:br>
            <a:r>
              <a:rPr lang="en-US" altLang="zh-CN" sz="3200" b="1" dirty="0" smtClean="0">
                <a:latin typeface="Arial Narrow"/>
                <a:ea typeface="华文细黑"/>
                <a:cs typeface="Arial Narrow"/>
              </a:rPr>
              <a:t>On morning of August 17, Jim will return to Taiwan.</a:t>
            </a:r>
            <a:endParaRPr lang="en-US" sz="3200" b="1" dirty="0">
              <a:latin typeface="Arial Narrow"/>
              <a:ea typeface="华文细黑"/>
              <a:cs typeface="Arial Narrow"/>
            </a:endParaRPr>
          </a:p>
        </p:txBody>
      </p:sp>
      <p:pic>
        <p:nvPicPr>
          <p:cNvPr id="6" name="Content Placeholder 5" descr="Jim'sMoney.jpg"/>
          <p:cNvPicPr>
            <a:picLocks noGrp="1" noChangeAspect="1"/>
          </p:cNvPicPr>
          <p:nvPr>
            <p:ph idx="1"/>
          </p:nvPr>
        </p:nvPicPr>
        <p:blipFill>
          <a:blip r:embed="rId2">
            <a:extLst>
              <a:ext uri="{28A0092B-C50C-407E-A947-70E740481C1C}">
                <a14:useLocalDpi xmlns:a14="http://schemas.microsoft.com/office/drawing/2010/main" val="0"/>
              </a:ext>
            </a:extLst>
          </a:blip>
          <a:srcRect l="5371" r="5371"/>
          <a:stretch>
            <a:fillRect/>
          </a:stretch>
        </p:blipFill>
        <p:spPr>
          <a:xfrm>
            <a:off x="-1" y="1799855"/>
            <a:ext cx="9197271" cy="5058145"/>
          </a:xfrm>
        </p:spPr>
      </p:pic>
    </p:spTree>
    <p:extLst>
      <p:ext uri="{BB962C8B-B14F-4D97-AF65-F5344CB8AC3E}">
        <p14:creationId xmlns:p14="http://schemas.microsoft.com/office/powerpoint/2010/main" val="1746190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94467"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11" name="Rectangle 10"/>
          <p:cNvSpPr/>
          <p:nvPr/>
        </p:nvSpPr>
        <p:spPr>
          <a:xfrm>
            <a:off x="6831" y="829154"/>
            <a:ext cx="9080301" cy="4832093"/>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人民与神立约供给圣殿</a:t>
            </a:r>
            <a:r>
              <a:rPr lang="en-US" sz="2800" dirty="0">
                <a:solidFill>
                  <a:srgbClr val="FF0000"/>
                </a:solidFill>
                <a:latin typeface="华文细黑"/>
                <a:ea typeface="华文细黑"/>
                <a:cs typeface="华文细黑"/>
              </a:rPr>
              <a:t>(10:32-39</a:t>
            </a:r>
            <a:r>
              <a:rPr 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，并且遵守。</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The </a:t>
            </a:r>
            <a:r>
              <a:rPr lang="en-US" sz="2800" dirty="0">
                <a:latin typeface="Arial Narrow"/>
                <a:cs typeface="Arial Narrow"/>
              </a:rPr>
              <a:t>people had covenanted with God to support the </a:t>
            </a:r>
            <a:r>
              <a:rPr lang="en-US" sz="2800" dirty="0" smtClean="0">
                <a:latin typeface="Arial Narrow"/>
                <a:cs typeface="Arial Narrow"/>
              </a:rPr>
              <a:t>			    temple (</a:t>
            </a:r>
            <a:r>
              <a:rPr lang="en-US" sz="2800" dirty="0">
                <a:latin typeface="Arial Narrow"/>
                <a:cs typeface="Arial Narrow"/>
              </a:rPr>
              <a:t>10:32-39), and they kept their promises</a:t>
            </a:r>
            <a:r>
              <a:rPr lang="en-US" sz="2800" dirty="0" smtClean="0">
                <a:latin typeface="Arial Narrow"/>
                <a:cs typeface="Arial Narrow"/>
              </a:rPr>
              <a:t>.</a:t>
            </a:r>
          </a:p>
          <a:p>
            <a:r>
              <a:rPr lang="en-US" altLang="zh-CN" sz="2800" dirty="0" smtClean="0">
                <a:solidFill>
                  <a:srgbClr val="FF0000"/>
                </a:solidFill>
                <a:latin typeface="华文细黑"/>
                <a:ea typeface="华文细黑"/>
                <a:cs typeface="华文细黑"/>
              </a:rPr>
              <a:t>A. </a:t>
            </a:r>
            <a:r>
              <a:rPr lang="zh-CN" altLang="en-US" sz="2800" dirty="0" smtClean="0">
                <a:solidFill>
                  <a:srgbClr val="FF0000"/>
                </a:solidFill>
                <a:latin typeface="华文细黑"/>
                <a:ea typeface="华文细黑"/>
                <a:cs typeface="华文细黑"/>
              </a:rPr>
              <a:t>人民给了他们的奉献。</a:t>
            </a:r>
            <a:r>
              <a:rPr lang="en-US" altLang="zh-CN" sz="2800" dirty="0" smtClean="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各人</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不要勉强</a:t>
            </a:r>
            <a:r>
              <a:rPr lang="zh-TW" altLang="en-US" sz="2800" dirty="0">
                <a:solidFill>
                  <a:srgbClr val="FF0000"/>
                </a:solidFill>
                <a:latin typeface="华文细黑"/>
                <a:ea typeface="华文细黑"/>
                <a:cs typeface="华文细黑"/>
              </a:rPr>
              <a:t>，因为捐得乐意的人，是神所喜爱</a:t>
            </a:r>
            <a:r>
              <a:rPr lang="zh-TW" altLang="en-US" sz="2800" dirty="0" smtClean="0">
                <a:solidFill>
                  <a:srgbClr val="FF0000"/>
                </a:solidFill>
                <a:latin typeface="华文细黑"/>
                <a:ea typeface="华文细黑"/>
                <a:cs typeface="华文细黑"/>
              </a:rPr>
              <a:t>的</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林后</a:t>
            </a:r>
            <a:r>
              <a:rPr lang="en-US" altLang="zh-CN" sz="2800" dirty="0" smtClean="0">
                <a:solidFill>
                  <a:srgbClr val="FF0000"/>
                </a:solidFill>
                <a:latin typeface="华文细黑"/>
                <a:ea typeface="华文细黑"/>
                <a:cs typeface="华文细黑"/>
              </a:rPr>
              <a:t>9:7</a:t>
            </a:r>
            <a:r>
              <a:rPr lang="en-US" altLang="zh-CN" sz="2800" dirty="0">
                <a:solidFill>
                  <a:srgbClr val="FF0000"/>
                </a:solidFill>
                <a:latin typeface="华文细黑"/>
                <a:ea typeface="华文细黑"/>
                <a:cs typeface="华文细黑"/>
              </a:rPr>
              <a:t> )</a:t>
            </a:r>
            <a:r>
              <a:rPr lang="zh-TW" altLang="en-US" sz="2800" dirty="0" smtClean="0">
                <a:solidFill>
                  <a:srgbClr val="FF0000"/>
                </a:solidFill>
                <a:latin typeface="华文细黑"/>
                <a:ea typeface="华文细黑"/>
                <a:cs typeface="华文细黑"/>
              </a:rPr>
              <a:t>。</a:t>
            </a:r>
            <a:endParaRPr lang="en-US" sz="2800" dirty="0">
              <a:solidFill>
                <a:srgbClr val="FF0000"/>
              </a:solidFill>
              <a:latin typeface="华文细黑"/>
              <a:ea typeface="华文细黑"/>
              <a:cs typeface="华文细黑"/>
            </a:endParaRPr>
          </a:p>
          <a:p>
            <a:r>
              <a:rPr lang="en-US" sz="2800" dirty="0" smtClean="0">
                <a:latin typeface="Arial Narrow"/>
                <a:cs typeface="Arial Narrow"/>
              </a:rPr>
              <a:t>A. The </a:t>
            </a:r>
            <a:r>
              <a:rPr lang="en-US" sz="2800" dirty="0">
                <a:latin typeface="Arial Narrow"/>
                <a:cs typeface="Arial Narrow"/>
              </a:rPr>
              <a:t>people brought their offerings</a:t>
            </a:r>
            <a:r>
              <a:rPr lang="en-US" sz="2800" dirty="0" smtClean="0">
                <a:latin typeface="Arial Narrow"/>
                <a:cs typeface="Arial Narrow"/>
              </a:rPr>
              <a:t>. ”Each of you should give…not </a:t>
            </a:r>
            <a:r>
              <a:rPr lang="en-US" sz="2800" dirty="0">
                <a:latin typeface="Arial Narrow"/>
                <a:cs typeface="Arial Narrow"/>
              </a:rPr>
              <a:t>grudgingly or of necessity” but joyfully and gratefully (2Cor.9:7)</a:t>
            </a:r>
            <a:r>
              <a:rPr lang="en-US" sz="2800" dirty="0" smtClean="0">
                <a:latin typeface="Arial Narrow"/>
                <a:cs typeface="Arial Narrow"/>
              </a:rPr>
              <a:t>.</a:t>
            </a:r>
          </a:p>
          <a:p>
            <a:r>
              <a:rPr lang="en-US" sz="2800" dirty="0" smtClean="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我们的奉献套神的喜悦。</a:t>
            </a:r>
            <a:r>
              <a:rPr lang="zh-TW" altLang="en-US" sz="2800" dirty="0">
                <a:solidFill>
                  <a:srgbClr val="FF0000"/>
                </a:solidFill>
                <a:latin typeface="华文细黑"/>
                <a:ea typeface="华文细黑"/>
                <a:cs typeface="华文细黑"/>
              </a:rPr>
              <a:t>当作极美的香气，为神所收纳所喜悦的祭物。 </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非</a:t>
            </a:r>
            <a:r>
              <a:rPr lang="en-US" altLang="zh-TW" sz="2800" dirty="0" smtClean="0">
                <a:solidFill>
                  <a:srgbClr val="FF0000"/>
                </a:solidFill>
                <a:latin typeface="华文细黑"/>
                <a:ea typeface="华文细黑"/>
                <a:cs typeface="华文细黑"/>
              </a:rPr>
              <a:t>4</a:t>
            </a:r>
            <a:r>
              <a:rPr lang="en-US" altLang="zh-TW" sz="2800" dirty="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19</a:t>
            </a:r>
            <a:r>
              <a:rPr lang="zh-CN" altLang="en-US" sz="2800" dirty="0" smtClean="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 </a:t>
            </a:r>
            <a:r>
              <a:rPr lang="en-US" altLang="zh-TW" sz="2800" dirty="0">
                <a:solidFill>
                  <a:srgbClr val="FF0000"/>
                </a:solidFill>
              </a:rPr>
              <a:t>	</a:t>
            </a:r>
            <a:endParaRPr lang="en-US" sz="2800" dirty="0">
              <a:solidFill>
                <a:srgbClr val="FF0000"/>
              </a:solidFill>
              <a:latin typeface="Arial Narrow"/>
              <a:cs typeface="Arial Narrow"/>
            </a:endParaRPr>
          </a:p>
          <a:p>
            <a:r>
              <a:rPr lang="en-US" sz="2800" dirty="0">
                <a:latin typeface="Arial Narrow"/>
                <a:cs typeface="Arial Narrow"/>
              </a:rPr>
              <a:t>B. Our offerings please God. “The gifts you sent. They are a fragrant offering, an acceptable sacrifice, pleasing to God”(Phil.4:18). </a:t>
            </a: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6234" y="-71742"/>
            <a:ext cx="9077714" cy="954107"/>
          </a:xfrm>
          <a:prstGeom prst="rect">
            <a:avLst/>
          </a:prstGeom>
          <a:noFill/>
        </p:spPr>
        <p:txBody>
          <a:bodyPr wrap="square" rtlCol="0">
            <a:spAutoFit/>
          </a:bodyPr>
          <a:lstStyle/>
          <a:p>
            <a:r>
              <a:rPr lang="en-US" sz="2800" b="1" dirty="0">
                <a:solidFill>
                  <a:srgbClr val="FF0000"/>
                </a:solidFill>
              </a:rPr>
              <a:t>3. </a:t>
            </a:r>
            <a:r>
              <a:rPr lang="zh-CN" altLang="en-US" sz="2800" b="1" dirty="0">
                <a:solidFill>
                  <a:srgbClr val="FF0000"/>
                </a:solidFill>
                <a:latin typeface="华文细黑"/>
                <a:ea typeface="华文细黑"/>
                <a:cs typeface="华文细黑"/>
              </a:rPr>
              <a:t>我们必须把自己奉献给神（</a:t>
            </a:r>
            <a:r>
              <a:rPr lang="en-US" sz="2800" b="1" dirty="0">
                <a:solidFill>
                  <a:srgbClr val="FF0000"/>
                </a:solidFill>
                <a:latin typeface="华文细黑"/>
                <a:ea typeface="华文细黑"/>
                <a:cs typeface="华文细黑"/>
              </a:rPr>
              <a:t>12:44-47</a:t>
            </a:r>
            <a:r>
              <a:rPr lang="zh-CN" altLang="en-US" sz="2800" b="1" dirty="0">
                <a:solidFill>
                  <a:srgbClr val="FF0000"/>
                </a:solidFill>
                <a:latin typeface="华文细黑"/>
                <a:ea typeface="华文细黑"/>
                <a:cs typeface="华文细黑"/>
              </a:rPr>
              <a:t>）。</a:t>
            </a:r>
            <a:endParaRPr lang="en-US" sz="2800" b="1" dirty="0">
              <a:solidFill>
                <a:srgbClr val="FF0000"/>
              </a:solidFill>
              <a:latin typeface="华文细黑"/>
              <a:ea typeface="华文细黑"/>
              <a:cs typeface="华文细黑"/>
            </a:endParaRPr>
          </a:p>
          <a:p>
            <a:r>
              <a:rPr lang="en-US" sz="2800" b="1" dirty="0" smtClean="0">
                <a:latin typeface="Arial Narrow"/>
                <a:cs typeface="Arial Narrow"/>
              </a:rPr>
              <a:t>3</a:t>
            </a:r>
            <a:r>
              <a:rPr lang="en-US" sz="2800" b="1" dirty="0">
                <a:latin typeface="Arial Narrow"/>
                <a:cs typeface="Arial Narrow"/>
              </a:rPr>
              <a:t>. We must give our offerings to God (12:44-47).</a:t>
            </a:r>
            <a:r>
              <a:rPr lang="en-US" sz="2800" dirty="0">
                <a:latin typeface="Arial Narrow"/>
                <a:cs typeface="Arial Narrow"/>
              </a:rPr>
              <a:t> </a:t>
            </a:r>
          </a:p>
        </p:txBody>
      </p:sp>
      <p:sp>
        <p:nvSpPr>
          <p:cNvPr id="7" name="Rectangle 6"/>
          <p:cNvSpPr/>
          <p:nvPr/>
        </p:nvSpPr>
        <p:spPr>
          <a:xfrm>
            <a:off x="-76961" y="5565027"/>
            <a:ext cx="9220961" cy="1200328"/>
          </a:xfrm>
          <a:prstGeom prst="rect">
            <a:avLst/>
          </a:prstGeom>
        </p:spPr>
        <p:txBody>
          <a:bodyPr wrap="square">
            <a:spAutoFit/>
          </a:bodyPr>
          <a:lstStyle/>
          <a:p>
            <a:r>
              <a:rPr lang="zh-CN" altLang="en-US" sz="2400" b="1" dirty="0">
                <a:solidFill>
                  <a:srgbClr val="FF0000"/>
                </a:solidFill>
                <a:latin typeface="华文细黑"/>
                <a:ea typeface="华文细黑"/>
                <a:cs typeface="华文细黑"/>
              </a:rPr>
              <a:t>应用</a:t>
            </a:r>
            <a:r>
              <a:rPr lang="en-US" altLang="zh-CN"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你</a:t>
            </a:r>
            <a:r>
              <a:rPr lang="zh-CN" altLang="en-US" sz="2400" b="1" dirty="0" smtClean="0">
                <a:solidFill>
                  <a:srgbClr val="FF0000"/>
                </a:solidFill>
                <a:latin typeface="华文细黑"/>
                <a:ea typeface="华文细黑"/>
                <a:cs typeface="华文细黑"/>
              </a:rPr>
              <a:t>要</a:t>
            </a:r>
            <a:r>
              <a:rPr lang="zh-CN" altLang="en-US" sz="2400" b="1" dirty="0" smtClean="0">
                <a:solidFill>
                  <a:srgbClr val="FF0000"/>
                </a:solidFill>
                <a:latin typeface="华文细黑"/>
                <a:ea typeface="华文细黑"/>
                <a:cs typeface="华文细黑"/>
              </a:rPr>
              <a:t>把什么</a:t>
            </a:r>
            <a:r>
              <a:rPr lang="zh-CN" altLang="en-US" sz="2400" b="1" dirty="0" smtClean="0">
                <a:solidFill>
                  <a:srgbClr val="FF0000"/>
                </a:solidFill>
                <a:latin typeface="华文细黑"/>
                <a:ea typeface="华文细黑"/>
                <a:cs typeface="华文细黑"/>
              </a:rPr>
              <a:t>欢欢喜喜的</a:t>
            </a:r>
            <a:r>
              <a:rPr lang="zh-CN" altLang="en-US" sz="2400" b="1" dirty="0" smtClean="0">
                <a:solidFill>
                  <a:srgbClr val="FF0000"/>
                </a:solidFill>
                <a:latin typeface="华文细黑"/>
                <a:ea typeface="华文细黑"/>
                <a:cs typeface="华文细黑"/>
              </a:rPr>
              <a:t>献给</a:t>
            </a:r>
            <a:r>
              <a:rPr lang="zh-CN" altLang="en-US" sz="2400" b="1" dirty="0">
                <a:solidFill>
                  <a:srgbClr val="FF0000"/>
                </a:solidFill>
                <a:latin typeface="华文细黑"/>
                <a:ea typeface="华文细黑"/>
                <a:cs typeface="华文细黑"/>
              </a:rPr>
              <a:t>神</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我要</a:t>
            </a:r>
            <a:r>
              <a:rPr lang="zh-CN" altLang="en-US" sz="2400" dirty="0" smtClean="0">
                <a:solidFill>
                  <a:srgbClr val="FF0000"/>
                </a:solidFill>
                <a:latin typeface="华文细黑"/>
                <a:ea typeface="华文细黑"/>
                <a:cs typeface="华文细黑"/>
              </a:rPr>
              <a:t>把</a:t>
            </a:r>
            <a:r>
              <a:rPr lang="zh-CN" altLang="en-US" sz="2400" dirty="0">
                <a:solidFill>
                  <a:srgbClr val="FF0000"/>
                </a:solidFill>
                <a:latin typeface="华文细黑"/>
                <a:ea typeface="华文细黑"/>
                <a:cs typeface="华文细黑"/>
              </a:rPr>
              <a:t>自己，</a:t>
            </a:r>
            <a:r>
              <a:rPr lang="zh-CN" altLang="en-US" sz="2400" dirty="0" smtClean="0">
                <a:solidFill>
                  <a:srgbClr val="FF0000"/>
                </a:solidFill>
                <a:latin typeface="华文细黑"/>
                <a:ea typeface="华文细黑"/>
                <a:cs typeface="华文细黑"/>
              </a:rPr>
              <a:t>嘴巴</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钱献给神</a:t>
            </a:r>
            <a:r>
              <a:rPr lang="zh-CN" altLang="en-US" sz="2400" dirty="0" smtClean="0">
                <a:solidFill>
                  <a:srgbClr val="FF0000"/>
                </a:solidFill>
                <a:latin typeface="华文细黑"/>
                <a:ea typeface="华文细黑"/>
                <a:cs typeface="华文细黑"/>
              </a:rPr>
              <a:t>。</a:t>
            </a:r>
            <a:endParaRPr lang="en-US" altLang="zh-CN" sz="2400" b="1" dirty="0">
              <a:solidFill>
                <a:srgbClr val="FF0000"/>
              </a:solidFill>
              <a:latin typeface="华文细黑"/>
              <a:ea typeface="华文细黑"/>
              <a:cs typeface="华文细黑"/>
            </a:endParaRPr>
          </a:p>
          <a:p>
            <a:r>
              <a:rPr lang="en-US" sz="2400" b="1" dirty="0" smtClean="0">
                <a:latin typeface="Arial Narrow"/>
                <a:cs typeface="Arial Narrow"/>
              </a:rPr>
              <a:t>Application: What will </a:t>
            </a:r>
            <a:r>
              <a:rPr lang="en-US" sz="2400" b="1" dirty="0">
                <a:latin typeface="Arial Narrow"/>
                <a:cs typeface="Arial Narrow"/>
              </a:rPr>
              <a:t>you </a:t>
            </a:r>
            <a:r>
              <a:rPr lang="en-US" sz="2400" b="1" dirty="0" smtClean="0">
                <a:latin typeface="Arial Narrow"/>
                <a:cs typeface="Arial Narrow"/>
              </a:rPr>
              <a:t>joyfully dedicate </a:t>
            </a:r>
            <a:r>
              <a:rPr lang="en-US" sz="2400" b="1" dirty="0">
                <a:latin typeface="Arial Narrow"/>
                <a:cs typeface="Arial Narrow"/>
              </a:rPr>
              <a:t>to God</a:t>
            </a:r>
            <a:r>
              <a:rPr lang="en-US" sz="2400" b="1" dirty="0" smtClean="0">
                <a:latin typeface="Arial Narrow"/>
                <a:cs typeface="Arial Narrow"/>
              </a:rPr>
              <a:t>?</a:t>
            </a:r>
            <a:r>
              <a:rPr lang="zh-CN" altLang="en-US" sz="2400" b="1" dirty="0" smtClean="0">
                <a:solidFill>
                  <a:srgbClr val="FF0000"/>
                </a:solidFill>
                <a:latin typeface="华文细黑"/>
                <a:ea typeface="华文细黑"/>
                <a:cs typeface="华文细黑"/>
              </a:rPr>
              <a:t> </a:t>
            </a:r>
            <a:r>
              <a:rPr lang="en-US" altLang="zh-CN" sz="2400" dirty="0" smtClean="0">
                <a:latin typeface="Arial Narrow"/>
                <a:cs typeface="Arial Narrow"/>
              </a:rPr>
              <a:t>I will joyfully d</a:t>
            </a:r>
            <a:r>
              <a:rPr lang="en-US" sz="2400" dirty="0" smtClean="0">
                <a:latin typeface="Arial Narrow"/>
                <a:cs typeface="Arial Narrow"/>
              </a:rPr>
              <a:t>edicate myself</a:t>
            </a:r>
            <a:r>
              <a:rPr lang="en-US" sz="2400" dirty="0">
                <a:latin typeface="Arial Narrow"/>
                <a:cs typeface="Arial Narrow"/>
              </a:rPr>
              <a:t>, </a:t>
            </a:r>
            <a:r>
              <a:rPr lang="en-US" sz="2400" dirty="0" smtClean="0">
                <a:latin typeface="Arial Narrow"/>
                <a:cs typeface="Arial Narrow"/>
              </a:rPr>
              <a:t>my mouth, my money, my… </a:t>
            </a:r>
            <a:r>
              <a:rPr lang="en-US" sz="2400" dirty="0">
                <a:latin typeface="Arial Narrow"/>
                <a:cs typeface="Arial Narrow"/>
              </a:rPr>
              <a:t>to God</a:t>
            </a:r>
            <a:r>
              <a:rPr lang="en-US" sz="2400" dirty="0" smtClean="0">
                <a:latin typeface="Arial Narrow"/>
                <a:cs typeface="Arial Narrow"/>
              </a:rPr>
              <a:t>.</a:t>
            </a:r>
          </a:p>
        </p:txBody>
      </p:sp>
      <p:pic>
        <p:nvPicPr>
          <p:cNvPr id="8" name="Picture 7"/>
          <p:cNvPicPr>
            <a:picLocks noChangeAspect="1"/>
          </p:cNvPicPr>
          <p:nvPr/>
        </p:nvPicPr>
        <p:blipFill>
          <a:blip r:embed="rId3"/>
          <a:stretch>
            <a:fillRect/>
          </a:stretch>
        </p:blipFill>
        <p:spPr>
          <a:xfrm>
            <a:off x="7251932" y="0"/>
            <a:ext cx="1892068" cy="2181763"/>
          </a:xfrm>
          <a:prstGeom prst="rect">
            <a:avLst/>
          </a:prstGeom>
        </p:spPr>
      </p:pic>
    </p:spTree>
    <p:extLst>
      <p:ext uri="{BB962C8B-B14F-4D97-AF65-F5344CB8AC3E}">
        <p14:creationId xmlns:p14="http://schemas.microsoft.com/office/powerpoint/2010/main" val="1638134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37081"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
        <p:nvSpPr>
          <p:cNvPr id="11" name="Rectangle 10"/>
          <p:cNvSpPr/>
          <p:nvPr/>
        </p:nvSpPr>
        <p:spPr>
          <a:xfrm>
            <a:off x="6831" y="829154"/>
            <a:ext cx="9080301" cy="1815882"/>
          </a:xfrm>
          <a:prstGeom prst="rect">
            <a:avLst/>
          </a:prstGeom>
        </p:spPr>
        <p:txBody>
          <a:bodyPr wrap="square">
            <a:spAutoFit/>
          </a:bodyPr>
          <a:lstStyle/>
          <a:p>
            <a:r>
              <a:rPr lang="en-US" sz="2800" dirty="0" smtClean="0">
                <a:latin typeface="Arial Narrow"/>
                <a:cs typeface="Arial Narrow"/>
              </a:rPr>
              <a:t>Look </a:t>
            </a:r>
            <a:r>
              <a:rPr lang="en-US" sz="2800" dirty="0">
                <a:latin typeface="Arial Narrow"/>
                <a:cs typeface="Arial Narrow"/>
              </a:rPr>
              <a:t>at a plate of ham and eggs. The </a:t>
            </a:r>
            <a:r>
              <a:rPr lang="en-US" sz="2800" dirty="0" smtClean="0">
                <a:latin typeface="Arial Narrow"/>
                <a:cs typeface="Arial Narrow"/>
              </a:rPr>
              <a:t>chicken was involved, but </a:t>
            </a:r>
            <a:r>
              <a:rPr lang="en-US" sz="2800" dirty="0">
                <a:latin typeface="Arial Narrow"/>
                <a:cs typeface="Arial Narrow"/>
              </a:rPr>
              <a:t>the pig was committed! </a:t>
            </a:r>
            <a:r>
              <a:rPr lang="en-US" sz="2800" b="1" dirty="0">
                <a:latin typeface="Arial Narrow"/>
                <a:cs typeface="Arial Narrow"/>
              </a:rPr>
              <a:t>“Give of your best to the Master” (#303)</a:t>
            </a:r>
            <a:r>
              <a:rPr lang="en-US" sz="2800" b="1" dirty="0" smtClean="0">
                <a:latin typeface="Arial Narrow"/>
                <a:cs typeface="Arial Narrow"/>
              </a:rPr>
              <a:t>.</a:t>
            </a:r>
          </a:p>
          <a:p>
            <a:r>
              <a:rPr lang="zh-CN" altLang="en-US" sz="2800" dirty="0" smtClean="0">
                <a:solidFill>
                  <a:srgbClr val="FF0000"/>
                </a:solidFill>
                <a:latin typeface="华文细黑"/>
                <a:ea typeface="华文细黑"/>
                <a:cs typeface="华文细黑"/>
              </a:rPr>
              <a:t>看一盘火腿和鸡蛋</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鸡</a:t>
            </a:r>
            <a:r>
              <a:rPr lang="zh-CN" altLang="en-US" sz="2800" dirty="0" smtClean="0">
                <a:solidFill>
                  <a:srgbClr val="FF0000"/>
                </a:solidFill>
                <a:latin typeface="华文细黑"/>
                <a:ea typeface="华文细黑"/>
                <a:cs typeface="华文细黑"/>
              </a:rPr>
              <a:t>只是</a:t>
            </a:r>
            <a:r>
              <a:rPr lang="zh-CN" altLang="en-US" sz="2800" dirty="0" smtClean="0">
                <a:solidFill>
                  <a:srgbClr val="FF0000"/>
                </a:solidFill>
                <a:latin typeface="华文细黑"/>
                <a:ea typeface="华文细黑"/>
                <a:cs typeface="华文细黑"/>
              </a:rPr>
              <a:t>参与</a:t>
            </a:r>
            <a:r>
              <a:rPr lang="zh-CN" altLang="en-US" sz="2800" dirty="0" smtClean="0">
                <a:solidFill>
                  <a:srgbClr val="FF0000"/>
                </a:solidFill>
                <a:latin typeface="华文细黑"/>
                <a:ea typeface="华文细黑"/>
                <a:cs typeface="华文细黑"/>
              </a:rPr>
              <a:t>，而</a:t>
            </a:r>
            <a:r>
              <a:rPr lang="zh-CN" altLang="en-US" sz="2800" dirty="0" smtClean="0">
                <a:solidFill>
                  <a:srgbClr val="FF0000"/>
                </a:solidFill>
                <a:latin typeface="华文细黑"/>
                <a:ea typeface="华文细黑"/>
                <a:cs typeface="华文细黑"/>
              </a:rPr>
              <a:t>煮</a:t>
            </a:r>
            <a:r>
              <a:rPr lang="zh-CN" altLang="en-US" sz="2800" dirty="0" smtClean="0">
                <a:solidFill>
                  <a:srgbClr val="FF0000"/>
                </a:solidFill>
                <a:latin typeface="华文细黑"/>
                <a:ea typeface="华文细黑"/>
                <a:cs typeface="华文细黑"/>
              </a:rPr>
              <a:t>献上了生命</a:t>
            </a:r>
            <a:r>
              <a:rPr lang="zh-CN" altLang="en-US" sz="2800" dirty="0" smtClean="0">
                <a:solidFill>
                  <a:srgbClr val="FF0000"/>
                </a:solidFill>
                <a:latin typeface="华文细黑"/>
                <a:ea typeface="华文细黑"/>
                <a:cs typeface="华文细黑"/>
              </a:rPr>
              <a:t>。</a:t>
            </a:r>
            <a:r>
              <a:rPr lang="en-US" sz="2800" dirty="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将你最好的献与主</a:t>
            </a:r>
            <a:r>
              <a:rPr lang="en-US" sz="2800" dirty="0">
                <a:solidFill>
                  <a:srgbClr val="FF0000"/>
                </a:solidFill>
                <a:latin typeface="华文细黑"/>
                <a:ea typeface="华文细黑"/>
                <a:cs typeface="华文细黑"/>
              </a:rPr>
              <a:t>” (#303)</a:t>
            </a:r>
            <a:r>
              <a:rPr lang="en-US" sz="2800" dirty="0">
                <a:solidFill>
                  <a:srgbClr val="FF0000"/>
                </a:solidFill>
                <a:latin typeface="华文细黑"/>
                <a:ea typeface="华文细黑"/>
                <a:cs typeface="华文细黑"/>
              </a:rPr>
              <a:t> </a:t>
            </a:r>
            <a:endParaRPr lang="en-US" altLang="zh-CN" sz="2800" b="1" dirty="0" smtClean="0">
              <a:solidFill>
                <a:srgbClr val="FF0000"/>
              </a:solidFill>
              <a:latin typeface="华文细黑"/>
              <a:ea typeface="华文细黑"/>
              <a:cs typeface="华文细黑"/>
            </a:endParaRP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3699" y="-90988"/>
            <a:ext cx="9077714"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zh-CN" altLang="en-US" sz="2800" dirty="0" smtClean="0">
                <a:solidFill>
                  <a:srgbClr val="FF0000"/>
                </a:solidFill>
                <a:latin typeface="华文细黑"/>
                <a:ea typeface="华文细黑"/>
                <a:cs typeface="华文细黑"/>
              </a:rPr>
              <a:t>参与和</a:t>
            </a:r>
            <a:r>
              <a:rPr lang="zh-CN" altLang="en-US" sz="2800" dirty="0" smtClean="0">
                <a:solidFill>
                  <a:srgbClr val="FF0000"/>
                </a:solidFill>
                <a:latin typeface="华文细黑"/>
                <a:ea typeface="华文细黑"/>
                <a:cs typeface="华文细黑"/>
              </a:rPr>
              <a:t>献身</a:t>
            </a:r>
            <a:r>
              <a:rPr lang="zh-CN" altLang="en-US" sz="2800" dirty="0" smtClean="0">
                <a:solidFill>
                  <a:srgbClr val="FF0000"/>
                </a:solidFill>
                <a:latin typeface="华文细黑"/>
                <a:ea typeface="华文细黑"/>
                <a:cs typeface="华文细黑"/>
              </a:rPr>
              <a:t>有什么</a:t>
            </a:r>
            <a:r>
              <a:rPr lang="zh-CN" altLang="en-US" sz="2800" dirty="0">
                <a:solidFill>
                  <a:srgbClr val="FF0000"/>
                </a:solidFill>
                <a:latin typeface="华文细黑"/>
                <a:ea typeface="华文细黑"/>
                <a:cs typeface="华文细黑"/>
              </a:rPr>
              <a:t>不同？</a:t>
            </a:r>
            <a:endParaRPr lang="en-US" altLang="zh-CN" sz="2800" b="1" dirty="0" smtClean="0">
              <a:solidFill>
                <a:srgbClr val="FF0000"/>
              </a:solidFill>
              <a:latin typeface="Arial Narrow"/>
              <a:ea typeface="华文细黑"/>
              <a:cs typeface="Arial Narrow"/>
            </a:endParaRPr>
          </a:p>
          <a:p>
            <a:r>
              <a:rPr lang="en-US" sz="2800" b="1" dirty="0" err="1" smtClean="0">
                <a:latin typeface="Arial Narrow"/>
                <a:cs typeface="Arial Narrow"/>
              </a:rPr>
              <a:t>Conclusion:</a:t>
            </a:r>
            <a:r>
              <a:rPr lang="en-US" sz="2800" dirty="0" err="1" smtClean="0">
                <a:latin typeface="Arial Narrow"/>
                <a:cs typeface="Arial Narrow"/>
              </a:rPr>
              <a:t>What</a:t>
            </a:r>
            <a:r>
              <a:rPr lang="en-US" sz="2800" dirty="0" smtClean="0">
                <a:latin typeface="Arial Narrow"/>
                <a:cs typeface="Arial Narrow"/>
              </a:rPr>
              <a:t> is difference between involvement </a:t>
            </a:r>
            <a:r>
              <a:rPr lang="zh-CN" altLang="en-US" sz="2800" dirty="0" smtClean="0">
                <a:latin typeface="Arial Narrow"/>
                <a:cs typeface="Arial Narrow"/>
              </a:rPr>
              <a:t>&amp;</a:t>
            </a:r>
            <a:r>
              <a:rPr lang="en-US" sz="2800" dirty="0" smtClean="0">
                <a:latin typeface="Arial Narrow"/>
                <a:cs typeface="Arial Narrow"/>
              </a:rPr>
              <a:t>commitment? </a:t>
            </a:r>
            <a:endParaRPr lang="en-US" sz="2800" b="1" dirty="0">
              <a:solidFill>
                <a:srgbClr val="FF0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0" y="3104762"/>
            <a:ext cx="4953000" cy="3714750"/>
          </a:xfrm>
          <a:prstGeom prst="rect">
            <a:avLst/>
          </a:prstGeom>
        </p:spPr>
      </p:pic>
      <p:pic>
        <p:nvPicPr>
          <p:cNvPr id="3" name="Picture 2"/>
          <p:cNvPicPr>
            <a:picLocks noChangeAspect="1"/>
          </p:cNvPicPr>
          <p:nvPr/>
        </p:nvPicPr>
        <p:blipFill>
          <a:blip r:embed="rId4"/>
          <a:stretch>
            <a:fillRect/>
          </a:stretch>
        </p:blipFill>
        <p:spPr>
          <a:xfrm>
            <a:off x="4952999" y="3104762"/>
            <a:ext cx="4355013" cy="3257550"/>
          </a:xfrm>
          <a:prstGeom prst="rect">
            <a:avLst/>
          </a:prstGeom>
        </p:spPr>
      </p:pic>
    </p:spTree>
    <p:extLst>
      <p:ext uri="{BB962C8B-B14F-4D97-AF65-F5344CB8AC3E}">
        <p14:creationId xmlns:p14="http://schemas.microsoft.com/office/powerpoint/2010/main" val="1800199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5" y="539177"/>
            <a:ext cx="9105165" cy="1341839"/>
          </a:xfrm>
        </p:spPr>
        <p:txBody>
          <a:bodyPr>
            <a:normAutofit fontScale="90000"/>
          </a:bodyPr>
          <a:lstStyle/>
          <a:p>
            <a:pPr algn="l"/>
            <a:r>
              <a:rPr lang="en-US" altLang="zh-CN" sz="3200" b="1" dirty="0" smtClean="0">
                <a:latin typeface="Arial Narrow"/>
                <a:ea typeface="华文细黑"/>
                <a:cs typeface="Arial Narrow"/>
              </a:rPr>
              <a:t>Jane Marcum </a:t>
            </a:r>
            <a:r>
              <a:rPr lang="en-US" sz="3200" dirty="0">
                <a:latin typeface="Arial Narrow"/>
                <a:cs typeface="Arial Narrow"/>
              </a:rPr>
              <a:t>a 76-year-old American from Kansas, has provided a home for over 100 orphans in central China's Henan Province. She came to China in the early 1990s to teach English and kept doing charity work in her spare time</a:t>
            </a:r>
            <a:r>
              <a:rPr lang="en-US" sz="3200" dirty="0" smtClean="0">
                <a:latin typeface="Arial Narrow"/>
                <a:cs typeface="Arial Narrow"/>
              </a:rPr>
              <a:t>.</a:t>
            </a:r>
            <a:br>
              <a:rPr lang="en-US" sz="3200" dirty="0" smtClean="0">
                <a:latin typeface="Arial Narrow"/>
                <a:cs typeface="Arial Narrow"/>
              </a:rPr>
            </a:br>
            <a:r>
              <a:rPr lang="en-US" altLang="zh-CN" sz="2700" b="1" dirty="0" smtClean="0">
                <a:latin typeface="Arial Narrow"/>
                <a:ea typeface="华文细黑"/>
                <a:cs typeface="Arial Narrow"/>
              </a:rPr>
              <a:t>https</a:t>
            </a:r>
            <a:r>
              <a:rPr lang="en-US" altLang="zh-CN" sz="2700" b="1" dirty="0">
                <a:latin typeface="Arial Narrow"/>
                <a:ea typeface="华文细黑"/>
                <a:cs typeface="Arial Narrow"/>
              </a:rPr>
              <a:t>://</a:t>
            </a:r>
            <a:r>
              <a:rPr lang="en-US" altLang="zh-CN" sz="2700" b="1" dirty="0" err="1">
                <a:latin typeface="Arial Narrow"/>
                <a:ea typeface="华文细黑"/>
                <a:cs typeface="Arial Narrow"/>
              </a:rPr>
              <a:t>www.youtube.com</a:t>
            </a:r>
            <a:r>
              <a:rPr lang="en-US" altLang="zh-CN" sz="2700" b="1" dirty="0">
                <a:latin typeface="Arial Narrow"/>
                <a:ea typeface="华文细黑"/>
                <a:cs typeface="Arial Narrow"/>
              </a:rPr>
              <a:t>/</a:t>
            </a:r>
            <a:r>
              <a:rPr lang="en-US" altLang="zh-CN" sz="2700" b="1" dirty="0" err="1">
                <a:latin typeface="Arial Narrow"/>
                <a:ea typeface="华文细黑"/>
                <a:cs typeface="Arial Narrow"/>
              </a:rPr>
              <a:t>watch?v</a:t>
            </a:r>
            <a:r>
              <a:rPr lang="en-US" altLang="zh-CN" sz="2700" b="1" dirty="0">
                <a:latin typeface="Arial Narrow"/>
                <a:ea typeface="华文细黑"/>
                <a:cs typeface="Arial Narrow"/>
              </a:rPr>
              <a:t>=</a:t>
            </a:r>
            <a:r>
              <a:rPr lang="en-US" altLang="zh-CN" sz="2700" b="1" dirty="0" err="1">
                <a:latin typeface="Arial Narrow"/>
                <a:ea typeface="华文细黑"/>
                <a:cs typeface="Arial Narrow"/>
              </a:rPr>
              <a:t>lmIIewwBSpQ&amp;feature</a:t>
            </a:r>
            <a:r>
              <a:rPr lang="en-US" altLang="zh-CN" sz="2700" b="1" dirty="0">
                <a:latin typeface="Arial Narrow"/>
                <a:ea typeface="华文细黑"/>
                <a:cs typeface="Arial Narrow"/>
              </a:rPr>
              <a:t>=</a:t>
            </a:r>
            <a:r>
              <a:rPr lang="en-US" altLang="zh-CN" sz="2700" b="1" dirty="0" err="1" smtClean="0">
                <a:latin typeface="Arial Narrow"/>
                <a:ea typeface="华文细黑"/>
                <a:cs typeface="Arial Narrow"/>
              </a:rPr>
              <a:t>youtu.be</a:t>
            </a:r>
            <a:r>
              <a:rPr lang="en-US" altLang="zh-CN" sz="2700" b="1" dirty="0" smtClean="0">
                <a:latin typeface="Arial Narrow"/>
                <a:ea typeface="华文细黑"/>
                <a:cs typeface="Arial Narrow"/>
              </a:rPr>
              <a:t/>
            </a:r>
            <a:br>
              <a:rPr lang="en-US" altLang="zh-CN" sz="2700" b="1" dirty="0" smtClean="0">
                <a:latin typeface="Arial Narrow"/>
                <a:ea typeface="华文细黑"/>
                <a:cs typeface="Arial Narrow"/>
              </a:rPr>
            </a:br>
            <a:endParaRPr lang="en-US" sz="2700" b="1" dirty="0">
              <a:latin typeface="Arial Narrow"/>
              <a:ea typeface="华文细黑"/>
              <a:cs typeface="Arial Narrow"/>
            </a:endParaRPr>
          </a:p>
        </p:txBody>
      </p:sp>
      <p:pic>
        <p:nvPicPr>
          <p:cNvPr id="4" name="Picture 3" descr="Screen Shot 2016-08-13 at 8.44.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715" y="2162524"/>
            <a:ext cx="6121747" cy="4695476"/>
          </a:xfrm>
          <a:prstGeom prst="rect">
            <a:avLst/>
          </a:prstGeom>
        </p:spPr>
      </p:pic>
    </p:spTree>
    <p:extLst>
      <p:ext uri="{BB962C8B-B14F-4D97-AF65-F5344CB8AC3E}">
        <p14:creationId xmlns:p14="http://schemas.microsoft.com/office/powerpoint/2010/main" val="35072392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641" y="-58177"/>
            <a:ext cx="9275642" cy="6839201"/>
          </a:xfrm>
        </p:spPr>
        <p:txBody>
          <a:bodyPr>
            <a:noAutofit/>
          </a:bodyPr>
          <a:lstStyle/>
          <a:p>
            <a:r>
              <a:rPr lang="zh-CN" altLang="en-US" sz="3600" b="1" dirty="0" smtClean="0">
                <a:solidFill>
                  <a:srgbClr val="FF0000"/>
                </a:solidFill>
                <a:latin typeface="Arial Narrow"/>
                <a:ea typeface="华文细黑"/>
                <a:cs typeface="Arial Narrow"/>
              </a:rPr>
              <a:t>主日：</a:t>
            </a:r>
            <a:r>
              <a:rPr lang="zh-CN" altLang="en-US" sz="3600" dirty="0" smtClean="0">
                <a:solidFill>
                  <a:srgbClr val="FF0000"/>
                </a:solidFill>
                <a:latin typeface="Arial Narrow"/>
                <a:ea typeface="华文细黑"/>
                <a:cs typeface="Arial Narrow"/>
              </a:rPr>
              <a:t>二零</a:t>
            </a:r>
            <a:r>
              <a:rPr lang="zh-CN" altLang="en-US" sz="3600" dirty="0" smtClean="0">
                <a:solidFill>
                  <a:srgbClr val="FF0000"/>
                </a:solidFill>
                <a:latin typeface="Arial Narrow"/>
                <a:ea typeface="华文细黑"/>
                <a:cs typeface="Arial Narrow"/>
              </a:rPr>
              <a:t>一六年</a:t>
            </a:r>
            <a:r>
              <a:rPr lang="zh-CN" altLang="en-US" sz="3600" dirty="0" smtClean="0">
                <a:solidFill>
                  <a:srgbClr val="FF0000"/>
                </a:solidFill>
                <a:latin typeface="Arial Narrow"/>
                <a:ea typeface="华文细黑"/>
                <a:cs typeface="Arial Narrow"/>
              </a:rPr>
              <a:t>八</a:t>
            </a:r>
            <a:r>
              <a:rPr lang="zh-CN" altLang="en-US" sz="3600" dirty="0" smtClean="0">
                <a:solidFill>
                  <a:srgbClr val="FF0000"/>
                </a:solidFill>
                <a:latin typeface="Arial Narrow"/>
                <a:ea typeface="华文细黑"/>
                <a:cs typeface="Arial Narrow"/>
              </a:rPr>
              <a:t>月十</a:t>
            </a:r>
            <a:r>
              <a:rPr lang="zh-CN" altLang="en-US" sz="3600" dirty="0" smtClean="0">
                <a:solidFill>
                  <a:srgbClr val="FF0000"/>
                </a:solidFill>
                <a:latin typeface="Arial Narrow"/>
                <a:ea typeface="华文细黑"/>
                <a:cs typeface="Arial Narrow"/>
              </a:rPr>
              <a:t>四</a:t>
            </a:r>
            <a:r>
              <a:rPr lang="zh-CN" altLang="en-US" sz="3600" dirty="0" smtClean="0">
                <a:solidFill>
                  <a:srgbClr val="FF0000"/>
                </a:solidFill>
                <a:latin typeface="Arial Narrow"/>
                <a:ea typeface="华文细黑"/>
                <a:cs typeface="Arial Narrow"/>
              </a:rPr>
              <a:t>日</a:t>
            </a:r>
            <a:endParaRPr lang="en-US" altLang="zh-CN" sz="3600" dirty="0" smtClean="0">
              <a:solidFill>
                <a:srgbClr val="FF0000"/>
              </a:solidFill>
              <a:latin typeface="Arial Narrow"/>
              <a:ea typeface="华文细黑"/>
              <a:cs typeface="Arial Narrow"/>
            </a:endParaRPr>
          </a:p>
          <a:p>
            <a:r>
              <a:rPr lang="en-US" altLang="zh-CN" sz="3600" b="1" dirty="0" smtClean="0">
                <a:solidFill>
                  <a:srgbClr val="FF0000"/>
                </a:solidFill>
                <a:latin typeface="Arial Narrow"/>
                <a:ea typeface="华文细黑"/>
                <a:cs typeface="Arial Narrow"/>
              </a:rPr>
              <a:t>Sunday: </a:t>
            </a:r>
            <a:r>
              <a:rPr lang="en-US" altLang="zh-CN" sz="3600" dirty="0" smtClean="0">
                <a:solidFill>
                  <a:srgbClr val="FF0000"/>
                </a:solidFill>
                <a:latin typeface="Arial Narrow"/>
                <a:ea typeface="华文细黑"/>
                <a:cs typeface="Arial Narrow"/>
              </a:rPr>
              <a:t>August 14, </a:t>
            </a:r>
            <a:r>
              <a:rPr lang="en-US" altLang="zh-CN" sz="3600" dirty="0" smtClean="0">
                <a:solidFill>
                  <a:srgbClr val="FF0000"/>
                </a:solidFill>
                <a:latin typeface="Arial Narrow"/>
                <a:ea typeface="华文细黑"/>
                <a:cs typeface="Arial Narrow"/>
              </a:rPr>
              <a:t>2016</a:t>
            </a:r>
          </a:p>
          <a:p>
            <a:r>
              <a:rPr lang="zh-CN" altLang="en-US" sz="3600" dirty="0" smtClean="0">
                <a:solidFill>
                  <a:srgbClr val="0000FF"/>
                </a:solidFill>
                <a:latin typeface="Arial Narrow"/>
                <a:ea typeface="华文细黑"/>
                <a:cs typeface="Arial Narrow"/>
              </a:rPr>
              <a:t>何礼义牧师</a:t>
            </a:r>
            <a:r>
              <a:rPr lang="en-US" altLang="zh-CN" sz="3600" dirty="0">
                <a:solidFill>
                  <a:srgbClr val="0000FF"/>
                </a:solidFill>
                <a:latin typeface="Arial Narrow"/>
                <a:ea typeface="华文细黑"/>
                <a:cs typeface="Arial Narrow"/>
              </a:rPr>
              <a:t> </a:t>
            </a:r>
            <a:r>
              <a:rPr lang="en-US" sz="3600" dirty="0" smtClean="0">
                <a:solidFill>
                  <a:srgbClr val="0000FF"/>
                </a:solidFill>
                <a:latin typeface="Arial Narrow"/>
                <a:ea typeface="华文细黑"/>
                <a:cs typeface="Arial Narrow"/>
              </a:rPr>
              <a:t>Pastor </a:t>
            </a:r>
            <a:r>
              <a:rPr lang="en-US" sz="3600" dirty="0" smtClean="0">
                <a:solidFill>
                  <a:srgbClr val="0000FF"/>
                </a:solidFill>
                <a:latin typeface="Arial Narrow"/>
                <a:ea typeface="华文细黑"/>
                <a:cs typeface="Arial Narrow"/>
              </a:rPr>
              <a:t>Gary Hart</a:t>
            </a:r>
          </a:p>
          <a:p>
            <a:r>
              <a:rPr lang="zh-CN" altLang="en-US" sz="3600" b="1" dirty="0" smtClean="0">
                <a:solidFill>
                  <a:srgbClr val="660066"/>
                </a:solidFill>
                <a:latin typeface="Arial Narrow"/>
                <a:ea typeface="华文细黑"/>
                <a:cs typeface="Arial Narrow"/>
              </a:rPr>
              <a:t>题目</a:t>
            </a:r>
            <a:r>
              <a:rPr lang="zh-CN" altLang="en-US" sz="3600" b="1" dirty="0" smtClean="0">
                <a:solidFill>
                  <a:srgbClr val="660066"/>
                </a:solidFill>
                <a:latin typeface="Arial Narrow"/>
                <a:ea typeface="华文细黑"/>
                <a:cs typeface="Arial Narrow"/>
              </a:rPr>
              <a:t>：</a:t>
            </a:r>
            <a:r>
              <a:rPr lang="en-US" altLang="zh-CN" sz="3600" b="1" dirty="0" smtClean="0">
                <a:solidFill>
                  <a:srgbClr val="660066"/>
                </a:solidFill>
                <a:latin typeface="Arial Narrow"/>
                <a:ea typeface="华文细黑"/>
                <a:cs typeface="Arial Narrow"/>
              </a:rPr>
              <a:t>“</a:t>
            </a:r>
            <a:r>
              <a:rPr lang="zh-TW" altLang="en-US" sz="3600" dirty="0">
                <a:solidFill>
                  <a:srgbClr val="660066"/>
                </a:solidFill>
                <a:latin typeface="华文细黑"/>
                <a:ea typeface="华文细黑"/>
                <a:cs typeface="华文细黑"/>
              </a:rPr>
              <a:t>欢欢喜喜地行告成之礼。</a:t>
            </a:r>
            <a:r>
              <a:rPr lang="en-US" altLang="zh-TW" sz="3600" b="1" dirty="0" smtClean="0">
                <a:solidFill>
                  <a:srgbClr val="660066"/>
                </a:solidFill>
                <a:latin typeface="Arial Narrow"/>
                <a:ea typeface="华文细黑"/>
                <a:cs typeface="Arial Narrow"/>
              </a:rPr>
              <a:t>”</a:t>
            </a:r>
            <a:endParaRPr lang="en-US" altLang="zh-TW" sz="3600" b="1" dirty="0" smtClean="0">
              <a:solidFill>
                <a:srgbClr val="660066"/>
              </a:solidFill>
              <a:latin typeface="Arial Narrow"/>
              <a:ea typeface="华文细黑"/>
              <a:cs typeface="Arial Narrow"/>
            </a:endParaRPr>
          </a:p>
          <a:p>
            <a:r>
              <a:rPr lang="en-US" sz="3600" b="1" dirty="0" smtClean="0">
                <a:solidFill>
                  <a:srgbClr val="660066"/>
                </a:solidFill>
                <a:latin typeface="Arial Narrow"/>
                <a:ea typeface="华文细黑"/>
                <a:cs typeface="Arial Narrow"/>
              </a:rPr>
              <a:t>Topic: </a:t>
            </a:r>
            <a:r>
              <a:rPr lang="en-US" sz="3600" dirty="0">
                <a:solidFill>
                  <a:srgbClr val="660066"/>
                </a:solidFill>
                <a:latin typeface="Arial Narrow"/>
                <a:cs typeface="Arial Narrow"/>
              </a:rPr>
              <a:t>“Celebrate joyfully the dedication.</a:t>
            </a:r>
            <a:r>
              <a:rPr lang="en-US" sz="3600" dirty="0" smtClean="0">
                <a:solidFill>
                  <a:srgbClr val="660066"/>
                </a:solidFill>
                <a:latin typeface="Arial Narrow"/>
                <a:cs typeface="Arial Narrow"/>
              </a:rPr>
              <a:t>”</a:t>
            </a:r>
          </a:p>
          <a:p>
            <a:r>
              <a:rPr lang="zh-CN" altLang="en-US" sz="3600" b="1" dirty="0" smtClean="0">
                <a:solidFill>
                  <a:srgbClr val="008000"/>
                </a:solidFill>
                <a:latin typeface="华文细黑"/>
                <a:ea typeface="华文细黑"/>
                <a:cs typeface="华文细黑"/>
              </a:rPr>
              <a:t>经文</a:t>
            </a:r>
            <a:r>
              <a:rPr lang="en-US" altLang="zh-CN" sz="3600" b="1" dirty="0" smtClean="0">
                <a:solidFill>
                  <a:srgbClr val="008000"/>
                </a:solidFill>
                <a:latin typeface="华文细黑"/>
                <a:ea typeface="华文细黑"/>
                <a:cs typeface="华文细黑"/>
              </a:rPr>
              <a:t>:</a:t>
            </a:r>
            <a:r>
              <a:rPr lang="zh-TW" altLang="en-US" sz="3600" b="1" dirty="0" smtClean="0">
                <a:solidFill>
                  <a:srgbClr val="008000"/>
                </a:solidFill>
                <a:latin typeface="华文细黑"/>
                <a:ea typeface="华文细黑"/>
                <a:cs typeface="华文细黑"/>
              </a:rPr>
              <a:t>尼希米记</a:t>
            </a:r>
            <a:r>
              <a:rPr lang="en-US" altLang="zh-TW" sz="3600" b="1" dirty="0" smtClean="0">
                <a:solidFill>
                  <a:srgbClr val="008000"/>
                </a:solidFill>
                <a:latin typeface="华文细黑"/>
                <a:ea typeface="华文细黑"/>
                <a:cs typeface="华文细黑"/>
              </a:rPr>
              <a:t> </a:t>
            </a:r>
            <a:r>
              <a:rPr lang="en-US" altLang="zh-CN" sz="3600" b="1" dirty="0">
                <a:solidFill>
                  <a:srgbClr val="008000"/>
                </a:solidFill>
                <a:latin typeface="华文细黑"/>
                <a:ea typeface="华文细黑"/>
                <a:cs typeface="华文细黑"/>
              </a:rPr>
              <a:t>12:</a:t>
            </a:r>
            <a:r>
              <a:rPr lang="en-US" altLang="zh-CN" sz="3600" b="1" dirty="0" smtClean="0">
                <a:solidFill>
                  <a:srgbClr val="008000"/>
                </a:solidFill>
                <a:latin typeface="华文细黑"/>
                <a:ea typeface="华文细黑"/>
                <a:cs typeface="华文细黑"/>
              </a:rPr>
              <a:t>27</a:t>
            </a:r>
            <a:r>
              <a:rPr lang="zh-TW" altLang="en-US" sz="3600" dirty="0" smtClean="0">
                <a:solidFill>
                  <a:srgbClr val="008000"/>
                </a:solidFill>
                <a:latin typeface="华文细黑"/>
                <a:ea typeface="华文细黑"/>
                <a:cs typeface="华文细黑"/>
              </a:rPr>
              <a:t>“</a:t>
            </a:r>
            <a:r>
              <a:rPr lang="zh-TW" altLang="en-US" sz="3600" dirty="0" smtClean="0">
                <a:solidFill>
                  <a:srgbClr val="008000"/>
                </a:solidFill>
                <a:latin typeface="华文细黑"/>
                <a:ea typeface="华文细黑"/>
                <a:cs typeface="华文细黑"/>
              </a:rPr>
              <a:t>耶路撒冷城墙告</a:t>
            </a:r>
            <a:r>
              <a:rPr lang="zh-TW" altLang="en-US" sz="3600" dirty="0">
                <a:solidFill>
                  <a:srgbClr val="008000"/>
                </a:solidFill>
                <a:latin typeface="华文细黑"/>
                <a:ea typeface="华文细黑"/>
                <a:cs typeface="华文细黑"/>
              </a:rPr>
              <a:t>成的时候</a:t>
            </a:r>
            <a:r>
              <a:rPr lang="zh-TW" altLang="en-US" sz="3600" dirty="0" smtClean="0">
                <a:solidFill>
                  <a:srgbClr val="008000"/>
                </a:solidFill>
                <a:latin typeface="华文细黑"/>
                <a:ea typeface="华文细黑"/>
                <a:cs typeface="华文细黑"/>
              </a:rPr>
              <a:t>，</a:t>
            </a:r>
            <a:r>
              <a:rPr lang="en-US" altLang="zh-TW" sz="3600" dirty="0" smtClean="0">
                <a:solidFill>
                  <a:srgbClr val="008000"/>
                </a:solidFill>
                <a:latin typeface="华文细黑"/>
                <a:ea typeface="华文细黑"/>
                <a:cs typeface="华文细黑"/>
              </a:rPr>
              <a:t>…</a:t>
            </a:r>
            <a:r>
              <a:rPr lang="zh-TW" altLang="en-US" sz="3600" dirty="0" smtClean="0">
                <a:solidFill>
                  <a:srgbClr val="008000"/>
                </a:solidFill>
                <a:latin typeface="华文细黑"/>
                <a:ea typeface="华文细黑"/>
                <a:cs typeface="华文细黑"/>
              </a:rPr>
              <a:t>要称谢</a:t>
            </a:r>
            <a:r>
              <a:rPr lang="zh-TW" altLang="en-US" sz="3600" dirty="0">
                <a:solidFill>
                  <a:srgbClr val="008000"/>
                </a:solidFill>
                <a:latin typeface="华文细黑"/>
                <a:ea typeface="华文细黑"/>
                <a:cs typeface="华文细黑"/>
              </a:rPr>
              <a:t>，</a:t>
            </a:r>
            <a:r>
              <a:rPr lang="zh-TW" altLang="en-US" sz="3600" dirty="0" smtClean="0">
                <a:solidFill>
                  <a:srgbClr val="008000"/>
                </a:solidFill>
                <a:latin typeface="华文细黑"/>
                <a:ea typeface="华文细黑"/>
                <a:cs typeface="华文细黑"/>
              </a:rPr>
              <a:t>歌唱</a:t>
            </a:r>
            <a:r>
              <a:rPr lang="en-US" altLang="zh-TW" sz="3600" dirty="0" smtClean="0">
                <a:solidFill>
                  <a:srgbClr val="008000"/>
                </a:solidFill>
                <a:latin typeface="华文细黑"/>
                <a:ea typeface="华文细黑"/>
                <a:cs typeface="华文细黑"/>
              </a:rPr>
              <a:t>…</a:t>
            </a:r>
          </a:p>
          <a:p>
            <a:r>
              <a:rPr lang="zh-TW" altLang="en-US" sz="3600" dirty="0" smtClean="0">
                <a:solidFill>
                  <a:srgbClr val="008000"/>
                </a:solidFill>
                <a:latin typeface="华文细黑"/>
                <a:ea typeface="华文细黑"/>
                <a:cs typeface="华文细黑"/>
              </a:rPr>
              <a:t>欢欢</a:t>
            </a:r>
            <a:r>
              <a:rPr lang="zh-TW" altLang="en-US" sz="3600" dirty="0">
                <a:solidFill>
                  <a:srgbClr val="008000"/>
                </a:solidFill>
                <a:latin typeface="华文细黑"/>
                <a:ea typeface="华文细黑"/>
                <a:cs typeface="华文细黑"/>
              </a:rPr>
              <a:t>喜喜地行告成之礼</a:t>
            </a:r>
            <a:r>
              <a:rPr lang="zh-TW" altLang="en-US" sz="3600" dirty="0" smtClean="0">
                <a:solidFill>
                  <a:srgbClr val="008000"/>
                </a:solidFill>
                <a:latin typeface="华文细黑"/>
                <a:ea typeface="华文细黑"/>
                <a:cs typeface="华文细黑"/>
              </a:rPr>
              <a:t>。</a:t>
            </a:r>
            <a:r>
              <a:rPr lang="zh-TW" altLang="en-US" sz="3600" dirty="0" smtClean="0">
                <a:solidFill>
                  <a:srgbClr val="008000"/>
                </a:solidFill>
                <a:latin typeface="华文细黑"/>
                <a:ea typeface="华文细黑"/>
                <a:cs typeface="华文细黑"/>
              </a:rPr>
              <a:t>”</a:t>
            </a:r>
            <a:endParaRPr lang="en-US" altLang="zh-TW" sz="3600" dirty="0" smtClean="0">
              <a:solidFill>
                <a:srgbClr val="008000"/>
              </a:solidFill>
              <a:latin typeface="华文细黑"/>
              <a:ea typeface="华文细黑"/>
              <a:cs typeface="华文细黑"/>
            </a:endParaRPr>
          </a:p>
          <a:p>
            <a:r>
              <a:rPr lang="en-US" sz="3600" b="1" dirty="0" smtClean="0">
                <a:solidFill>
                  <a:srgbClr val="008000"/>
                </a:solidFill>
                <a:latin typeface="Arial Narrow"/>
                <a:ea typeface="华文细黑"/>
                <a:cs typeface="Arial Narrow"/>
              </a:rPr>
              <a:t>Text:Neh</a:t>
            </a:r>
            <a:r>
              <a:rPr lang="en-US" sz="3600" b="1" dirty="0">
                <a:solidFill>
                  <a:srgbClr val="008000"/>
                </a:solidFill>
                <a:latin typeface="Arial Narrow"/>
                <a:ea typeface="华文细黑"/>
                <a:cs typeface="Arial Narrow"/>
              </a:rPr>
              <a:t>.</a:t>
            </a:r>
            <a:r>
              <a:rPr lang="en-US" altLang="zh-CN" sz="3600" b="1" dirty="0">
                <a:solidFill>
                  <a:srgbClr val="008000"/>
                </a:solidFill>
                <a:latin typeface="Arial Narrow"/>
                <a:ea typeface="华文细黑"/>
                <a:cs typeface="Arial Narrow"/>
              </a:rPr>
              <a:t>12:</a:t>
            </a:r>
            <a:r>
              <a:rPr lang="en-US" altLang="zh-CN" sz="3600" b="1" dirty="0" smtClean="0">
                <a:solidFill>
                  <a:srgbClr val="008000"/>
                </a:solidFill>
                <a:latin typeface="Arial Narrow"/>
                <a:ea typeface="华文细黑"/>
                <a:cs typeface="Arial Narrow"/>
              </a:rPr>
              <a:t>27 </a:t>
            </a:r>
            <a:r>
              <a:rPr lang="en-US" sz="3600" dirty="0" smtClean="0">
                <a:solidFill>
                  <a:srgbClr val="008000"/>
                </a:solidFill>
                <a:latin typeface="Arial Narrow"/>
                <a:ea typeface="华文细黑"/>
                <a:cs typeface="Arial Narrow"/>
              </a:rPr>
              <a:t>“</a:t>
            </a:r>
            <a:r>
              <a:rPr lang="en-US" sz="3600" dirty="0" smtClean="0">
                <a:solidFill>
                  <a:srgbClr val="008000"/>
                </a:solidFill>
                <a:latin typeface="Arial Narrow"/>
                <a:cs typeface="Arial Narrow"/>
              </a:rPr>
              <a:t>At </a:t>
            </a:r>
            <a:r>
              <a:rPr lang="en-US" sz="3600" dirty="0">
                <a:solidFill>
                  <a:srgbClr val="008000"/>
                </a:solidFill>
                <a:latin typeface="Arial Narrow"/>
                <a:cs typeface="Arial Narrow"/>
              </a:rPr>
              <a:t>the dedication of the wall of Jerusalem</a:t>
            </a:r>
            <a:r>
              <a:rPr lang="en-US" sz="3600" dirty="0" smtClean="0">
                <a:solidFill>
                  <a:srgbClr val="008000"/>
                </a:solidFill>
                <a:latin typeface="Arial Narrow"/>
                <a:cs typeface="Arial Narrow"/>
              </a:rPr>
              <a:t>,…to </a:t>
            </a:r>
            <a:r>
              <a:rPr lang="en-US" sz="3600" dirty="0">
                <a:solidFill>
                  <a:srgbClr val="008000"/>
                </a:solidFill>
                <a:latin typeface="Arial Narrow"/>
                <a:cs typeface="Arial Narrow"/>
              </a:rPr>
              <a:t>celebrate joyfully the dedication </a:t>
            </a:r>
            <a:r>
              <a:rPr lang="en-US" sz="3600" dirty="0" smtClean="0">
                <a:solidFill>
                  <a:srgbClr val="008000"/>
                </a:solidFill>
                <a:latin typeface="Arial Narrow"/>
                <a:cs typeface="Arial Narrow"/>
              </a:rPr>
              <a:t>with </a:t>
            </a:r>
            <a:r>
              <a:rPr lang="en-US" sz="3600" dirty="0">
                <a:solidFill>
                  <a:srgbClr val="008000"/>
                </a:solidFill>
                <a:latin typeface="Arial Narrow"/>
                <a:cs typeface="Arial Narrow"/>
              </a:rPr>
              <a:t>songs of thanksgiving and with the </a:t>
            </a:r>
            <a:r>
              <a:rPr lang="en-US" sz="3600" dirty="0" smtClean="0">
                <a:solidFill>
                  <a:srgbClr val="008000"/>
                </a:solidFill>
                <a:latin typeface="Arial Narrow"/>
                <a:cs typeface="Arial Narrow"/>
              </a:rPr>
              <a:t>music…</a:t>
            </a:r>
            <a:r>
              <a:rPr lang="en-US" sz="3600" dirty="0" smtClean="0">
                <a:solidFill>
                  <a:srgbClr val="008000"/>
                </a:solidFill>
                <a:latin typeface="Arial Narrow"/>
                <a:ea typeface="华文细黑"/>
                <a:cs typeface="Arial Narrow"/>
              </a:rPr>
              <a:t>.”</a:t>
            </a:r>
            <a:endParaRPr lang="en-US" sz="36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70376" y="6346960"/>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sp>
        <p:nvSpPr>
          <p:cNvPr id="4" name="Rectangle 3"/>
          <p:cNvSpPr/>
          <p:nvPr/>
        </p:nvSpPr>
        <p:spPr>
          <a:xfrm>
            <a:off x="0" y="23092"/>
            <a:ext cx="9144000" cy="11335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2" y="121204"/>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Arial Narrow"/>
                <a:ea typeface="华文细黑"/>
                <a:cs typeface="Arial Narrow"/>
              </a:rPr>
              <a:t>你这周有没有看奥林匹克比赛</a:t>
            </a:r>
            <a:r>
              <a:rPr lang="zh-CN" altLang="en-US" sz="2800" b="1" dirty="0" smtClean="0">
                <a:solidFill>
                  <a:srgbClr val="FF0000"/>
                </a:solidFill>
                <a:latin typeface="Arial Narrow"/>
                <a:ea typeface="华文细黑"/>
                <a:cs typeface="Arial Narrow"/>
              </a:rPr>
              <a:t>？</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Have </a:t>
            </a:r>
            <a:r>
              <a:rPr lang="en-US" sz="2800" b="1" dirty="0">
                <a:latin typeface="Arial Narrow"/>
                <a:cs typeface="Arial Narrow"/>
              </a:rPr>
              <a:t>you been watching the Olympics this week?</a:t>
            </a:r>
            <a:r>
              <a:rPr lang="en-US" sz="2800" dirty="0">
                <a:latin typeface="Arial Narrow"/>
                <a:cs typeface="Arial Narrow"/>
              </a:rPr>
              <a:t> </a:t>
            </a:r>
            <a:endParaRPr lang="en-US" sz="2800" b="1" dirty="0">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6039619" y="1233583"/>
            <a:ext cx="3451462" cy="3451462"/>
          </a:xfrm>
          <a:prstGeom prst="rect">
            <a:avLst/>
          </a:prstGeom>
        </p:spPr>
      </p:pic>
      <p:sp>
        <p:nvSpPr>
          <p:cNvPr id="7" name="Rectangle 6"/>
          <p:cNvSpPr/>
          <p:nvPr/>
        </p:nvSpPr>
        <p:spPr>
          <a:xfrm>
            <a:off x="71545" y="1233582"/>
            <a:ext cx="6585633" cy="5262980"/>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在奥林匹克比赛，运动员将最好的献给国家</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Noah Webster</a:t>
            </a:r>
            <a:r>
              <a:rPr lang="zh-CN" altLang="en-US" sz="2800" dirty="0" smtClean="0">
                <a:solidFill>
                  <a:srgbClr val="FF0000"/>
                </a:solidFill>
                <a:latin typeface="华文细黑"/>
                <a:ea typeface="华文细黑"/>
                <a:cs typeface="华文细黑"/>
              </a:rPr>
              <a:t>说“奉献就是献给神的意思。致力给神。</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在尼希米书，他们先重建城墙和人民，然后他们把人民和城墙献给神。</a:t>
            </a:r>
            <a:endParaRPr lang="en-US" sz="2800" dirty="0">
              <a:solidFill>
                <a:srgbClr val="FF0000"/>
              </a:solidFill>
              <a:latin typeface="华文细黑"/>
              <a:ea typeface="华文细黑"/>
              <a:cs typeface="华文细黑"/>
            </a:endParaRPr>
          </a:p>
          <a:p>
            <a:r>
              <a:rPr lang="en-US" sz="2800" dirty="0">
                <a:latin typeface="Arial Narrow"/>
                <a:cs typeface="Arial Narrow"/>
              </a:rPr>
              <a:t>At the Olympics, the athletes give of their best to their </a:t>
            </a:r>
            <a:r>
              <a:rPr lang="en-US" sz="2800" dirty="0" smtClean="0">
                <a:latin typeface="Arial Narrow"/>
                <a:cs typeface="Arial Narrow"/>
              </a:rPr>
              <a:t>country. </a:t>
            </a:r>
            <a:r>
              <a:rPr lang="en-US" sz="2800" dirty="0">
                <a:latin typeface="Arial Narrow"/>
                <a:cs typeface="Arial Narrow"/>
              </a:rPr>
              <a:t>Noah Webster says that </a:t>
            </a:r>
            <a:r>
              <a:rPr lang="en-US" sz="2800" dirty="0" smtClean="0">
                <a:latin typeface="Arial Narrow"/>
                <a:cs typeface="Arial Narrow"/>
              </a:rPr>
              <a:t>meaning of dedication </a:t>
            </a:r>
            <a:r>
              <a:rPr lang="en-US" sz="2800" dirty="0">
                <a:latin typeface="Arial Narrow"/>
                <a:cs typeface="Arial Narrow"/>
              </a:rPr>
              <a:t>is the “act of consecrating to a divine Being. The act of devoting or giving to (God).” In Nehemiah, first they rebuilt the walls and the people, then they dedicated the people and the walls to God. </a:t>
            </a:r>
            <a:endParaRPr lang="en-US" altLang="zh-TW" sz="2800" dirty="0" smtClean="0">
              <a:latin typeface="Arial Narrow"/>
              <a:ea typeface="华文细黑"/>
              <a:cs typeface="Arial Narrow"/>
            </a:endParaRPr>
          </a:p>
        </p:txBody>
      </p:sp>
    </p:spTree>
    <p:extLst>
      <p:ext uri="{BB962C8B-B14F-4D97-AF65-F5344CB8AC3E}">
        <p14:creationId xmlns:p14="http://schemas.microsoft.com/office/powerpoint/2010/main" val="95996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21045" y="6346960"/>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sp>
        <p:nvSpPr>
          <p:cNvPr id="11" name="Rectangle 10"/>
          <p:cNvSpPr/>
          <p:nvPr/>
        </p:nvSpPr>
        <p:spPr>
          <a:xfrm>
            <a:off x="0" y="1980"/>
            <a:ext cx="9144000" cy="6555642"/>
          </a:xfrm>
          <a:prstGeom prst="rect">
            <a:avLst/>
          </a:prstGeom>
        </p:spPr>
        <p:txBody>
          <a:bodyPr wrap="square">
            <a:spAutoFit/>
          </a:bodyPr>
          <a:lstStyle/>
          <a:p>
            <a:r>
              <a:rPr lang="zh-TW" altLang="en-US" sz="2800" dirty="0" smtClean="0">
                <a:solidFill>
                  <a:srgbClr val="FF0000"/>
                </a:solidFill>
                <a:latin typeface="华文细黑"/>
                <a:ea typeface="华文细黑"/>
                <a:cs typeface="华文细黑"/>
              </a:rPr>
              <a:t>在圣经里</a:t>
            </a:r>
            <a:r>
              <a:rPr lang="zh-TW" altLang="en-US" sz="2800" dirty="0">
                <a:solidFill>
                  <a:srgbClr val="FF0000"/>
                </a:solidFill>
                <a:latin typeface="华文细黑"/>
                <a:ea typeface="华文细黑"/>
                <a:cs typeface="华文细黑"/>
              </a:rPr>
              <a:t>，我们看到摩西行造成会幕之礼（民数记</a:t>
            </a:r>
            <a:r>
              <a:rPr lang="en-US" altLang="zh-TW" sz="2800" dirty="0">
                <a:solidFill>
                  <a:srgbClr val="FF0000"/>
                </a:solidFill>
                <a:latin typeface="华文细黑"/>
                <a:ea typeface="华文细黑"/>
                <a:cs typeface="华文细黑"/>
              </a:rPr>
              <a:t>7:1</a:t>
            </a:r>
            <a:r>
              <a:rPr lang="zh-TW" altLang="en-US" sz="2800" dirty="0">
                <a:solidFill>
                  <a:srgbClr val="FF0000"/>
                </a:solidFill>
                <a:latin typeface="华文细黑"/>
                <a:ea typeface="华文细黑"/>
                <a:cs typeface="华文细黑"/>
              </a:rPr>
              <a:t>），大卫打仗得胜后献给神的财宝（撒母耳记下</a:t>
            </a:r>
            <a:r>
              <a:rPr lang="en-US" altLang="zh-TW" sz="2800" dirty="0">
                <a:solidFill>
                  <a:srgbClr val="FF0000"/>
                </a:solidFill>
                <a:latin typeface="华文细黑"/>
                <a:ea typeface="华文细黑"/>
                <a:cs typeface="华文细黑"/>
              </a:rPr>
              <a:t>8:11</a:t>
            </a:r>
            <a:r>
              <a:rPr lang="zh-TW" altLang="en-US" sz="2800" dirty="0">
                <a:solidFill>
                  <a:srgbClr val="FF0000"/>
                </a:solidFill>
                <a:latin typeface="华文细黑"/>
                <a:ea typeface="华文细黑"/>
                <a:cs typeface="华文细黑"/>
              </a:rPr>
              <a:t>），所罗门行造成圣殿之礼（历代志下</a:t>
            </a:r>
            <a:r>
              <a:rPr lang="en-US" altLang="zh-TW" sz="2800" dirty="0">
                <a:solidFill>
                  <a:srgbClr val="FF0000"/>
                </a:solidFill>
                <a:latin typeface="华文细黑"/>
                <a:ea typeface="华文细黑"/>
                <a:cs typeface="华文细黑"/>
              </a:rPr>
              <a:t>7:1</a:t>
            </a:r>
            <a:r>
              <a:rPr lang="zh-TW" altLang="en-US" sz="2800" dirty="0">
                <a:solidFill>
                  <a:srgbClr val="FF0000"/>
                </a:solidFill>
                <a:latin typeface="华文细黑"/>
                <a:ea typeface="华文细黑"/>
                <a:cs typeface="华文细黑"/>
              </a:rPr>
              <a:t>）和以斯拉重建圣殿造成之礼（以斯拉</a:t>
            </a:r>
            <a:r>
              <a:rPr lang="en-US" altLang="zh-TW" sz="2800" dirty="0">
                <a:solidFill>
                  <a:srgbClr val="FF0000"/>
                </a:solidFill>
                <a:latin typeface="华文细黑"/>
                <a:ea typeface="华文细黑"/>
                <a:cs typeface="华文细黑"/>
              </a:rPr>
              <a:t>6:16</a:t>
            </a:r>
            <a:r>
              <a:rPr lang="zh-TW" altLang="en-US" sz="2800" dirty="0">
                <a:solidFill>
                  <a:srgbClr val="FF0000"/>
                </a:solidFill>
                <a:latin typeface="华文细黑"/>
                <a:ea typeface="华文细黑"/>
                <a:cs typeface="华文细黑"/>
              </a:rPr>
              <a:t>），然后尼希米造成耶路撒冷城墙之礼（尼希米记</a:t>
            </a:r>
            <a:r>
              <a:rPr lang="en-US" altLang="zh-TW" sz="2800" dirty="0">
                <a:solidFill>
                  <a:srgbClr val="FF0000"/>
                </a:solidFill>
                <a:latin typeface="华文细黑"/>
                <a:ea typeface="华文细黑"/>
                <a:cs typeface="华文细黑"/>
              </a:rPr>
              <a:t>12:27</a:t>
            </a:r>
            <a:r>
              <a:rPr lang="zh-TW" altLang="en-US" sz="2800" dirty="0">
                <a:solidFill>
                  <a:srgbClr val="FF0000"/>
                </a:solidFill>
                <a:latin typeface="华文细黑"/>
                <a:ea typeface="华文细黑"/>
                <a:cs typeface="华文细黑"/>
              </a:rPr>
              <a:t>）。尼希米叫人民为了城市给主三个献祭，神还要祂的子民为了祂在地上教会的建成奉献。我们应该将什么献给神？让我们来看尼希米记</a:t>
            </a:r>
            <a:r>
              <a:rPr lang="zh-TW" altLang="en-US" sz="2800" dirty="0" smtClean="0">
                <a:solidFill>
                  <a:srgbClr val="FF0000"/>
                </a:solidFill>
                <a:latin typeface="华文细黑"/>
                <a:ea typeface="华文细黑"/>
                <a:cs typeface="华文细黑"/>
              </a:rPr>
              <a:t>第</a:t>
            </a:r>
            <a:r>
              <a:rPr lang="en-US" altLang="zh-TW" sz="2800" dirty="0" smtClean="0">
                <a:solidFill>
                  <a:srgbClr val="FF0000"/>
                </a:solidFill>
                <a:latin typeface="华文细黑"/>
                <a:ea typeface="华文细黑"/>
                <a:cs typeface="华文细黑"/>
              </a:rPr>
              <a:t>11</a:t>
            </a:r>
            <a:r>
              <a:rPr lang="en-US" altLang="zh-TW" sz="2800" dirty="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12</a:t>
            </a:r>
            <a:r>
              <a:rPr lang="zh-TW" altLang="en-US" sz="2800" dirty="0">
                <a:solidFill>
                  <a:srgbClr val="FF0000"/>
                </a:solidFill>
                <a:latin typeface="华文细黑"/>
                <a:ea typeface="华文细黑"/>
                <a:cs typeface="华文细黑"/>
              </a:rPr>
              <a:t>章。</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In </a:t>
            </a:r>
            <a:r>
              <a:rPr lang="en-US" sz="2800" dirty="0">
                <a:latin typeface="Arial Narrow"/>
                <a:cs typeface="Arial Narrow"/>
              </a:rPr>
              <a:t>the Bible, we see the dedication of the Tabernacle by Moses (Num. 7:1), the dedication of the spoils of war by David (2Sa.8:11), the dedication of the Temple by Solomon(2Chr.7:1</a:t>
            </a:r>
            <a:r>
              <a:rPr lang="en-US" sz="2800" dirty="0" smtClean="0">
                <a:latin typeface="Arial Narrow"/>
                <a:cs typeface="Arial Narrow"/>
              </a:rPr>
              <a:t>) and </a:t>
            </a:r>
            <a:r>
              <a:rPr lang="en-US" sz="2800" dirty="0">
                <a:latin typeface="Arial Narrow"/>
                <a:cs typeface="Arial Narrow"/>
              </a:rPr>
              <a:t>the rebuilt Temple by Ezra (6:16)</a:t>
            </a:r>
            <a:r>
              <a:rPr lang="en-US" sz="2800" dirty="0" smtClean="0">
                <a:latin typeface="Arial Narrow"/>
                <a:cs typeface="Arial Narrow"/>
              </a:rPr>
              <a:t>, then </a:t>
            </a:r>
            <a:r>
              <a:rPr lang="en-US" sz="2800" dirty="0">
                <a:latin typeface="Arial Narrow"/>
                <a:cs typeface="Arial Narrow"/>
              </a:rPr>
              <a:t>the dedication of the wall of Jerusalem by </a:t>
            </a:r>
            <a:r>
              <a:rPr lang="en-US" sz="2800" dirty="0" smtClean="0">
                <a:latin typeface="Arial Narrow"/>
                <a:cs typeface="Arial Narrow"/>
              </a:rPr>
              <a:t>Nehemiah(12</a:t>
            </a:r>
            <a:r>
              <a:rPr lang="en-US" sz="2800" dirty="0">
                <a:latin typeface="Arial Narrow"/>
                <a:cs typeface="Arial Narrow"/>
              </a:rPr>
              <a:t>:27)</a:t>
            </a:r>
            <a:r>
              <a:rPr lang="en-US" sz="2800" dirty="0" smtClean="0">
                <a:latin typeface="Arial Narrow"/>
                <a:cs typeface="Arial Narrow"/>
              </a:rPr>
              <a:t>.Nehemiah </a:t>
            </a:r>
            <a:r>
              <a:rPr lang="en-US" sz="2800" dirty="0">
                <a:latin typeface="Arial Narrow"/>
                <a:cs typeface="Arial Narrow"/>
              </a:rPr>
              <a:t>calls on the people to present </a:t>
            </a:r>
            <a:r>
              <a:rPr lang="en-US" sz="2800" dirty="0" smtClean="0">
                <a:latin typeface="Arial Narrow"/>
                <a:cs typeface="Arial Narrow"/>
              </a:rPr>
              <a:t>3 sacrifices </a:t>
            </a:r>
            <a:r>
              <a:rPr lang="en-US" sz="2800" dirty="0">
                <a:latin typeface="Arial Narrow"/>
                <a:cs typeface="Arial Narrow"/>
              </a:rPr>
              <a:t>to the Lord for the sake of their city, sacrifices that God still calls His people to give for the sake of the church He is building in this </a:t>
            </a:r>
            <a:r>
              <a:rPr lang="en-US" sz="2800" dirty="0" err="1" smtClean="0">
                <a:latin typeface="Arial Narrow"/>
                <a:cs typeface="Arial Narrow"/>
              </a:rPr>
              <a:t>world.What</a:t>
            </a:r>
            <a:r>
              <a:rPr lang="en-US" sz="2800" dirty="0" smtClean="0">
                <a:latin typeface="Arial Narrow"/>
                <a:cs typeface="Arial Narrow"/>
              </a:rPr>
              <a:t> </a:t>
            </a:r>
            <a:r>
              <a:rPr lang="en-US" sz="2800" dirty="0">
                <a:latin typeface="Arial Narrow"/>
                <a:cs typeface="Arial Narrow"/>
              </a:rPr>
              <a:t>should we dedicate to </a:t>
            </a:r>
            <a:r>
              <a:rPr lang="en-US" sz="2800" dirty="0" err="1">
                <a:latin typeface="Arial Narrow"/>
                <a:cs typeface="Arial Narrow"/>
              </a:rPr>
              <a:t>God</a:t>
            </a:r>
            <a:r>
              <a:rPr lang="en-US" sz="2800" dirty="0" err="1" smtClean="0">
                <a:latin typeface="Arial Narrow"/>
                <a:cs typeface="Arial Narrow"/>
              </a:rPr>
              <a:t>?Let</a:t>
            </a:r>
            <a:r>
              <a:rPr lang="en-US" sz="2800" dirty="0" smtClean="0">
                <a:latin typeface="Arial Narrow"/>
                <a:cs typeface="Arial Narrow"/>
              </a:rPr>
              <a:t> </a:t>
            </a:r>
            <a:r>
              <a:rPr lang="en-US" sz="2800" dirty="0">
                <a:latin typeface="Arial Narrow"/>
                <a:cs typeface="Arial Narrow"/>
              </a:rPr>
              <a:t>us look at Neh</a:t>
            </a:r>
            <a:r>
              <a:rPr lang="en-US" sz="2800" dirty="0" smtClean="0">
                <a:latin typeface="Arial Narrow"/>
                <a:cs typeface="Arial Narrow"/>
              </a:rPr>
              <a:t>.11-12</a:t>
            </a:r>
            <a:r>
              <a:rPr lang="en-US" sz="2800" dirty="0">
                <a:latin typeface="Arial Narrow"/>
                <a:cs typeface="Arial Narrow"/>
              </a:rPr>
              <a:t>.</a:t>
            </a:r>
          </a:p>
        </p:txBody>
      </p:sp>
    </p:spTree>
    <p:extLst>
      <p:ext uri="{BB962C8B-B14F-4D97-AF65-F5344CB8AC3E}">
        <p14:creationId xmlns:p14="http://schemas.microsoft.com/office/powerpoint/2010/main" val="30718070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87544"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(4)</a:t>
            </a:r>
            <a:endParaRPr lang="en-US" sz="2800" dirty="0">
              <a:solidFill>
                <a:srgbClr val="0000FF"/>
              </a:solidFill>
              <a:latin typeface="Times"/>
              <a:cs typeface="Times"/>
            </a:endParaRPr>
          </a:p>
        </p:txBody>
      </p:sp>
      <p:sp>
        <p:nvSpPr>
          <p:cNvPr id="11" name="Rectangle 10"/>
          <p:cNvSpPr/>
          <p:nvPr/>
        </p:nvSpPr>
        <p:spPr>
          <a:xfrm>
            <a:off x="6831" y="1832807"/>
            <a:ext cx="9080301" cy="4832093"/>
          </a:xfrm>
          <a:prstGeom prst="rect">
            <a:avLst/>
          </a:prstGeom>
        </p:spPr>
        <p:txBody>
          <a:bodyPr wrap="square">
            <a:spAutoFit/>
          </a:bodyPr>
          <a:lstStyle/>
          <a:p>
            <a:r>
              <a:rPr lang="en-US" altLang="zh-TW" sz="2800" b="1" dirty="0" smtClean="0">
                <a:solidFill>
                  <a:srgbClr val="FF0000"/>
                </a:solidFill>
                <a:latin typeface="华文细黑"/>
                <a:ea typeface="华文细黑"/>
                <a:cs typeface="华文细黑"/>
              </a:rPr>
              <a:t>A.</a:t>
            </a:r>
            <a:r>
              <a:rPr lang="zh-TW" altLang="en-US" sz="2800" b="1" dirty="0" smtClean="0">
                <a:solidFill>
                  <a:srgbClr val="FF0000"/>
                </a:solidFill>
                <a:latin typeface="华文细黑"/>
                <a:ea typeface="华文细黑"/>
                <a:cs typeface="华文细黑"/>
              </a:rPr>
              <a:t>神</a:t>
            </a:r>
            <a:r>
              <a:rPr lang="zh-TW" altLang="en-US" sz="2800" b="1" dirty="0">
                <a:solidFill>
                  <a:srgbClr val="FF0000"/>
                </a:solidFill>
                <a:latin typeface="华文细黑"/>
                <a:ea typeface="华文细黑"/>
                <a:cs typeface="华文细黑"/>
              </a:rPr>
              <a:t>需要人（活的身体）住在圣城（</a:t>
            </a:r>
            <a:r>
              <a:rPr lang="en-US" altLang="zh-TW" sz="2800" b="1" dirty="0">
                <a:solidFill>
                  <a:srgbClr val="FF0000"/>
                </a:solidFill>
                <a:latin typeface="华文细黑"/>
                <a:ea typeface="华文细黑"/>
                <a:cs typeface="华文细黑"/>
              </a:rPr>
              <a:t>11:1-2</a:t>
            </a:r>
            <a:r>
              <a:rPr lang="zh-TW" altLang="en-US" sz="2800" b="1" dirty="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有的乐意自愿地搬进耶路撒冷，有的是抽签被征搬进耶路撒</a:t>
            </a:r>
            <a:r>
              <a:rPr lang="zh-TW" altLang="en-US" sz="2800" dirty="0" smtClean="0">
                <a:solidFill>
                  <a:srgbClr val="FF0000"/>
                </a:solidFill>
                <a:latin typeface="华文细黑"/>
                <a:ea typeface="华文细黑"/>
                <a:cs typeface="华文细黑"/>
              </a:rPr>
              <a:t>冷“</a:t>
            </a:r>
            <a:r>
              <a:rPr lang="zh-TW" altLang="en-US" sz="2800" dirty="0">
                <a:solidFill>
                  <a:srgbClr val="FF0000"/>
                </a:solidFill>
                <a:latin typeface="华文细黑"/>
                <a:ea typeface="华文细黑"/>
                <a:cs typeface="华文细黑"/>
              </a:rPr>
              <a:t>所以弟兄们，我以神的慈悲劝你们，将身体献上，当作活祭，是圣洁的，是神所喜悦的。你们如此事奉，乃是理所当然的”（罗</a:t>
            </a:r>
            <a:r>
              <a:rPr lang="en-US" altLang="zh-TW" sz="2800" dirty="0">
                <a:solidFill>
                  <a:srgbClr val="FF0000"/>
                </a:solidFill>
                <a:latin typeface="华文细黑"/>
                <a:ea typeface="华文细黑"/>
                <a:cs typeface="华文细黑"/>
              </a:rPr>
              <a:t>12:1</a:t>
            </a:r>
            <a:r>
              <a:rPr lang="zh-TW" altLang="en-US" sz="2800" dirty="0">
                <a:solidFill>
                  <a:srgbClr val="FF0000"/>
                </a:solidFill>
                <a:latin typeface="华文细黑"/>
                <a:ea typeface="华文细黑"/>
                <a:cs typeface="华文细黑"/>
              </a:rPr>
              <a:t>）。主啊，我愿意把所有的献给您！</a:t>
            </a:r>
            <a:endParaRPr lang="en-US" altLang="zh-TW" sz="2800" dirty="0" smtClean="0">
              <a:solidFill>
                <a:srgbClr val="FF0000"/>
              </a:solidFill>
              <a:latin typeface="华文细黑"/>
              <a:ea typeface="华文细黑"/>
              <a:cs typeface="华文细黑"/>
            </a:endParaRPr>
          </a:p>
          <a:p>
            <a:r>
              <a:rPr lang="en-US" sz="2800" b="1" dirty="0">
                <a:latin typeface="Arial Narrow"/>
                <a:cs typeface="Arial Narrow"/>
              </a:rPr>
              <a:t>A. God needed </a:t>
            </a:r>
            <a:r>
              <a:rPr lang="en-US" sz="2800" b="1" dirty="0" smtClean="0">
                <a:latin typeface="Arial Narrow"/>
                <a:cs typeface="Arial Narrow"/>
              </a:rPr>
              <a:t>people (live bodies) in </a:t>
            </a:r>
            <a:r>
              <a:rPr lang="en-US" sz="2800" b="1" dirty="0">
                <a:latin typeface="Arial Narrow"/>
                <a:cs typeface="Arial Narrow"/>
              </a:rPr>
              <a:t>the Holy </a:t>
            </a:r>
            <a:r>
              <a:rPr lang="en-US" sz="2800" b="1" dirty="0" smtClean="0">
                <a:latin typeface="Arial Narrow"/>
                <a:cs typeface="Arial Narrow"/>
              </a:rPr>
              <a:t>City (</a:t>
            </a:r>
            <a:r>
              <a:rPr lang="en-US" sz="2800" b="1" dirty="0">
                <a:latin typeface="Arial Narrow"/>
                <a:cs typeface="Arial Narrow"/>
              </a:rPr>
              <a:t>11:1-2).</a:t>
            </a:r>
            <a:r>
              <a:rPr lang="en-US" sz="2800" dirty="0">
                <a:latin typeface="Arial Narrow"/>
                <a:cs typeface="Arial Narrow"/>
              </a:rPr>
              <a:t> Some volunteered willingly while others had to be “drafted” to move into the City of Jerusalem. “Therefore, I urge you, brothers and sisters, in view of God’s mercy, to offer your bodies as a living sacrifice, holy and pleasing to God—this is your true and proper worship”(Rom.12:1). Lord, I will </a:t>
            </a:r>
            <a:r>
              <a:rPr lang="en-US" sz="2800" dirty="0" smtClean="0">
                <a:latin typeface="Arial Narrow"/>
                <a:cs typeface="Arial Narrow"/>
              </a:rPr>
              <a:t>give you my all!</a:t>
            </a:r>
            <a:endParaRPr lang="en-US" sz="2800" dirty="0">
              <a:latin typeface="Arial Narrow"/>
              <a:cs typeface="Arial Narrow"/>
            </a:endParaRPr>
          </a:p>
        </p:txBody>
      </p:sp>
      <p:sp>
        <p:nvSpPr>
          <p:cNvPr id="4" name="Rectangle 3"/>
          <p:cNvSpPr/>
          <p:nvPr/>
        </p:nvSpPr>
        <p:spPr>
          <a:xfrm>
            <a:off x="0" y="-7906"/>
            <a:ext cx="9144000" cy="184071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1815882"/>
          </a:xfrm>
          <a:prstGeom prst="rect">
            <a:avLst/>
          </a:prstGeom>
          <a:noFill/>
        </p:spPr>
        <p:txBody>
          <a:bodyPr wrap="square" rtlCol="0">
            <a:spAutoFit/>
          </a:bodyPr>
          <a:lstStyle/>
          <a:p>
            <a:pPr marL="514350" indent="-514350">
              <a:buAutoNum type="arabicPeriod"/>
            </a:pPr>
            <a:r>
              <a:rPr lang="zh-CN" altLang="en-US" sz="2800" b="1" dirty="0" smtClean="0">
                <a:solidFill>
                  <a:srgbClr val="FF0000"/>
                </a:solidFill>
                <a:latin typeface="华文细黑"/>
                <a:ea typeface="华文细黑"/>
                <a:cs typeface="华文细黑"/>
              </a:rPr>
              <a:t>我们必须把自己献给神</a:t>
            </a:r>
            <a:r>
              <a:rPr lang="en-US" sz="2800" b="1" dirty="0">
                <a:solidFill>
                  <a:srgbClr val="FF0000"/>
                </a:solidFill>
                <a:latin typeface="Arial Narrow"/>
                <a:cs typeface="Arial Narrow"/>
              </a:rPr>
              <a:t>(11:1-12:26</a:t>
            </a:r>
            <a:r>
              <a:rPr lang="en-US" sz="2800" b="1" dirty="0" smtClean="0">
                <a:solidFill>
                  <a:srgbClr val="FF0000"/>
                </a:solidFill>
                <a:latin typeface="Arial Narrow"/>
                <a:cs typeface="Arial Narrow"/>
              </a:rPr>
              <a:t>)</a:t>
            </a:r>
            <a:r>
              <a:rPr lang="en-US" sz="2800" b="1" dirty="0" smtClean="0">
                <a:solidFill>
                  <a:srgbClr val="FF0000"/>
                </a:solidFill>
                <a:latin typeface="华文细黑"/>
                <a:ea typeface="华文细黑"/>
                <a:cs typeface="华文细黑"/>
              </a:rPr>
              <a:t>。</a:t>
            </a:r>
            <a:r>
              <a:rPr lang="zh-CN" altLang="en-US" sz="2800" dirty="0"/>
              <a:t>“</a:t>
            </a:r>
            <a:r>
              <a:rPr lang="en-US" sz="2800" dirty="0">
                <a:latin typeface="华文细黑"/>
                <a:ea typeface="华文细黑"/>
                <a:cs typeface="华文细黑"/>
              </a:rPr>
              <a:t>先把自己献给</a:t>
            </a:r>
            <a:r>
              <a:rPr lang="en-US" sz="2800" dirty="0" smtClean="0">
                <a:latin typeface="华文细黑"/>
                <a:ea typeface="华文细黑"/>
                <a:cs typeface="华文细黑"/>
              </a:rPr>
              <a:t>主”</a:t>
            </a:r>
            <a:r>
              <a:rPr lang="en-US" altLang="zh-CN" sz="2800" dirty="0" smtClean="0">
                <a:latin typeface="华文细黑"/>
                <a:ea typeface="华文细黑"/>
                <a:cs typeface="华文细黑"/>
              </a:rPr>
              <a:t>(</a:t>
            </a:r>
            <a:r>
              <a:rPr lang="zh-CN" altLang="en-US" sz="2800" dirty="0" smtClean="0">
                <a:latin typeface="华文细黑"/>
                <a:ea typeface="华文细黑"/>
                <a:cs typeface="华文细黑"/>
              </a:rPr>
              <a:t>林</a:t>
            </a:r>
            <a:r>
              <a:rPr lang="zh-CN" altLang="en-US" sz="2800" dirty="0">
                <a:latin typeface="华文细黑"/>
                <a:ea typeface="华文细黑"/>
                <a:cs typeface="华文细黑"/>
              </a:rPr>
              <a:t>后</a:t>
            </a:r>
            <a:r>
              <a:rPr lang="en-US" sz="2800" dirty="0">
                <a:latin typeface="华文细黑"/>
                <a:ea typeface="华文细黑"/>
                <a:cs typeface="华文细黑"/>
              </a:rPr>
              <a:t>8:</a:t>
            </a:r>
            <a:r>
              <a:rPr lang="en-US" sz="2800" dirty="0" smtClean="0">
                <a:latin typeface="华文细黑"/>
                <a:ea typeface="华文细黑"/>
                <a:cs typeface="华文细黑"/>
              </a:rPr>
              <a:t>5</a:t>
            </a:r>
            <a:r>
              <a:rPr lang="en-US" sz="2800" dirty="0">
                <a:latin typeface="华文细黑"/>
                <a:ea typeface="华文细黑"/>
                <a:cs typeface="华文细黑"/>
              </a:rPr>
              <a:t>)</a:t>
            </a:r>
            <a:r>
              <a:rPr lang="zh-CN" altLang="en-US" sz="2800" dirty="0" smtClean="0">
                <a:latin typeface="华文细黑"/>
                <a:ea typeface="华文细黑"/>
                <a:cs typeface="华文细黑"/>
              </a:rPr>
              <a:t>。</a:t>
            </a:r>
            <a:r>
              <a:rPr lang="en-US" sz="2800" dirty="0" smtClean="0">
                <a:latin typeface="华文细黑"/>
                <a:ea typeface="华文细黑"/>
                <a:cs typeface="华文细黑"/>
              </a:rPr>
              <a:t> </a:t>
            </a:r>
            <a:endParaRPr lang="en-US" sz="2800" b="1" dirty="0" smtClean="0">
              <a:solidFill>
                <a:srgbClr val="FF0000"/>
              </a:solidFill>
              <a:latin typeface="华文细黑"/>
              <a:ea typeface="华文细黑"/>
              <a:cs typeface="华文细黑"/>
            </a:endParaRPr>
          </a:p>
          <a:p>
            <a:r>
              <a:rPr lang="en-US" sz="2800" b="1" dirty="0" smtClean="0">
                <a:latin typeface="Arial Narrow"/>
                <a:cs typeface="Arial Narrow"/>
              </a:rPr>
              <a:t>1</a:t>
            </a:r>
            <a:r>
              <a:rPr lang="en-US" sz="2800" b="1" dirty="0">
                <a:latin typeface="Arial Narrow"/>
                <a:cs typeface="Arial Narrow"/>
              </a:rPr>
              <a:t>. We must give ourselves to God (11:1-12:26).</a:t>
            </a:r>
            <a:r>
              <a:rPr lang="en-US" sz="2800" dirty="0">
                <a:latin typeface="Arial Narrow"/>
                <a:cs typeface="Arial Narrow"/>
              </a:rPr>
              <a:t> “They gave </a:t>
            </a:r>
            <a:r>
              <a:rPr lang="en-US" sz="2800" dirty="0" smtClean="0">
                <a:latin typeface="Arial Narrow"/>
                <a:cs typeface="Arial Narrow"/>
              </a:rPr>
              <a:t>them-selves </a:t>
            </a:r>
            <a:r>
              <a:rPr lang="en-US" sz="2800" dirty="0">
                <a:latin typeface="Arial Narrow"/>
                <a:cs typeface="Arial Narrow"/>
              </a:rPr>
              <a:t>first of all to the Lord”(</a:t>
            </a:r>
            <a:r>
              <a:rPr lang="en-US" sz="2800" dirty="0" smtClean="0">
                <a:latin typeface="Arial Narrow"/>
                <a:cs typeface="Arial Narrow"/>
              </a:rPr>
              <a:t>2 Co</a:t>
            </a:r>
            <a:r>
              <a:rPr lang="en-US" altLang="zh-CN" sz="2800" dirty="0" smtClean="0">
                <a:latin typeface="Arial Narrow"/>
                <a:cs typeface="Arial Narrow"/>
              </a:rPr>
              <a:t>r</a:t>
            </a:r>
            <a:r>
              <a:rPr lang="en-US" sz="2800" dirty="0" smtClean="0">
                <a:latin typeface="Arial Narrow"/>
                <a:cs typeface="Arial Narrow"/>
              </a:rPr>
              <a:t>.</a:t>
            </a:r>
            <a:r>
              <a:rPr lang="en-US" sz="2800" dirty="0">
                <a:latin typeface="Arial Narrow"/>
                <a:cs typeface="Arial Narrow"/>
              </a:rPr>
              <a:t>8:5). </a:t>
            </a:r>
          </a:p>
        </p:txBody>
      </p:sp>
    </p:spTree>
    <p:extLst>
      <p:ext uri="{BB962C8B-B14F-4D97-AF65-F5344CB8AC3E}">
        <p14:creationId xmlns:p14="http://schemas.microsoft.com/office/powerpoint/2010/main" val="1059305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87544"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(5)</a:t>
            </a:r>
            <a:endParaRPr lang="en-US" sz="2800" dirty="0">
              <a:solidFill>
                <a:srgbClr val="0000FF"/>
              </a:solidFill>
              <a:latin typeface="Times"/>
              <a:cs typeface="Times"/>
            </a:endParaRPr>
          </a:p>
        </p:txBody>
      </p:sp>
      <p:sp>
        <p:nvSpPr>
          <p:cNvPr id="11" name="Rectangle 10"/>
          <p:cNvSpPr/>
          <p:nvPr/>
        </p:nvSpPr>
        <p:spPr>
          <a:xfrm>
            <a:off x="-50889" y="0"/>
            <a:ext cx="9363242" cy="5262980"/>
          </a:xfrm>
          <a:prstGeom prst="rect">
            <a:avLst/>
          </a:prstGeom>
        </p:spPr>
        <p:txBody>
          <a:bodyPr wrap="square">
            <a:spAutoFit/>
          </a:bodyPr>
          <a:lstStyle/>
          <a:p>
            <a:r>
              <a:rPr lang="en-US" altLang="zh-TW" sz="2800" b="1" dirty="0">
                <a:solidFill>
                  <a:srgbClr val="FF0000"/>
                </a:solidFill>
                <a:latin typeface="Arial Narrow"/>
                <a:ea typeface="华文细黑"/>
                <a:cs typeface="Arial Narrow"/>
              </a:rPr>
              <a:t>B</a:t>
            </a:r>
            <a:r>
              <a:rPr lang="en-US" altLang="zh-TW" sz="2800" b="1" dirty="0" smtClean="0">
                <a:solidFill>
                  <a:srgbClr val="FF0000"/>
                </a:solidFill>
                <a:latin typeface="Arial Narrow"/>
                <a:ea typeface="华文细黑"/>
                <a:cs typeface="Arial Narrow"/>
              </a:rPr>
              <a:t>.</a:t>
            </a:r>
            <a:r>
              <a:rPr lang="zh-CN" altLang="en-US" sz="2800" b="1" dirty="0" smtClean="0">
                <a:solidFill>
                  <a:srgbClr val="FF0000"/>
                </a:solidFill>
                <a:latin typeface="Arial Narrow"/>
                <a:ea typeface="华文细黑"/>
                <a:cs typeface="Arial Narrow"/>
              </a:rPr>
              <a:t> </a:t>
            </a:r>
            <a:r>
              <a:rPr lang="zh-TW" altLang="en-US" sz="2800" b="1" dirty="0" smtClean="0">
                <a:solidFill>
                  <a:srgbClr val="FF0000"/>
                </a:solidFill>
                <a:latin typeface="华文细黑"/>
                <a:ea typeface="华文细黑"/>
                <a:cs typeface="华文细黑"/>
              </a:rPr>
              <a:t>众民因着把自己献上得到承认</a:t>
            </a:r>
            <a:r>
              <a:rPr lang="en-US" altLang="zh-TW" sz="2800" b="1" dirty="0">
                <a:solidFill>
                  <a:srgbClr val="FF0000"/>
                </a:solidFill>
                <a:latin typeface="华文细黑"/>
                <a:ea typeface="华文细黑"/>
                <a:cs typeface="华文细黑"/>
              </a:rPr>
              <a:t>(11:3-12:</a:t>
            </a:r>
            <a:r>
              <a:rPr lang="en-US" altLang="zh-TW" sz="2800" b="1" dirty="0" smtClean="0">
                <a:solidFill>
                  <a:srgbClr val="FF0000"/>
                </a:solidFill>
                <a:latin typeface="华文细黑"/>
                <a:ea typeface="华文细黑"/>
                <a:cs typeface="华文细黑"/>
              </a:rPr>
              <a:t>26)</a:t>
            </a:r>
            <a:r>
              <a:rPr lang="zh-TW" altLang="en-US" sz="2800" b="1" dirty="0" smtClean="0">
                <a:solidFill>
                  <a:srgbClr val="FF0000"/>
                </a:solidFill>
                <a:latin typeface="华文细黑"/>
                <a:ea typeface="华文细黑"/>
                <a:cs typeface="华文细黑"/>
              </a:rPr>
              <a:t>：</a:t>
            </a:r>
            <a:r>
              <a:rPr lang="zh-TW" altLang="en-US" sz="2800" b="1" dirty="0">
                <a:solidFill>
                  <a:srgbClr val="FF0000"/>
                </a:solidFill>
                <a:latin typeface="华文细黑"/>
                <a:ea typeface="华文细黑"/>
                <a:cs typeface="华文细黑"/>
              </a:rPr>
              <a:t>建城墙的人（</a:t>
            </a:r>
            <a:r>
              <a:rPr lang="en-US" altLang="zh-TW" sz="2800" b="1" dirty="0">
                <a:solidFill>
                  <a:srgbClr val="FF0000"/>
                </a:solidFill>
                <a:latin typeface="华文细黑"/>
                <a:ea typeface="华文细黑"/>
                <a:cs typeface="华文细黑"/>
              </a:rPr>
              <a:t>3</a:t>
            </a:r>
            <a:r>
              <a:rPr lang="zh-TW" altLang="en-US" sz="2800" b="1" dirty="0">
                <a:solidFill>
                  <a:srgbClr val="FF0000"/>
                </a:solidFill>
                <a:latin typeface="华文细黑"/>
                <a:ea typeface="华文细黑"/>
                <a:cs typeface="华文细黑"/>
              </a:rPr>
              <a:t>章），跟随所罗巴伯的人（</a:t>
            </a:r>
            <a:r>
              <a:rPr lang="en-US" altLang="zh-TW" sz="2800" b="1" dirty="0">
                <a:solidFill>
                  <a:srgbClr val="FF0000"/>
                </a:solidFill>
                <a:latin typeface="华文细黑"/>
                <a:ea typeface="华文细黑"/>
                <a:cs typeface="华文细黑"/>
              </a:rPr>
              <a:t>7</a:t>
            </a:r>
            <a:r>
              <a:rPr lang="zh-TW" altLang="en-US" sz="2800" b="1" dirty="0">
                <a:solidFill>
                  <a:srgbClr val="FF0000"/>
                </a:solidFill>
                <a:latin typeface="华文细黑"/>
                <a:ea typeface="华文细黑"/>
                <a:cs typeface="华文细黑"/>
              </a:rPr>
              <a:t>章），领受参加大复兴的首领（</a:t>
            </a:r>
            <a:r>
              <a:rPr lang="en-US" altLang="zh-TW" sz="2800" b="1" dirty="0">
                <a:solidFill>
                  <a:srgbClr val="FF0000"/>
                </a:solidFill>
                <a:latin typeface="华文细黑"/>
                <a:ea typeface="华文细黑"/>
                <a:cs typeface="华文细黑"/>
              </a:rPr>
              <a:t>8</a:t>
            </a:r>
            <a:r>
              <a:rPr lang="zh-TW" altLang="en-US" sz="2800" b="1" dirty="0">
                <a:solidFill>
                  <a:srgbClr val="FF0000"/>
                </a:solidFill>
                <a:latin typeface="华文细黑"/>
                <a:ea typeface="华文细黑"/>
                <a:cs typeface="华文细黑"/>
              </a:rPr>
              <a:t>章）， 签名立约的首领（</a:t>
            </a:r>
            <a:r>
              <a:rPr lang="en-US" altLang="zh-TW" sz="2800" b="1" dirty="0">
                <a:solidFill>
                  <a:srgbClr val="FF0000"/>
                </a:solidFill>
                <a:latin typeface="华文细黑"/>
                <a:ea typeface="华文细黑"/>
                <a:cs typeface="华文细黑"/>
              </a:rPr>
              <a:t>10</a:t>
            </a:r>
            <a:r>
              <a:rPr lang="zh-TW" altLang="en-US" sz="2800" b="1" dirty="0">
                <a:solidFill>
                  <a:srgbClr val="FF0000"/>
                </a:solidFill>
                <a:latin typeface="华文细黑"/>
                <a:ea typeface="华文细黑"/>
                <a:cs typeface="华文细黑"/>
              </a:rPr>
              <a:t>章）。我们天上的父会看到和记下他儿女的服事。神用许多不同的人的恩赐和才干完成他的</a:t>
            </a:r>
            <a:r>
              <a:rPr lang="zh-TW" altLang="en-US" sz="2800" b="1" dirty="0" smtClean="0">
                <a:solidFill>
                  <a:srgbClr val="FF0000"/>
                </a:solidFill>
                <a:latin typeface="华文细黑"/>
                <a:ea typeface="华文细黑"/>
                <a:cs typeface="华文细黑"/>
              </a:rPr>
              <a:t>工作</a:t>
            </a:r>
            <a:r>
              <a:rPr lang="zh-CN" altLang="zh-TW" sz="2800" b="1" dirty="0">
                <a:solidFill>
                  <a:srgbClr val="FF0000"/>
                </a:solidFill>
                <a:latin typeface="华文细黑"/>
                <a:ea typeface="华文细黑"/>
                <a:cs typeface="华文细黑"/>
              </a:rPr>
              <a:t>。</a:t>
            </a:r>
            <a:endParaRPr lang="en-US" altLang="zh-CN" sz="2800" b="1" dirty="0" smtClean="0">
              <a:solidFill>
                <a:srgbClr val="FF0000"/>
              </a:solidFill>
              <a:latin typeface="华文细黑"/>
              <a:ea typeface="华文细黑"/>
              <a:cs typeface="华文细黑"/>
            </a:endParaRPr>
          </a:p>
          <a:p>
            <a:r>
              <a:rPr lang="en-US" sz="2800" b="1" dirty="0" smtClean="0">
                <a:latin typeface="Arial Narrow"/>
                <a:cs typeface="Arial Narrow"/>
              </a:rPr>
              <a:t>B. People </a:t>
            </a:r>
            <a:r>
              <a:rPr lang="en-US" sz="2800" b="1" dirty="0">
                <a:latin typeface="Arial Narrow"/>
                <a:cs typeface="Arial Narrow"/>
              </a:rPr>
              <a:t>who gave of themselves are </a:t>
            </a:r>
            <a:r>
              <a:rPr lang="en-US" sz="2800" b="1" dirty="0" smtClean="0">
                <a:latin typeface="Arial Narrow"/>
                <a:cs typeface="Arial Narrow"/>
              </a:rPr>
              <a:t>acknowledged(</a:t>
            </a:r>
            <a:r>
              <a:rPr lang="en-US" sz="2800" b="1" dirty="0">
                <a:latin typeface="Arial Narrow"/>
                <a:cs typeface="Arial Narrow"/>
              </a:rPr>
              <a:t>11:</a:t>
            </a:r>
            <a:r>
              <a:rPr lang="en-US" sz="2800" b="1" dirty="0" smtClean="0">
                <a:latin typeface="Arial Narrow"/>
                <a:cs typeface="Arial Narrow"/>
              </a:rPr>
              <a:t>3-12:26</a:t>
            </a:r>
            <a:r>
              <a:rPr lang="en-US" sz="2800" b="1" dirty="0">
                <a:latin typeface="Arial Narrow"/>
                <a:cs typeface="Arial Narrow"/>
              </a:rPr>
              <a:t>). </a:t>
            </a:r>
            <a:r>
              <a:rPr lang="en-US" sz="2800" dirty="0" smtClean="0">
                <a:latin typeface="Arial Narrow"/>
                <a:cs typeface="Arial Narrow"/>
              </a:rPr>
              <a:t>The </a:t>
            </a:r>
            <a:r>
              <a:rPr lang="en-US" sz="2800" dirty="0">
                <a:latin typeface="Arial Narrow"/>
                <a:cs typeface="Arial Narrow"/>
              </a:rPr>
              <a:t>people who worked on the wall (ch.3), the people who returned with </a:t>
            </a:r>
            <a:r>
              <a:rPr lang="en-US" sz="2800" dirty="0" err="1">
                <a:latin typeface="Arial Narrow"/>
                <a:cs typeface="Arial Narrow"/>
              </a:rPr>
              <a:t>Zerubbabel</a:t>
            </a:r>
            <a:r>
              <a:rPr lang="en-US" sz="2800" dirty="0">
                <a:latin typeface="Arial Narrow"/>
                <a:cs typeface="Arial Narrow"/>
              </a:rPr>
              <a:t> (ch.7), the leaders who were involved in the great revival (ch.8), the leaders who signed their names to the dedication covenant (ch.10). Our Heavenly Fathers sees and records what His children do as they serve Him. God uses many people with different gifts and skills to get His work done.</a:t>
            </a:r>
          </a:p>
        </p:txBody>
      </p:sp>
    </p:spTree>
    <p:extLst>
      <p:ext uri="{BB962C8B-B14F-4D97-AF65-F5344CB8AC3E}">
        <p14:creationId xmlns:p14="http://schemas.microsoft.com/office/powerpoint/2010/main" val="11973739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84520"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(6)</a:t>
            </a:r>
            <a:endParaRPr lang="en-US" sz="2800" dirty="0">
              <a:solidFill>
                <a:srgbClr val="0000FF"/>
              </a:solidFill>
              <a:latin typeface="Times"/>
              <a:cs typeface="Times"/>
            </a:endParaRPr>
          </a:p>
        </p:txBody>
      </p:sp>
      <p:sp>
        <p:nvSpPr>
          <p:cNvPr id="11" name="Rectangle 10"/>
          <p:cNvSpPr/>
          <p:nvPr/>
        </p:nvSpPr>
        <p:spPr>
          <a:xfrm>
            <a:off x="0" y="772281"/>
            <a:ext cx="9144000" cy="4832093"/>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他们很热心</a:t>
            </a:r>
            <a:r>
              <a:rPr lang="zh-TW" altLang="en-US" sz="2800" dirty="0" smtClean="0">
                <a:solidFill>
                  <a:srgbClr val="FF0000"/>
                </a:solidFill>
                <a:latin typeface="华文细黑"/>
                <a:ea typeface="华文细黑"/>
                <a:cs typeface="华文细黑"/>
              </a:rPr>
              <a:t>地行告成之礼</a:t>
            </a:r>
            <a:r>
              <a:rPr lang="zh-CN" altLang="en-US" sz="2800" dirty="0" smtClean="0">
                <a:solidFill>
                  <a:srgbClr val="FF0000"/>
                </a:solidFill>
                <a:latin typeface="华文细黑"/>
                <a:ea typeface="华文细黑"/>
                <a:cs typeface="华文细黑"/>
              </a:rPr>
              <a:t>所以他们的欢声“传到远处”</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12:43</a:t>
            </a:r>
            <a:r>
              <a:rPr lang="zh-CN" altLang="en-US" sz="2800" dirty="0" smtClean="0">
                <a:solidFill>
                  <a:srgbClr val="FF0000"/>
                </a:solidFill>
                <a:latin typeface="华文细黑"/>
                <a:ea typeface="华文细黑"/>
                <a:cs typeface="华文细黑"/>
              </a:rPr>
              <a:t>）。唱歌（</a:t>
            </a:r>
            <a:r>
              <a:rPr lang="zh-CN" altLang="zh-CN" sz="2800" dirty="0">
                <a:solidFill>
                  <a:srgbClr val="FF0000"/>
                </a:solidFill>
                <a:latin typeface="华文细黑"/>
                <a:ea typeface="华文细黑"/>
                <a:cs typeface="华文细黑"/>
              </a:rPr>
              <a:t>8</a:t>
            </a:r>
            <a:r>
              <a:rPr lang="zh-CN" altLang="en-US" sz="2800" dirty="0" smtClean="0">
                <a:solidFill>
                  <a:srgbClr val="FF0000"/>
                </a:solidFill>
                <a:latin typeface="华文细黑"/>
                <a:ea typeface="华文细黑"/>
                <a:cs typeface="华文细黑"/>
              </a:rPr>
              <a:t>次），感谢</a:t>
            </a:r>
            <a:r>
              <a:rPr lang="zh-CN" altLang="en-US" sz="2800" dirty="0">
                <a:solidFill>
                  <a:srgbClr val="FF0000"/>
                </a:solidFill>
                <a:latin typeface="华文细黑"/>
                <a:ea typeface="华文细黑"/>
                <a:cs typeface="华文细黑"/>
              </a:rPr>
              <a:t>（</a:t>
            </a:r>
            <a:r>
              <a:rPr lang="en-US" altLang="zh-CN" sz="2800" dirty="0">
                <a:solidFill>
                  <a:srgbClr val="FF0000"/>
                </a:solidFill>
                <a:latin typeface="华文细黑"/>
                <a:ea typeface="华文细黑"/>
                <a:cs typeface="华文细黑"/>
              </a:rPr>
              <a:t>6</a:t>
            </a:r>
            <a:r>
              <a:rPr lang="zh-CN" altLang="en-US" sz="2800" dirty="0">
                <a:solidFill>
                  <a:srgbClr val="FF0000"/>
                </a:solidFill>
                <a:latin typeface="华文细黑"/>
                <a:ea typeface="华文细黑"/>
                <a:cs typeface="华文细黑"/>
              </a:rPr>
              <a:t>次</a:t>
            </a:r>
            <a:r>
              <a:rPr lang="zh-CN"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，喜乐</a:t>
            </a:r>
            <a:r>
              <a:rPr lang="zh-CN" altLang="en-US" sz="2800" dirty="0" smtClean="0">
                <a:solidFill>
                  <a:srgbClr val="FF0000"/>
                </a:solidFill>
                <a:latin typeface="华文细黑"/>
                <a:ea typeface="华文细黑"/>
                <a:cs typeface="华文细黑"/>
              </a:rPr>
              <a:t>（</a:t>
            </a:r>
            <a:r>
              <a:rPr lang="zh-CN" altLang="zh-CN" sz="2800" dirty="0" smtClean="0">
                <a:solidFill>
                  <a:srgbClr val="FF0000"/>
                </a:solidFill>
                <a:latin typeface="华文细黑"/>
                <a:ea typeface="华文细黑"/>
                <a:cs typeface="华文细黑"/>
              </a:rPr>
              <a:t>7</a:t>
            </a:r>
            <a:r>
              <a:rPr lang="zh-CN" altLang="en-US" sz="2800" dirty="0" smtClean="0">
                <a:solidFill>
                  <a:srgbClr val="FF0000"/>
                </a:solidFill>
                <a:latin typeface="华文细黑"/>
                <a:ea typeface="华文细黑"/>
                <a:cs typeface="华文细黑"/>
              </a:rPr>
              <a:t>次）</a:t>
            </a:r>
            <a:r>
              <a:rPr lang="zh-CN" altLang="en-US" sz="2800" dirty="0" smtClean="0">
                <a:solidFill>
                  <a:srgbClr val="FF0000"/>
                </a:solidFill>
                <a:latin typeface="华文细黑"/>
                <a:ea typeface="华文细黑"/>
                <a:cs typeface="华文细黑"/>
              </a:rPr>
              <a:t>，乐器（</a:t>
            </a:r>
            <a:r>
              <a:rPr lang="zh-CN" altLang="zh-CN" sz="2800" dirty="0" smtClean="0">
                <a:solidFill>
                  <a:srgbClr val="FF0000"/>
                </a:solidFill>
                <a:latin typeface="华文细黑"/>
                <a:ea typeface="华文细黑"/>
                <a:cs typeface="华文细黑"/>
              </a:rPr>
              <a:t>1</a:t>
            </a:r>
            <a:r>
              <a:rPr lang="en-US" altLang="zh-CN" sz="2800" dirty="0" smtClean="0">
                <a:solidFill>
                  <a:srgbClr val="FF0000"/>
                </a:solidFill>
                <a:latin typeface="华文细黑"/>
                <a:ea typeface="华文细黑"/>
                <a:cs typeface="华文细黑"/>
              </a:rPr>
              <a:t>3</a:t>
            </a:r>
            <a:r>
              <a:rPr lang="zh-CN" altLang="en-US" sz="2800" dirty="0" smtClean="0">
                <a:solidFill>
                  <a:srgbClr val="FF0000"/>
                </a:solidFill>
                <a:latin typeface="华文细黑"/>
                <a:ea typeface="华文细黑"/>
                <a:cs typeface="华文细黑"/>
              </a:rPr>
              <a:t>次）</a:t>
            </a:r>
            <a:r>
              <a:rPr lang="zh-CN" altLang="en-US" sz="2800" dirty="0" smtClean="0">
                <a:solidFill>
                  <a:srgbClr val="FF0000"/>
                </a:solidFill>
                <a:latin typeface="华文细黑"/>
                <a:ea typeface="华文细黑"/>
                <a:cs typeface="华文细黑"/>
              </a:rPr>
              <a:t>都被提到了。“</a:t>
            </a:r>
            <a:r>
              <a:rPr lang="zh-TW" altLang="en-US" sz="2800" dirty="0" smtClean="0">
                <a:solidFill>
                  <a:srgbClr val="FF0000"/>
                </a:solidFill>
                <a:latin typeface="华文细黑"/>
                <a:ea typeface="华文细黑"/>
                <a:cs typeface="华文细黑"/>
              </a:rPr>
              <a:t>我们应当靠着耶稣</a:t>
            </a:r>
            <a:r>
              <a:rPr lang="zh-TW" altLang="en-US" sz="2800" dirty="0">
                <a:solidFill>
                  <a:srgbClr val="FF0000"/>
                </a:solidFill>
                <a:latin typeface="华文细黑"/>
                <a:ea typeface="华文细黑"/>
                <a:cs typeface="华文细黑"/>
              </a:rPr>
              <a:t>，常常以颂赞为祭献给神，这就是那承认主名之人嘴</a:t>
            </a:r>
            <a:r>
              <a:rPr lang="zh-TW" altLang="en-US" sz="2800" dirty="0" smtClean="0">
                <a:solidFill>
                  <a:srgbClr val="FF0000"/>
                </a:solidFill>
                <a:latin typeface="华文细黑"/>
                <a:ea typeface="华文细黑"/>
                <a:cs typeface="华文细黑"/>
              </a:rPr>
              <a:t>唇的果子</a:t>
            </a:r>
            <a:r>
              <a:rPr lang="zh-TW" altLang="en-US" sz="2800" dirty="0" smtClean="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 </a:t>
            </a:r>
          </a:p>
          <a:p>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来</a:t>
            </a:r>
            <a:r>
              <a:rPr lang="en-US" altLang="zh-CN" sz="2800" dirty="0" smtClean="0">
                <a:solidFill>
                  <a:srgbClr val="FF0000"/>
                </a:solidFill>
                <a:latin typeface="华文细黑"/>
                <a:ea typeface="华文细黑"/>
                <a:cs typeface="华文细黑"/>
              </a:rPr>
              <a:t>13:15</a:t>
            </a:r>
            <a:r>
              <a:rPr lang="zh-CN" altLang="zh-CN"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我们不但是观看者而且是参与者。</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They </a:t>
            </a:r>
            <a:r>
              <a:rPr lang="en-US" sz="2800" dirty="0">
                <a:latin typeface="Arial Narrow"/>
                <a:cs typeface="Arial Narrow"/>
              </a:rPr>
              <a:t>conducted a dedication service with such enthusiasm that their shouts and songs were </a:t>
            </a:r>
            <a:r>
              <a:rPr lang="en-US" sz="2800" dirty="0" smtClean="0">
                <a:latin typeface="Arial Narrow"/>
                <a:cs typeface="Arial Narrow"/>
              </a:rPr>
              <a:t>heard “</a:t>
            </a:r>
            <a:r>
              <a:rPr lang="en-US" sz="2800" dirty="0">
                <a:latin typeface="Arial Narrow"/>
                <a:cs typeface="Arial Narrow"/>
              </a:rPr>
              <a:t>even </a:t>
            </a:r>
            <a:r>
              <a:rPr lang="en-US" sz="2800" dirty="0" smtClean="0">
                <a:latin typeface="Arial Narrow"/>
                <a:cs typeface="Arial Narrow"/>
              </a:rPr>
              <a:t>afar off</a:t>
            </a:r>
            <a:r>
              <a:rPr lang="en-US" sz="2800" dirty="0">
                <a:latin typeface="Arial Narrow"/>
                <a:cs typeface="Arial Narrow"/>
              </a:rPr>
              <a:t>” </a:t>
            </a:r>
            <a:r>
              <a:rPr lang="en-US" sz="2800" dirty="0" smtClean="0">
                <a:latin typeface="Arial Narrow"/>
                <a:cs typeface="Arial Narrow"/>
              </a:rPr>
              <a:t>(12:43)</a:t>
            </a:r>
            <a:r>
              <a:rPr lang="en-US" sz="2800" dirty="0">
                <a:latin typeface="Arial Narrow"/>
                <a:cs typeface="Arial Narrow"/>
              </a:rPr>
              <a:t>. </a:t>
            </a:r>
            <a:r>
              <a:rPr lang="en-US" sz="2800" dirty="0" smtClean="0">
                <a:latin typeface="Arial Narrow"/>
                <a:cs typeface="Arial Narrow"/>
              </a:rPr>
              <a:t>Singing (</a:t>
            </a:r>
            <a:r>
              <a:rPr lang="en-US" sz="2800" dirty="0">
                <a:latin typeface="Arial Narrow"/>
                <a:cs typeface="Arial Narrow"/>
              </a:rPr>
              <a:t>8x</a:t>
            </a:r>
            <a:r>
              <a:rPr lang="en-US" sz="2800" dirty="0" smtClean="0">
                <a:latin typeface="Arial Narrow"/>
                <a:cs typeface="Arial Narrow"/>
              </a:rPr>
              <a:t>)</a:t>
            </a:r>
            <a:r>
              <a:rPr lang="en-US" sz="2800" dirty="0" smtClean="0">
                <a:latin typeface="Arial Narrow"/>
                <a:cs typeface="Arial Narrow"/>
              </a:rPr>
              <a:t>, </a:t>
            </a:r>
            <a:r>
              <a:rPr lang="en-US" sz="2800" dirty="0" smtClean="0">
                <a:latin typeface="Arial Narrow"/>
                <a:cs typeface="Arial Narrow"/>
              </a:rPr>
              <a:t>thanksgiving</a:t>
            </a:r>
            <a:r>
              <a:rPr lang="en-US" sz="2800" dirty="0">
                <a:latin typeface="Arial Narrow"/>
                <a:cs typeface="Arial Narrow"/>
              </a:rPr>
              <a:t>(6x)</a:t>
            </a:r>
            <a:r>
              <a:rPr lang="en-US" sz="2800" dirty="0" smtClean="0">
                <a:latin typeface="Arial Narrow"/>
                <a:cs typeface="Arial Narrow"/>
              </a:rPr>
              <a:t>, rejoicing</a:t>
            </a:r>
            <a:r>
              <a:rPr lang="en-US" sz="2800" dirty="0">
                <a:latin typeface="Arial Narrow"/>
                <a:cs typeface="Arial Narrow"/>
              </a:rPr>
              <a:t>(7x)</a:t>
            </a:r>
            <a:r>
              <a:rPr lang="en-US" sz="2800" dirty="0" smtClean="0">
                <a:latin typeface="Arial Narrow"/>
                <a:cs typeface="Arial Narrow"/>
              </a:rPr>
              <a:t>, musical </a:t>
            </a:r>
            <a:r>
              <a:rPr lang="en-US" sz="2800" dirty="0">
                <a:latin typeface="Arial Narrow"/>
                <a:cs typeface="Arial Narrow"/>
              </a:rPr>
              <a:t>instruments(3x</a:t>
            </a:r>
            <a:r>
              <a:rPr lang="en-US" sz="2800" dirty="0" smtClean="0">
                <a:latin typeface="Arial Narrow"/>
                <a:cs typeface="Arial Narrow"/>
              </a:rPr>
              <a:t>)</a:t>
            </a:r>
            <a:r>
              <a:rPr lang="en-US" sz="2800" dirty="0">
                <a:latin typeface="Arial Narrow"/>
                <a:cs typeface="Arial Narrow"/>
              </a:rPr>
              <a:t> </a:t>
            </a:r>
            <a:r>
              <a:rPr lang="en-US" altLang="zh-CN" sz="2800" dirty="0" smtClean="0">
                <a:latin typeface="Arial Narrow"/>
                <a:cs typeface="Arial Narrow"/>
              </a:rPr>
              <a:t>are</a:t>
            </a:r>
            <a:r>
              <a:rPr lang="en-US" sz="2800" dirty="0" smtClean="0">
                <a:latin typeface="Arial Narrow"/>
                <a:cs typeface="Arial Narrow"/>
              </a:rPr>
              <a:t> </a:t>
            </a:r>
            <a:r>
              <a:rPr lang="en-US" sz="2800" dirty="0">
                <a:latin typeface="Arial Narrow"/>
                <a:cs typeface="Arial Narrow"/>
              </a:rPr>
              <a:t>mentioned</a:t>
            </a:r>
            <a:r>
              <a:rPr lang="en-US" sz="2800" dirty="0" smtClean="0">
                <a:latin typeface="Arial Narrow"/>
                <a:cs typeface="Arial Narrow"/>
              </a:rPr>
              <a:t>. “</a:t>
            </a:r>
            <a:r>
              <a:rPr lang="en-US" sz="2800" dirty="0">
                <a:latin typeface="Arial Narrow"/>
                <a:cs typeface="Arial Narrow"/>
              </a:rPr>
              <a:t>Through Jesus, therefore, let us continually offer to God a sacrifice of praise—the fruit of lips that openly profess his name”(Heb.13:15). </a:t>
            </a:r>
            <a:r>
              <a:rPr lang="en-US" sz="2800" dirty="0" smtClean="0">
                <a:latin typeface="Arial Narrow"/>
                <a:cs typeface="Arial Narrow"/>
              </a:rPr>
              <a:t>We </a:t>
            </a:r>
            <a:r>
              <a:rPr lang="en-US" sz="2800" dirty="0">
                <a:latin typeface="Arial Narrow"/>
                <a:cs typeface="Arial Narrow"/>
              </a:rPr>
              <a:t>are not just spectators but also participants.</a:t>
            </a: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954107"/>
          </a:xfrm>
          <a:prstGeom prst="rect">
            <a:avLst/>
          </a:prstGeom>
          <a:noFill/>
        </p:spPr>
        <p:txBody>
          <a:bodyPr wrap="square" rtlCol="0">
            <a:spAutoFit/>
          </a:bodyPr>
          <a:lstStyle/>
          <a:p>
            <a:r>
              <a:rPr lang="en-US" sz="2800" b="1" dirty="0">
                <a:solidFill>
                  <a:srgbClr val="FF0000"/>
                </a:solidFill>
                <a:latin typeface="华文细黑"/>
                <a:ea typeface="华文细黑"/>
                <a:cs typeface="华文细黑"/>
              </a:rPr>
              <a:t>2. </a:t>
            </a:r>
            <a:r>
              <a:rPr lang="zh-CN" altLang="en-US" sz="2800" b="1" dirty="0" smtClean="0">
                <a:solidFill>
                  <a:srgbClr val="FF0000"/>
                </a:solidFill>
                <a:latin typeface="华文细黑"/>
                <a:ea typeface="华文细黑"/>
                <a:cs typeface="华文细黑"/>
              </a:rPr>
              <a:t>我们必须把我们的赞美献给</a:t>
            </a:r>
            <a:r>
              <a:rPr lang="zh-CN" altLang="en-US" sz="2800" b="1" dirty="0">
                <a:solidFill>
                  <a:srgbClr val="FF0000"/>
                </a:solidFill>
                <a:latin typeface="华文细黑"/>
                <a:ea typeface="华文细黑"/>
                <a:cs typeface="华文细黑"/>
              </a:rPr>
              <a:t>神（</a:t>
            </a:r>
            <a:r>
              <a:rPr lang="en-US" sz="2800" b="1" dirty="0">
                <a:solidFill>
                  <a:srgbClr val="FF0000"/>
                </a:solidFill>
                <a:latin typeface="华文细黑"/>
                <a:ea typeface="华文细黑"/>
                <a:cs typeface="华文细黑"/>
              </a:rPr>
              <a:t>12:27-42</a:t>
            </a:r>
            <a:r>
              <a:rPr lang="zh-CN" altLang="en-US" sz="2800" b="1" dirty="0">
                <a:solidFill>
                  <a:srgbClr val="FF0000"/>
                </a:solidFill>
                <a:latin typeface="华文细黑"/>
                <a:ea typeface="华文细黑"/>
                <a:cs typeface="华文细黑"/>
              </a:rPr>
              <a:t>）。</a:t>
            </a:r>
            <a:endParaRPr lang="en-US" sz="2800" b="1" dirty="0">
              <a:solidFill>
                <a:srgbClr val="FF0000"/>
              </a:solidFill>
              <a:latin typeface="华文细黑"/>
              <a:ea typeface="华文细黑"/>
              <a:cs typeface="华文细黑"/>
            </a:endParaRPr>
          </a:p>
          <a:p>
            <a:r>
              <a:rPr lang="en-US" sz="2800" b="1" dirty="0" smtClean="0"/>
              <a:t>2</a:t>
            </a:r>
            <a:r>
              <a:rPr lang="en-US" sz="2800" b="1" dirty="0"/>
              <a:t>. We must give our praise to God (12:27-42).</a:t>
            </a:r>
            <a:r>
              <a:rPr lang="en-US" sz="2800" dirty="0"/>
              <a:t> </a:t>
            </a:r>
          </a:p>
        </p:txBody>
      </p:sp>
    </p:spTree>
    <p:extLst>
      <p:ext uri="{BB962C8B-B14F-4D97-AF65-F5344CB8AC3E}">
        <p14:creationId xmlns:p14="http://schemas.microsoft.com/office/powerpoint/2010/main" val="2162877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84520"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
        <p:nvSpPr>
          <p:cNvPr id="11" name="Rectangle 10"/>
          <p:cNvSpPr/>
          <p:nvPr/>
        </p:nvSpPr>
        <p:spPr>
          <a:xfrm>
            <a:off x="6831" y="-42744"/>
            <a:ext cx="9286282" cy="6124754"/>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A</a:t>
            </a:r>
            <a:r>
              <a:rPr lang="zh-CN" altLang="en-US" sz="2800" b="1" dirty="0" smtClean="0">
                <a:solidFill>
                  <a:srgbClr val="FF0000"/>
                </a:solidFill>
                <a:latin typeface="华文细黑"/>
                <a:ea typeface="华文细黑"/>
                <a:cs typeface="华文细黑"/>
              </a:rPr>
              <a:t>。以斯拉带领第一个诗班</a:t>
            </a:r>
            <a:endParaRPr lang="en-US" altLang="zh-CN" sz="2800" b="1" dirty="0" smtClean="0">
              <a:solidFill>
                <a:srgbClr val="FF0000"/>
              </a:solidFill>
              <a:latin typeface="华文细黑"/>
              <a:ea typeface="华文细黑"/>
              <a:cs typeface="华文细黑"/>
            </a:endParaRPr>
          </a:p>
          <a:p>
            <a:r>
              <a:rPr lang="en-US" altLang="zh-CN" sz="2800" b="1" dirty="0">
                <a:solidFill>
                  <a:srgbClr val="FF0000"/>
                </a:solidFill>
                <a:latin typeface="华文细黑"/>
                <a:ea typeface="华文细黑"/>
                <a:cs typeface="华文细黑"/>
              </a:rPr>
              <a:t>	</a:t>
            </a:r>
            <a:r>
              <a:rPr lang="zh-CN" altLang="en-US" sz="2800" b="1" dirty="0" smtClean="0">
                <a:solidFill>
                  <a:srgbClr val="FF0000"/>
                </a:solidFill>
                <a:latin typeface="华文细黑"/>
                <a:ea typeface="华文细黑"/>
                <a:cs typeface="华文细黑"/>
              </a:rPr>
              <a:t>。神听到了赞美演奏。</a:t>
            </a:r>
            <a:endParaRPr lang="en-US" altLang="zh-CN" sz="2800" b="1" dirty="0" smtClean="0">
              <a:solidFill>
                <a:srgbClr val="FF0000"/>
              </a:solidFill>
              <a:latin typeface="华文细黑"/>
              <a:ea typeface="华文细黑"/>
              <a:cs typeface="华文细黑"/>
            </a:endParaRPr>
          </a:p>
          <a:p>
            <a:pPr marL="514350" indent="-514350">
              <a:buAutoNum type="alphaUcPeriod"/>
            </a:pPr>
            <a:r>
              <a:rPr lang="en-US" sz="2800" b="1" dirty="0" smtClean="0">
                <a:latin typeface="Arial Narrow"/>
                <a:cs typeface="Arial Narrow"/>
              </a:rPr>
              <a:t>Ezra led </a:t>
            </a:r>
            <a:r>
              <a:rPr lang="en-US" sz="2800" b="1" dirty="0">
                <a:latin typeface="Arial Narrow"/>
                <a:cs typeface="Arial Narrow"/>
              </a:rPr>
              <a:t>the first choir.</a:t>
            </a:r>
            <a:r>
              <a:rPr lang="en-US" sz="2800" dirty="0">
                <a:latin typeface="Arial Narrow"/>
                <a:cs typeface="Arial Narrow"/>
              </a:rPr>
              <a:t>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see red on the map) God </a:t>
            </a:r>
            <a:r>
              <a:rPr lang="en-US" sz="2800" dirty="0" smtClean="0">
                <a:latin typeface="Arial Narrow"/>
                <a:cs typeface="Arial Narrow"/>
              </a:rPr>
              <a:t>heard</a:t>
            </a:r>
          </a:p>
          <a:p>
            <a:r>
              <a:rPr lang="en-US" sz="2800" dirty="0" smtClean="0">
                <a:latin typeface="Arial Narrow"/>
                <a:cs typeface="Arial Narrow"/>
              </a:rPr>
              <a:t>the </a:t>
            </a:r>
            <a:r>
              <a:rPr lang="en-US" sz="2800" dirty="0">
                <a:latin typeface="Arial Narrow"/>
                <a:cs typeface="Arial Narrow"/>
              </a:rPr>
              <a:t>praise Marching Band</a:t>
            </a:r>
            <a:r>
              <a:rPr lang="en-US" sz="2800" dirty="0" smtClean="0">
                <a:latin typeface="Arial Narrow"/>
                <a:cs typeface="Arial Narrow"/>
              </a:rPr>
              <a:t>.</a:t>
            </a:r>
          </a:p>
          <a:p>
            <a:r>
              <a:rPr lang="en-US" altLang="zh-CN" sz="2800" dirty="0" smtClean="0">
                <a:solidFill>
                  <a:srgbClr val="FF0000"/>
                </a:solidFill>
                <a:latin typeface="Arial Narrow"/>
                <a:cs typeface="Arial Narrow"/>
              </a:rPr>
              <a:t>B</a:t>
            </a:r>
            <a:r>
              <a:rPr lang="en-US" altLang="zh-CN" sz="2800" dirty="0">
                <a:solidFill>
                  <a:srgbClr val="FF0000"/>
                </a:solidFill>
                <a:latin typeface="Arial Narrow"/>
                <a:cs typeface="Arial Narrow"/>
              </a:rPr>
              <a:t>.</a:t>
            </a:r>
            <a:r>
              <a:rPr lang="zh-CN" altLang="en-US" sz="2800" b="1" dirty="0" smtClean="0">
                <a:solidFill>
                  <a:srgbClr val="FF0000"/>
                </a:solidFill>
                <a:latin typeface="华文细黑"/>
                <a:ea typeface="华文细黑"/>
                <a:cs typeface="华文细黑"/>
              </a:rPr>
              <a:t>尼希米</a:t>
            </a:r>
            <a:r>
              <a:rPr lang="zh-CN" altLang="en-US" sz="2800" b="1" dirty="0" smtClean="0">
                <a:solidFill>
                  <a:srgbClr val="FF0000"/>
                </a:solidFill>
                <a:latin typeface="华文细黑"/>
                <a:ea typeface="华文细黑"/>
                <a:cs typeface="华文细黑"/>
              </a:rPr>
              <a:t>带领第</a:t>
            </a:r>
            <a:r>
              <a:rPr lang="zh-CN" altLang="en-US" sz="2800" b="1" dirty="0" smtClean="0">
                <a:solidFill>
                  <a:srgbClr val="FF0000"/>
                </a:solidFill>
                <a:latin typeface="华文细黑"/>
                <a:ea typeface="华文细黑"/>
                <a:cs typeface="华文细黑"/>
              </a:rPr>
              <a:t>二个</a:t>
            </a:r>
            <a:r>
              <a:rPr lang="zh-CN" altLang="en-US" sz="2800" b="1" dirty="0" smtClean="0">
                <a:solidFill>
                  <a:srgbClr val="FF0000"/>
                </a:solidFill>
                <a:latin typeface="华文细黑"/>
                <a:ea typeface="华文细黑"/>
                <a:cs typeface="华文细黑"/>
              </a:rPr>
              <a:t>诗</a:t>
            </a:r>
            <a:r>
              <a:rPr lang="zh-CN" altLang="en-US" sz="2800" b="1" dirty="0">
                <a:solidFill>
                  <a:srgbClr val="FF0000"/>
                </a:solidFill>
                <a:latin typeface="华文细黑"/>
                <a:ea typeface="华文细黑"/>
                <a:cs typeface="华文细黑"/>
              </a:rPr>
              <a:t>班</a:t>
            </a:r>
            <a:r>
              <a:rPr lang="zh-CN" altLang="en-US" sz="2800" b="1" dirty="0" smtClean="0">
                <a:solidFill>
                  <a:srgbClr val="FF0000"/>
                </a:solidFill>
                <a:latin typeface="华文细黑"/>
                <a:ea typeface="华文细黑"/>
                <a:cs typeface="华文细黑"/>
              </a:rPr>
              <a:t>。</a:t>
            </a:r>
            <a:endParaRPr lang="en-US" altLang="zh-CN" sz="2800" b="1" dirty="0" smtClean="0">
              <a:solidFill>
                <a:srgbClr val="FF0000"/>
              </a:solidFill>
              <a:latin typeface="华文细黑"/>
              <a:ea typeface="华文细黑"/>
              <a:cs typeface="华文细黑"/>
            </a:endParaRPr>
          </a:p>
          <a:p>
            <a:r>
              <a:rPr lang="zh-CN" altLang="en-US" sz="2800" b="1" dirty="0" smtClean="0">
                <a:solidFill>
                  <a:srgbClr val="FF0000"/>
                </a:solidFill>
                <a:latin typeface="华文细黑"/>
                <a:ea typeface="华文细黑"/>
                <a:cs typeface="华文细黑"/>
              </a:rPr>
              <a:t>因为神听听到了祷告的进</a:t>
            </a:r>
            <a:endParaRPr lang="en-US" altLang="zh-CN" sz="2800" b="1" dirty="0" smtClean="0">
              <a:solidFill>
                <a:srgbClr val="FF0000"/>
              </a:solidFill>
              <a:latin typeface="华文细黑"/>
              <a:ea typeface="华文细黑"/>
              <a:cs typeface="华文细黑"/>
            </a:endParaRPr>
          </a:p>
          <a:p>
            <a:r>
              <a:rPr lang="zh-CN" altLang="en-US" sz="2800" b="1" dirty="0" smtClean="0">
                <a:solidFill>
                  <a:srgbClr val="FF0000"/>
                </a:solidFill>
                <a:latin typeface="华文细黑"/>
                <a:ea typeface="华文细黑"/>
                <a:cs typeface="华文细黑"/>
              </a:rPr>
              <a:t>行（尼希米记</a:t>
            </a:r>
            <a:r>
              <a:rPr lang="en-US" sz="2800" dirty="0">
                <a:solidFill>
                  <a:srgbClr val="FF0000"/>
                </a:solidFill>
                <a:latin typeface="Arial Narrow"/>
                <a:cs typeface="Arial Narrow"/>
              </a:rPr>
              <a:t>2:13-</a:t>
            </a:r>
            <a:r>
              <a:rPr lang="en-US" sz="2800" dirty="0" smtClean="0">
                <a:solidFill>
                  <a:srgbClr val="FF0000"/>
                </a:solidFill>
                <a:latin typeface="Arial Narrow"/>
                <a:cs typeface="Arial Narrow"/>
              </a:rPr>
              <a:t>15</a:t>
            </a:r>
            <a:r>
              <a:rPr lang="zh-CN" altLang="en-US" sz="2800" dirty="0" smtClean="0">
                <a:solidFill>
                  <a:srgbClr val="FF0000"/>
                </a:solidFill>
                <a:latin typeface="Arial Narrow"/>
                <a:cs typeface="Arial Narrow"/>
              </a:rPr>
              <a:t>）</a:t>
            </a:r>
            <a:r>
              <a:rPr lang="zh-CN" altLang="en-US" sz="2800" b="1" dirty="0" smtClean="0">
                <a:solidFill>
                  <a:srgbClr val="FF0000"/>
                </a:solidFill>
                <a:latin typeface="华文细黑"/>
                <a:ea typeface="华文细黑"/>
                <a:cs typeface="华文细黑"/>
              </a:rPr>
              <a:t>。</a:t>
            </a:r>
            <a:endParaRPr lang="en-US" sz="2800" dirty="0">
              <a:solidFill>
                <a:srgbClr val="FF0000"/>
              </a:solidFill>
              <a:latin typeface="Arial Narrow"/>
              <a:cs typeface="Arial Narrow"/>
            </a:endParaRPr>
          </a:p>
          <a:p>
            <a:r>
              <a:rPr lang="en-US" sz="2800" b="1" dirty="0">
                <a:latin typeface="Arial Narrow"/>
                <a:cs typeface="Arial Narrow"/>
              </a:rPr>
              <a:t>B. Nehemiah </a:t>
            </a:r>
            <a:r>
              <a:rPr lang="en-US" sz="2800" b="1" dirty="0" smtClean="0">
                <a:latin typeface="Arial Narrow"/>
                <a:cs typeface="Arial Narrow"/>
              </a:rPr>
              <a:t>led </a:t>
            </a:r>
            <a:r>
              <a:rPr lang="en-US" sz="2800" b="1" dirty="0">
                <a:latin typeface="Arial Narrow"/>
                <a:cs typeface="Arial Narrow"/>
              </a:rPr>
              <a:t>the </a:t>
            </a:r>
            <a:r>
              <a:rPr lang="en-US" sz="2800" b="1" dirty="0" smtClean="0">
                <a:latin typeface="Arial Narrow"/>
                <a:cs typeface="Arial Narrow"/>
              </a:rPr>
              <a:t>second</a:t>
            </a:r>
          </a:p>
          <a:p>
            <a:r>
              <a:rPr lang="en-US" sz="2800" b="1" dirty="0" smtClean="0">
                <a:latin typeface="Arial Narrow"/>
                <a:cs typeface="Arial Narrow"/>
              </a:rPr>
              <a:t> </a:t>
            </a:r>
            <a:r>
              <a:rPr lang="en-US" sz="2800" b="1" dirty="0">
                <a:latin typeface="Arial Narrow"/>
                <a:cs typeface="Arial Narrow"/>
              </a:rPr>
              <a:t>choir</a:t>
            </a:r>
            <a:r>
              <a:rPr lang="en-US" sz="2800" b="1" dirty="0" smtClean="0">
                <a:latin typeface="Arial Narrow"/>
                <a:cs typeface="Arial Narrow"/>
              </a:rPr>
              <a:t>. </a:t>
            </a:r>
            <a:r>
              <a:rPr lang="en-US" sz="2800" dirty="0" smtClean="0">
                <a:latin typeface="Arial Narrow"/>
                <a:cs typeface="Arial Narrow"/>
              </a:rPr>
              <a:t>(</a:t>
            </a:r>
            <a:r>
              <a:rPr lang="en-US" sz="2800" dirty="0">
                <a:latin typeface="Arial Narrow"/>
                <a:cs typeface="Arial Narrow"/>
              </a:rPr>
              <a:t>see blue on the map</a:t>
            </a:r>
            <a:r>
              <a:rPr lang="en-US" sz="2800" dirty="0" smtClean="0">
                <a:latin typeface="Arial Narrow"/>
                <a:cs typeface="Arial Narrow"/>
              </a:rPr>
              <a:t>)</a:t>
            </a:r>
          </a:p>
          <a:p>
            <a:r>
              <a:rPr lang="en-US" sz="2800" dirty="0" smtClean="0"/>
              <a:t>Because </a:t>
            </a:r>
            <a:r>
              <a:rPr lang="en-US" sz="2800" dirty="0">
                <a:latin typeface="Arial Narrow"/>
                <a:cs typeface="Arial Narrow"/>
              </a:rPr>
              <a:t>God heard the </a:t>
            </a:r>
            <a:r>
              <a:rPr lang="en-US" sz="2800" dirty="0" smtClean="0">
                <a:latin typeface="Arial Narrow"/>
                <a:cs typeface="Arial Narrow"/>
              </a:rPr>
              <a:t>prayer</a:t>
            </a:r>
          </a:p>
          <a:p>
            <a:r>
              <a:rPr lang="en-US" sz="2800" dirty="0">
                <a:latin typeface="Arial Narrow"/>
                <a:cs typeface="Arial Narrow"/>
              </a:rPr>
              <a:t>m</a:t>
            </a:r>
            <a:r>
              <a:rPr lang="en-US" sz="2800" dirty="0" smtClean="0">
                <a:latin typeface="Arial Narrow"/>
                <a:cs typeface="Arial Narrow"/>
              </a:rPr>
              <a:t>arch </a:t>
            </a:r>
            <a:r>
              <a:rPr lang="en-US" sz="2800" dirty="0">
                <a:latin typeface="Arial Narrow"/>
                <a:cs typeface="Arial Narrow"/>
              </a:rPr>
              <a:t>(see red on the map, </a:t>
            </a:r>
            <a:endParaRPr lang="en-US" sz="2800" dirty="0" smtClean="0">
              <a:latin typeface="Arial Narrow"/>
              <a:cs typeface="Arial Narrow"/>
            </a:endParaRPr>
          </a:p>
          <a:p>
            <a:r>
              <a:rPr lang="en-US" sz="2800" dirty="0" smtClean="0">
                <a:latin typeface="Arial Narrow"/>
                <a:cs typeface="Arial Narrow"/>
              </a:rPr>
              <a:t>Neh</a:t>
            </a:r>
            <a:r>
              <a:rPr lang="en-US" sz="2800" dirty="0">
                <a:latin typeface="Arial Narrow"/>
                <a:cs typeface="Arial Narrow"/>
              </a:rPr>
              <a:t>.2:13-15).</a:t>
            </a:r>
          </a:p>
          <a:p>
            <a:endParaRPr lang="en-US" sz="2800" dirty="0">
              <a:latin typeface="Arial Narrow"/>
              <a:cs typeface="Arial Narrow"/>
            </a:endParaRPr>
          </a:p>
        </p:txBody>
      </p:sp>
      <p:pic>
        <p:nvPicPr>
          <p:cNvPr id="2" name="Picture 1" descr="Neh.1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313872" y="-42744"/>
            <a:ext cx="4849368" cy="5282184"/>
          </a:xfrm>
          <a:prstGeom prst="rect">
            <a:avLst/>
          </a:prstGeom>
        </p:spPr>
      </p:pic>
      <p:pic>
        <p:nvPicPr>
          <p:cNvPr id="3" name="Picture 2" descr="Neh.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112" y="396248"/>
            <a:ext cx="4830128" cy="5765860"/>
          </a:xfrm>
          <a:prstGeom prst="rect">
            <a:avLst/>
          </a:prstGeom>
        </p:spPr>
      </p:pic>
    </p:spTree>
    <p:extLst>
      <p:ext uri="{BB962C8B-B14F-4D97-AF65-F5344CB8AC3E}">
        <p14:creationId xmlns:p14="http://schemas.microsoft.com/office/powerpoint/2010/main" val="2376579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84520"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11" name="Rectangle 10"/>
          <p:cNvSpPr/>
          <p:nvPr/>
        </p:nvSpPr>
        <p:spPr>
          <a:xfrm>
            <a:off x="6831" y="-42744"/>
            <a:ext cx="9137169" cy="6740306"/>
          </a:xfrm>
          <a:prstGeom prst="rect">
            <a:avLst/>
          </a:prstGeom>
        </p:spPr>
        <p:txBody>
          <a:bodyPr wrap="square">
            <a:spAutoFit/>
          </a:bodyPr>
          <a:lstStyle/>
          <a:p>
            <a:r>
              <a:rPr lang="en-US" sz="2400" dirty="0" smtClean="0">
                <a:solidFill>
                  <a:srgbClr val="FF0000"/>
                </a:solidFill>
                <a:latin typeface="华文细黑"/>
                <a:ea typeface="华文细黑"/>
                <a:cs typeface="华文细黑"/>
              </a:rPr>
              <a:t>(1) </a:t>
            </a:r>
            <a:r>
              <a:rPr lang="zh-CN" altLang="en-US" sz="2400" dirty="0" smtClean="0">
                <a:solidFill>
                  <a:srgbClr val="FF0000"/>
                </a:solidFill>
                <a:latin typeface="华文细黑"/>
                <a:ea typeface="华文细黑"/>
                <a:cs typeface="华文细黑"/>
              </a:rPr>
              <a:t>他们把城墙和门献上，所以人可以看到和摸到他们。</a:t>
            </a:r>
            <a:endParaRPr lang="en-US" sz="2400" dirty="0" smtClean="0">
              <a:solidFill>
                <a:srgbClr val="FF0000"/>
              </a:solidFill>
              <a:latin typeface="华文细黑"/>
              <a:ea typeface="华文细黑"/>
              <a:cs typeface="华文细黑"/>
            </a:endParaRPr>
          </a:p>
          <a:p>
            <a:pPr marL="457200" indent="-457200">
              <a:buAutoNum type="arabicParenBoth"/>
            </a:pPr>
            <a:r>
              <a:rPr lang="en-US" sz="2400" dirty="0" smtClean="0">
                <a:latin typeface="Arial Narrow"/>
                <a:cs typeface="Arial Narrow"/>
              </a:rPr>
              <a:t>They dedicated walls and gates, so the people could see and touch them.</a:t>
            </a:r>
          </a:p>
          <a:p>
            <a:r>
              <a:rPr 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en-US"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他们</a:t>
            </a:r>
            <a:r>
              <a:rPr lang="zh-CN" altLang="en-US" sz="2400" dirty="0" smtClean="0">
                <a:solidFill>
                  <a:srgbClr val="FF0000"/>
                </a:solidFill>
                <a:latin typeface="华文细黑"/>
                <a:ea typeface="华文细黑"/>
                <a:cs typeface="华文细黑"/>
              </a:rPr>
              <a:t>给世界做见证，为了荣耀神自己。</a:t>
            </a:r>
            <a:endParaRPr lang="en-US" sz="2400" dirty="0" smtClean="0">
              <a:solidFill>
                <a:srgbClr val="FF0000"/>
              </a:solidFill>
              <a:latin typeface="Arial Narrow"/>
              <a:cs typeface="Arial Narrow"/>
            </a:endParaRPr>
          </a:p>
          <a:p>
            <a:r>
              <a:rPr lang="en-US" sz="2400" dirty="0" smtClean="0">
                <a:latin typeface="Arial Narrow"/>
                <a:cs typeface="Arial Narrow"/>
              </a:rPr>
              <a:t>(2) They were bearing witness to the world that God had done the work, and He alone should be glorified.</a:t>
            </a:r>
          </a:p>
          <a:p>
            <a:r>
              <a:rPr 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3</a:t>
            </a:r>
            <a:r>
              <a:rPr lang="en-US"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他们</a:t>
            </a:r>
            <a:r>
              <a:rPr lang="zh-CN" altLang="en-US" sz="2400" dirty="0" smtClean="0">
                <a:solidFill>
                  <a:srgbClr val="FF0000"/>
                </a:solidFill>
                <a:latin typeface="华文细黑"/>
                <a:ea typeface="华文细黑"/>
                <a:cs typeface="华文细黑"/>
              </a:rPr>
              <a:t>有机会看到功劳的结果并了解不是一个人做的（</a:t>
            </a:r>
            <a:r>
              <a:rPr lang="en-US" altLang="zh-CN" sz="2400" dirty="0" smtClean="0">
                <a:solidFill>
                  <a:srgbClr val="FF0000"/>
                </a:solidFill>
                <a:latin typeface="华文细黑"/>
                <a:ea typeface="华文细黑"/>
                <a:cs typeface="华文细黑"/>
              </a:rPr>
              <a:t>4:6</a:t>
            </a:r>
            <a:r>
              <a:rPr lang="zh-CN" altLang="en-US" sz="2400" dirty="0" smtClean="0">
                <a:solidFill>
                  <a:srgbClr val="FF0000"/>
                </a:solidFill>
                <a:latin typeface="华文细黑"/>
                <a:ea typeface="华文细黑"/>
                <a:cs typeface="华文细黑"/>
              </a:rPr>
              <a:t>）。它属于神并必须荣耀神。</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3) </a:t>
            </a:r>
            <a:r>
              <a:rPr lang="en-US" sz="2400" dirty="0" smtClean="0">
                <a:latin typeface="Arial Narrow"/>
                <a:cs typeface="Arial Narrow"/>
              </a:rPr>
              <a:t>They had </a:t>
            </a:r>
            <a:r>
              <a:rPr lang="en-US" sz="2400" dirty="0">
                <a:latin typeface="Arial Narrow"/>
                <a:cs typeface="Arial Narrow"/>
              </a:rPr>
              <a:t>an opportunity to see the results of their labors and realize </a:t>
            </a:r>
            <a:r>
              <a:rPr lang="en-US" sz="2400" dirty="0" smtClean="0">
                <a:latin typeface="Arial Narrow"/>
                <a:cs typeface="Arial Narrow"/>
              </a:rPr>
              <a:t>that </a:t>
            </a:r>
            <a:r>
              <a:rPr lang="en-US" sz="2400" dirty="0">
                <a:latin typeface="Arial Narrow"/>
                <a:cs typeface="Arial Narrow"/>
              </a:rPr>
              <a:t>the work had not been done by one person(4:6). It belongs to God and must be used for His glory</a:t>
            </a:r>
            <a:r>
              <a:rPr lang="en-US" sz="2400" dirty="0" smtClean="0">
                <a:latin typeface="Arial Narrow"/>
                <a:cs typeface="Arial Narrow"/>
              </a:rPr>
              <a:t>.</a:t>
            </a:r>
          </a:p>
          <a:p>
            <a:r>
              <a:rPr lang="en-US" sz="2400" dirty="0">
                <a:solidFill>
                  <a:srgbClr val="FF0000"/>
                </a:solidFill>
                <a:latin typeface="华文细黑"/>
                <a:ea typeface="华文细黑"/>
                <a:cs typeface="华文细黑"/>
              </a:rPr>
              <a:t>(4</a:t>
            </a:r>
            <a:r>
              <a:rPr lang="en-US"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他们用信心抓住神的祝福。</a:t>
            </a:r>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神对亚伯拉罕说，“</a:t>
            </a:r>
            <a:r>
              <a:rPr lang="zh-TW" altLang="en-US" sz="2400" dirty="0">
                <a:solidFill>
                  <a:srgbClr val="FF0000"/>
                </a:solidFill>
                <a:latin typeface="华文细黑"/>
                <a:ea typeface="华文细黑"/>
                <a:cs typeface="华文细黑"/>
              </a:rPr>
              <a:t>你起来，纵横走遍这地，</a:t>
            </a:r>
            <a:r>
              <a:rPr lang="zh-TW" altLang="en-US" sz="2400" dirty="0" smtClean="0">
                <a:solidFill>
                  <a:srgbClr val="FF0000"/>
                </a:solidFill>
                <a:latin typeface="华文细黑"/>
                <a:ea typeface="华文细黑"/>
                <a:cs typeface="华文细黑"/>
              </a:rPr>
              <a:t>因为我必把这地赐给你</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创世纪</a:t>
            </a:r>
            <a:r>
              <a:rPr lang="en-US" altLang="zh-CN" sz="2400" dirty="0" smtClean="0">
                <a:solidFill>
                  <a:srgbClr val="FF0000"/>
                </a:solidFill>
                <a:latin typeface="华文细黑"/>
                <a:ea typeface="华文细黑"/>
                <a:cs typeface="华文细黑"/>
              </a:rPr>
              <a:t>13:17</a:t>
            </a:r>
            <a:r>
              <a:rPr lang="zh-CN" altLang="en-US" sz="2400" dirty="0" smtClean="0">
                <a:solidFill>
                  <a:srgbClr val="FF0000"/>
                </a:solidFill>
                <a:latin typeface="华文细黑"/>
                <a:ea typeface="华文细黑"/>
                <a:cs typeface="华文细黑"/>
              </a:rPr>
              <a:t>）。祂对约书亚说，“</a:t>
            </a:r>
            <a:r>
              <a:rPr lang="zh-TW" altLang="en-US" sz="2400" dirty="0">
                <a:solidFill>
                  <a:srgbClr val="FF0000"/>
                </a:solidFill>
                <a:latin typeface="华文细黑"/>
                <a:ea typeface="华文细黑"/>
                <a:cs typeface="华文细黑"/>
              </a:rPr>
              <a:t>凡你们脚掌所踏之地，我都照着我所应许摩西的话赐给你们</a:t>
            </a:r>
            <a:r>
              <a:rPr lang="zh-TW" altLang="en-US" sz="2400" dirty="0" smtClean="0">
                <a:solidFill>
                  <a:srgbClr val="FF0000"/>
                </a:solidFill>
                <a:latin typeface="华文细黑"/>
                <a:ea typeface="华文细黑"/>
                <a:cs typeface="华文细黑"/>
              </a:rPr>
              <a:t>了</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约书亚记</a:t>
            </a:r>
            <a:r>
              <a:rPr lang="en-US" altLang="zh-CN" sz="2400" dirty="0" smtClean="0">
                <a:solidFill>
                  <a:srgbClr val="FF0000"/>
                </a:solidFill>
                <a:latin typeface="华文细黑"/>
                <a:ea typeface="华文细黑"/>
                <a:cs typeface="华文细黑"/>
              </a:rPr>
              <a:t>1:3</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。征服耶利哥也是神的打战计划（</a:t>
            </a:r>
            <a:r>
              <a:rPr lang="zh-CN" altLang="en-US" sz="2400" dirty="0" smtClean="0">
                <a:solidFill>
                  <a:srgbClr val="FF0000"/>
                </a:solidFill>
                <a:latin typeface="华文细黑"/>
                <a:ea typeface="华文细黑"/>
                <a:cs typeface="华文细黑"/>
              </a:rPr>
              <a:t>约书亚记</a:t>
            </a:r>
            <a:r>
              <a:rPr lang="zh-CN" altLang="zh-CN" sz="2400" dirty="0" smtClean="0">
                <a:solidFill>
                  <a:srgbClr val="FF0000"/>
                </a:solidFill>
                <a:latin typeface="华文细黑"/>
                <a:ea typeface="华文细黑"/>
                <a:cs typeface="华文细黑"/>
              </a:rPr>
              <a:t>6</a:t>
            </a:r>
            <a:r>
              <a:rPr lang="zh-CN" altLang="en-US" sz="2400" dirty="0" smtClean="0">
                <a:solidFill>
                  <a:srgbClr val="FF0000"/>
                </a:solidFill>
                <a:latin typeface="华文细黑"/>
                <a:ea typeface="华文细黑"/>
                <a:cs typeface="华文细黑"/>
              </a:rPr>
              <a:t>）</a:t>
            </a:r>
            <a:r>
              <a:rPr lang="zh-CN" altLang="en-US" sz="2400" dirty="0" smtClean="0"/>
              <a:t>。</a:t>
            </a:r>
            <a:endParaRPr lang="en-US" sz="2400" dirty="0">
              <a:latin typeface="华文细黑"/>
              <a:ea typeface="华文细黑"/>
              <a:cs typeface="华文细黑"/>
            </a:endParaRPr>
          </a:p>
          <a:p>
            <a:r>
              <a:rPr lang="en-US" sz="2400" dirty="0">
                <a:latin typeface="Arial Narrow"/>
                <a:cs typeface="Arial Narrow"/>
              </a:rPr>
              <a:t>(4) </a:t>
            </a:r>
            <a:r>
              <a:rPr lang="en-US" sz="2400" dirty="0">
                <a:latin typeface="Arial Narrow"/>
                <a:cs typeface="Arial Narrow"/>
              </a:rPr>
              <a:t>T</a:t>
            </a:r>
            <a:r>
              <a:rPr lang="en-US" sz="2400" dirty="0" smtClean="0">
                <a:latin typeface="Arial Narrow"/>
                <a:cs typeface="Arial Narrow"/>
              </a:rPr>
              <a:t>hey </a:t>
            </a:r>
            <a:r>
              <a:rPr lang="en-US" sz="2400" dirty="0">
                <a:latin typeface="Arial Narrow"/>
                <a:cs typeface="Arial Narrow"/>
              </a:rPr>
              <a:t>“stepped out by faith” to claim God’s blessing. God said to Abraham, “Arise, walk through the land…for I will give it unto thee”(</a:t>
            </a:r>
            <a:r>
              <a:rPr lang="en-US" sz="2400" dirty="0" smtClean="0">
                <a:latin typeface="Arial Narrow"/>
                <a:cs typeface="Arial Narrow"/>
              </a:rPr>
              <a:t>Ge.</a:t>
            </a:r>
            <a:r>
              <a:rPr lang="en-US" sz="2400" dirty="0">
                <a:latin typeface="Arial Narrow"/>
                <a:cs typeface="Arial Narrow"/>
              </a:rPr>
              <a:t>13:17), and He said to </a:t>
            </a:r>
            <a:r>
              <a:rPr lang="en-US" sz="2400" dirty="0" err="1">
                <a:latin typeface="Arial Narrow"/>
                <a:cs typeface="Arial Narrow"/>
              </a:rPr>
              <a:t>Joshua</a:t>
            </a:r>
            <a:r>
              <a:rPr lang="en-US" sz="2400" dirty="0" err="1" smtClean="0">
                <a:latin typeface="Arial Narrow"/>
                <a:cs typeface="Arial Narrow"/>
              </a:rPr>
              <a:t>,“</a:t>
            </a:r>
            <a:r>
              <a:rPr lang="en-US" sz="2400" dirty="0" err="1">
                <a:latin typeface="Arial Narrow"/>
                <a:cs typeface="Arial Narrow"/>
              </a:rPr>
              <a:t>Every</a:t>
            </a:r>
            <a:r>
              <a:rPr lang="en-US" sz="2400" dirty="0">
                <a:latin typeface="Arial Narrow"/>
                <a:cs typeface="Arial Narrow"/>
              </a:rPr>
              <a:t> place that the sole of your foot shall tread </a:t>
            </a:r>
            <a:r>
              <a:rPr lang="en-US" sz="2400" dirty="0" err="1">
                <a:latin typeface="Arial Narrow"/>
                <a:cs typeface="Arial Narrow"/>
              </a:rPr>
              <a:t>upon</a:t>
            </a:r>
            <a:r>
              <a:rPr lang="en-US" sz="2400" dirty="0" err="1" smtClean="0">
                <a:latin typeface="Arial Narrow"/>
                <a:cs typeface="Arial Narrow"/>
              </a:rPr>
              <a:t>,that</a:t>
            </a:r>
            <a:r>
              <a:rPr lang="en-US" sz="2400" dirty="0" smtClean="0">
                <a:latin typeface="Arial Narrow"/>
                <a:cs typeface="Arial Narrow"/>
              </a:rPr>
              <a:t> </a:t>
            </a:r>
            <a:r>
              <a:rPr lang="en-US" sz="2400" dirty="0">
                <a:latin typeface="Arial Narrow"/>
                <a:cs typeface="Arial Narrow"/>
              </a:rPr>
              <a:t>have I </a:t>
            </a:r>
            <a:r>
              <a:rPr lang="en-US" sz="2400" dirty="0" err="1" smtClean="0">
                <a:latin typeface="Arial Narrow"/>
                <a:cs typeface="Arial Narrow"/>
              </a:rPr>
              <a:t>giv</a:t>
            </a:r>
            <a:r>
              <a:rPr lang="en-US" sz="2400" dirty="0" smtClean="0">
                <a:latin typeface="Arial Narrow"/>
                <a:cs typeface="Arial Narrow"/>
              </a:rPr>
              <a:t>-en </a:t>
            </a:r>
            <a:r>
              <a:rPr lang="en-US" sz="2400" dirty="0">
                <a:latin typeface="Arial Narrow"/>
                <a:cs typeface="Arial Narrow"/>
              </a:rPr>
              <a:t>unto you”(Josh.1:3). The march on Jericho was God’s battle plan (Josh.6</a:t>
            </a:r>
            <a:r>
              <a:rPr lang="en-US" sz="2400" dirty="0" smtClean="0">
                <a:latin typeface="Arial Narrow"/>
                <a:cs typeface="Arial Narrow"/>
              </a:rPr>
              <a:t>).</a:t>
            </a:r>
          </a:p>
        </p:txBody>
      </p:sp>
    </p:spTree>
    <p:extLst>
      <p:ext uri="{BB962C8B-B14F-4D97-AF65-F5344CB8AC3E}">
        <p14:creationId xmlns:p14="http://schemas.microsoft.com/office/powerpoint/2010/main" val="23345815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25079</TotalTime>
  <Words>1386</Words>
  <Application>Microsoft Macintosh PowerPoint</Application>
  <PresentationFormat>On-screen Show (4:3)</PresentationFormat>
  <Paragraphs>82</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八月十七日早上，许有为要回台湾去。 On morning of August 17, Jim will return to Taiwan.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Jane Marcum a 76-year-old American from Kansas, has provided a home for over 100 orphans in central China's Henan Province. She came to China in the early 1990s to teach English and kept doing charity work in her spare time. https://www.youtube.com/watch?v=lmIIewwBSpQ&amp;feature=youtu.be </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144</cp:revision>
  <cp:lastPrinted>2016-07-31T03:52:23Z</cp:lastPrinted>
  <dcterms:created xsi:type="dcterms:W3CDTF">2016-02-20T15:39:29Z</dcterms:created>
  <dcterms:modified xsi:type="dcterms:W3CDTF">2016-08-14T01:46:47Z</dcterms:modified>
</cp:coreProperties>
</file>