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375" r:id="rId2"/>
    <p:sldId id="373" r:id="rId3"/>
    <p:sldId id="372" r:id="rId4"/>
    <p:sldId id="378" r:id="rId5"/>
    <p:sldId id="256" r:id="rId6"/>
    <p:sldId id="296" r:id="rId7"/>
    <p:sldId id="295" r:id="rId8"/>
    <p:sldId id="337" r:id="rId9"/>
    <p:sldId id="297" r:id="rId10"/>
    <p:sldId id="292" r:id="rId11"/>
    <p:sldId id="298" r:id="rId12"/>
    <p:sldId id="360" r:id="rId13"/>
    <p:sldId id="319" r:id="rId14"/>
    <p:sldId id="365" r:id="rId15"/>
    <p:sldId id="366" r:id="rId16"/>
    <p:sldId id="374" r:id="rId17"/>
    <p:sldId id="302" r:id="rId18"/>
    <p:sldId id="371" r:id="rId19"/>
    <p:sldId id="367" r:id="rId20"/>
    <p:sldId id="368" r:id="rId21"/>
    <p:sldId id="335" r:id="rId22"/>
    <p:sldId id="370" r:id="rId23"/>
    <p:sldId id="37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7671" autoAdjust="0"/>
  </p:normalViewPr>
  <p:slideViewPr>
    <p:cSldViewPr snapToGrid="0" snapToObjects="1">
      <p:cViewPr>
        <p:scale>
          <a:sx n="75" d="100"/>
          <a:sy n="75" d="100"/>
        </p:scale>
        <p:origin x="2680" y="6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9D48A1-D96E-194E-A456-4CC70FB8C113}" type="datetimeFigureOut">
              <a:rPr lang="en-US" smtClean="0"/>
              <a:pPr/>
              <a:t>8/26/17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0BB15E-1FFC-5140-A5E1-72FEDEDAC4D4}" type="slidenum">
              <a:rPr lang="en-US" smtClean="0"/>
              <a:pPr/>
              <a:t>‹#›</a:t>
            </a:fld>
            <a:endParaRPr lang="en-US"/>
          </a:p>
        </p:txBody>
      </p:sp>
    </p:spTree>
    <p:extLst>
      <p:ext uri="{BB962C8B-B14F-4D97-AF65-F5344CB8AC3E}">
        <p14:creationId xmlns:p14="http://schemas.microsoft.com/office/powerpoint/2010/main" val="36928476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6</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15</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16</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17</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19</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20</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21</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22</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7</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8</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9</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10</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11</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12</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13</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14</a:t>
            </a:fld>
            <a:endParaRPr lang="en-US"/>
          </a:p>
        </p:txBody>
      </p:sp>
    </p:spTree>
    <p:extLst>
      <p:ext uri="{BB962C8B-B14F-4D97-AF65-F5344CB8AC3E}">
        <p14:creationId xmlns:p14="http://schemas.microsoft.com/office/powerpoint/2010/main" val="2279410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A5FF8B-BD77-C040-B157-80E866760AD0}" type="datetimeFigureOut">
              <a:rPr lang="en-US" smtClean="0"/>
              <a:pPr/>
              <a:t>8/26/17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1318540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A5FF8B-BD77-C040-B157-80E866760AD0}" type="datetimeFigureOut">
              <a:rPr lang="en-US" smtClean="0"/>
              <a:pPr/>
              <a:t>8/26/17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2831580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A5FF8B-BD77-C040-B157-80E866760AD0}" type="datetimeFigureOut">
              <a:rPr lang="en-US" smtClean="0"/>
              <a:pPr/>
              <a:t>8/26/17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3505186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A5FF8B-BD77-C040-B157-80E866760AD0}" type="datetimeFigureOut">
              <a:rPr lang="en-US" smtClean="0"/>
              <a:pPr/>
              <a:t>8/26/17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1108262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A5FF8B-BD77-C040-B157-80E866760AD0}" type="datetimeFigureOut">
              <a:rPr lang="en-US" smtClean="0"/>
              <a:pPr/>
              <a:t>8/26/17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3851858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A5FF8B-BD77-C040-B157-80E866760AD0}" type="datetimeFigureOut">
              <a:rPr lang="en-US" smtClean="0"/>
              <a:pPr/>
              <a:t>8/26/17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4174820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A5FF8B-BD77-C040-B157-80E866760AD0}" type="datetimeFigureOut">
              <a:rPr lang="en-US" smtClean="0"/>
              <a:pPr/>
              <a:t>8/26/17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1943175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A5FF8B-BD77-C040-B157-80E866760AD0}" type="datetimeFigureOut">
              <a:rPr lang="en-US" smtClean="0"/>
              <a:pPr/>
              <a:t>8/26/17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474722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A5FF8B-BD77-C040-B157-80E866760AD0}" type="datetimeFigureOut">
              <a:rPr lang="en-US" smtClean="0"/>
              <a:pPr/>
              <a:t>8/26/17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2557713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A5FF8B-BD77-C040-B157-80E866760AD0}" type="datetimeFigureOut">
              <a:rPr lang="en-US" smtClean="0"/>
              <a:pPr/>
              <a:t>8/26/17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105913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A5FF8B-BD77-C040-B157-80E866760AD0}" type="datetimeFigureOut">
              <a:rPr lang="en-US" smtClean="0"/>
              <a:pPr/>
              <a:t>8/26/17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51461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5FF8B-BD77-C040-B157-80E866760AD0}" type="datetimeFigureOut">
              <a:rPr lang="en-US" smtClean="0"/>
              <a:pPr/>
              <a:t>8/26/17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3EC8-6014-5845-B826-6F9F5BFD4286}" type="slidenum">
              <a:rPr lang="en-US" smtClean="0"/>
              <a:pPr/>
              <a:t>‹#›</a:t>
            </a:fld>
            <a:endParaRPr lang="en-US"/>
          </a:p>
        </p:txBody>
      </p:sp>
    </p:spTree>
    <p:extLst>
      <p:ext uri="{BB962C8B-B14F-4D97-AF65-F5344CB8AC3E}">
        <p14:creationId xmlns:p14="http://schemas.microsoft.com/office/powerpoint/2010/main" val="385935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236"/>
            <a:ext cx="9144000" cy="2871347"/>
          </a:xfrm>
        </p:spPr>
        <p:txBody>
          <a:bodyPr/>
          <a:lstStyle/>
          <a:p>
            <a:r>
              <a:rPr lang="en-US" b="1" dirty="0" smtClean="0">
                <a:latin typeface="Arial Narrow"/>
                <a:cs typeface="Arial Narrow"/>
              </a:rPr>
              <a:t>GKCCCC Fall, 2017 Special Meetings</a:t>
            </a:r>
            <a:br>
              <a:rPr lang="en-US" b="1" dirty="0" smtClean="0">
                <a:latin typeface="Arial Narrow"/>
                <a:cs typeface="Arial Narrow"/>
              </a:rPr>
            </a:br>
            <a:r>
              <a:rPr lang="en-US" b="1" dirty="0" smtClean="0">
                <a:solidFill>
                  <a:srgbClr val="0000FF"/>
                </a:solidFill>
                <a:latin typeface="Arial Narrow"/>
                <a:cs typeface="Arial Narrow"/>
              </a:rPr>
              <a:t>Speaker: Pastor </a:t>
            </a:r>
            <a:r>
              <a:rPr lang="en-US" b="1" dirty="0" err="1">
                <a:solidFill>
                  <a:srgbClr val="0000FF"/>
                </a:solidFill>
                <a:latin typeface="Arial Narrow"/>
                <a:cs typeface="Arial Narrow"/>
              </a:rPr>
              <a:t>J</a:t>
            </a:r>
            <a:r>
              <a:rPr lang="en-US" b="1" dirty="0" err="1" smtClean="0">
                <a:solidFill>
                  <a:srgbClr val="0000FF"/>
                </a:solidFill>
                <a:latin typeface="Arial Narrow"/>
                <a:cs typeface="Arial Narrow"/>
              </a:rPr>
              <a:t>ianAn</a:t>
            </a:r>
            <a:r>
              <a:rPr lang="en-US" b="1" dirty="0" smtClean="0">
                <a:solidFill>
                  <a:srgbClr val="0000FF"/>
                </a:solidFill>
                <a:latin typeface="Arial Narrow"/>
                <a:cs typeface="Arial Narrow"/>
              </a:rPr>
              <a:t> Li</a:t>
            </a:r>
            <a:br>
              <a:rPr lang="en-US" b="1" dirty="0" smtClean="0">
                <a:solidFill>
                  <a:srgbClr val="0000FF"/>
                </a:solidFill>
                <a:latin typeface="Arial Narrow"/>
                <a:cs typeface="Arial Narrow"/>
              </a:rPr>
            </a:br>
            <a:r>
              <a:rPr lang="en-US" b="1" dirty="0" smtClean="0">
                <a:solidFill>
                  <a:srgbClr val="FF0000"/>
                </a:solidFill>
                <a:latin typeface="Arial Narrow"/>
                <a:cs typeface="Arial Narrow"/>
              </a:rPr>
              <a:t>Topic: “After God’s Heart” Church</a:t>
            </a:r>
            <a:br>
              <a:rPr lang="en-US" b="1" dirty="0" smtClean="0">
                <a:solidFill>
                  <a:srgbClr val="FF0000"/>
                </a:solidFill>
                <a:latin typeface="Arial Narrow"/>
                <a:cs typeface="Arial Narrow"/>
              </a:rPr>
            </a:br>
            <a:endParaRPr lang="en-US" b="1" dirty="0">
              <a:solidFill>
                <a:srgbClr val="FF0000"/>
              </a:solidFill>
              <a:latin typeface="Arial Narrow"/>
              <a:cs typeface="Arial Narrow"/>
            </a:endParaRPr>
          </a:p>
        </p:txBody>
      </p:sp>
      <p:sp>
        <p:nvSpPr>
          <p:cNvPr id="3" name="Subtitle 2"/>
          <p:cNvSpPr>
            <a:spLocks noGrp="1"/>
          </p:cNvSpPr>
          <p:nvPr>
            <p:ph type="subTitle" idx="1"/>
          </p:nvPr>
        </p:nvSpPr>
        <p:spPr>
          <a:xfrm>
            <a:off x="103688" y="2287908"/>
            <a:ext cx="9040312" cy="4777420"/>
          </a:xfrm>
        </p:spPr>
        <p:txBody>
          <a:bodyPr>
            <a:normAutofit fontScale="92500" lnSpcReduction="10000"/>
          </a:bodyPr>
          <a:lstStyle/>
          <a:p>
            <a:r>
              <a:rPr lang="en-US" sz="3600" b="1" dirty="0" smtClean="0">
                <a:solidFill>
                  <a:srgbClr val="0000FF"/>
                </a:solidFill>
                <a:latin typeface="Arial Narrow"/>
                <a:cs typeface="Arial Narrow"/>
              </a:rPr>
              <a:t>Friday, September 8, from 7:30-9:30 pm</a:t>
            </a:r>
          </a:p>
          <a:p>
            <a:r>
              <a:rPr lang="en-US" b="1" dirty="0" smtClean="0">
                <a:solidFill>
                  <a:srgbClr val="FF0000"/>
                </a:solidFill>
                <a:latin typeface="Arial Narrow"/>
                <a:cs typeface="Arial Narrow"/>
              </a:rPr>
              <a:t>After God’s Heart Church-1 (Jn.2:1-25)</a:t>
            </a:r>
          </a:p>
          <a:p>
            <a:r>
              <a:rPr lang="en-US" sz="3600" b="1" dirty="0" smtClean="0">
                <a:solidFill>
                  <a:srgbClr val="0000FF"/>
                </a:solidFill>
                <a:latin typeface="Arial Narrow"/>
                <a:cs typeface="Arial Narrow"/>
              </a:rPr>
              <a:t>Sunday, September 10 from 10:30am-12 pm</a:t>
            </a:r>
          </a:p>
          <a:p>
            <a:r>
              <a:rPr lang="en-US" b="1" dirty="0" smtClean="0">
                <a:solidFill>
                  <a:srgbClr val="FF0000"/>
                </a:solidFill>
                <a:latin typeface="Arial Narrow"/>
                <a:cs typeface="Arial Narrow"/>
              </a:rPr>
              <a:t>After God’s Heart Church-2 (Jn.2:1-25)</a:t>
            </a:r>
          </a:p>
          <a:p>
            <a:r>
              <a:rPr lang="en-US" sz="3600" b="1" dirty="0" smtClean="0">
                <a:solidFill>
                  <a:srgbClr val="0000FF"/>
                </a:solidFill>
                <a:latin typeface="Arial Narrow"/>
                <a:cs typeface="Arial Narrow"/>
              </a:rPr>
              <a:t>Sunday, September 10 from 1:15-3:15 pm</a:t>
            </a:r>
          </a:p>
          <a:p>
            <a:r>
              <a:rPr lang="en-US" b="1" dirty="0" smtClean="0">
                <a:solidFill>
                  <a:srgbClr val="FF0000"/>
                </a:solidFill>
                <a:latin typeface="Arial Narrow"/>
                <a:cs typeface="Arial Narrow"/>
              </a:rPr>
              <a:t>After God’s Heart Church-3 (Jn.2:1-25)</a:t>
            </a:r>
          </a:p>
          <a:p>
            <a:r>
              <a:rPr lang="en-US" b="1" dirty="0" smtClean="0">
                <a:solidFill>
                  <a:srgbClr val="FF0000"/>
                </a:solidFill>
                <a:latin typeface="Arial Narrow"/>
                <a:cs typeface="Arial Narrow"/>
              </a:rPr>
              <a:t>Q&amp;A Session</a:t>
            </a:r>
          </a:p>
          <a:p>
            <a:r>
              <a:rPr lang="en-US" sz="2800" b="1" dirty="0" smtClean="0">
                <a:solidFill>
                  <a:schemeClr val="tx1"/>
                </a:solidFill>
                <a:latin typeface="Arial Narrow"/>
                <a:cs typeface="Arial Narrow"/>
              </a:rPr>
              <a:t>Address: 5316 </a:t>
            </a:r>
            <a:r>
              <a:rPr lang="en-US" sz="2800" b="1" dirty="0" err="1" smtClean="0">
                <a:solidFill>
                  <a:schemeClr val="tx1"/>
                </a:solidFill>
                <a:latin typeface="Arial Narrow"/>
                <a:cs typeface="Arial Narrow"/>
              </a:rPr>
              <a:t>Quivira</a:t>
            </a:r>
            <a:r>
              <a:rPr lang="en-US" sz="2800" b="1" dirty="0" smtClean="0">
                <a:solidFill>
                  <a:schemeClr val="tx1"/>
                </a:solidFill>
                <a:latin typeface="Arial Narrow"/>
                <a:cs typeface="Arial Narrow"/>
              </a:rPr>
              <a:t> Rd. Shawnee, KS 66216 </a:t>
            </a:r>
          </a:p>
          <a:p>
            <a:r>
              <a:rPr lang="en-US" sz="2800" b="1" dirty="0" smtClean="0">
                <a:solidFill>
                  <a:schemeClr val="tx1"/>
                </a:solidFill>
                <a:latin typeface="Arial Narrow"/>
                <a:cs typeface="Arial Narrow"/>
              </a:rPr>
              <a:t>Tel</a:t>
            </a:r>
            <a:r>
              <a:rPr lang="en-US" sz="2800" b="1" dirty="0" smtClean="0">
                <a:solidFill>
                  <a:schemeClr val="tx1"/>
                </a:solidFill>
                <a:latin typeface="Arial Narrow"/>
                <a:cs typeface="Arial Narrow"/>
                <a:sym typeface="Wingdings"/>
              </a:rPr>
              <a:t>:(913)268-3111	Website: </a:t>
            </a:r>
            <a:r>
              <a:rPr lang="en-US" sz="2800" b="1" dirty="0" err="1" smtClean="0">
                <a:solidFill>
                  <a:schemeClr val="tx1"/>
                </a:solidFill>
                <a:latin typeface="Arial Narrow"/>
                <a:cs typeface="Arial Narrow"/>
                <a:sym typeface="Wingdings"/>
              </a:rPr>
              <a:t>www.gkcccc.org</a:t>
            </a:r>
            <a:endParaRPr lang="en-US" sz="2800" b="1" dirty="0" smtClean="0">
              <a:solidFill>
                <a:schemeClr val="tx1"/>
              </a:solidFill>
              <a:latin typeface="Arial Narrow"/>
              <a:cs typeface="Arial Narrow"/>
            </a:endParaRPr>
          </a:p>
          <a:p>
            <a:endParaRPr lang="en-US" sz="3600" b="1" dirty="0" smtClean="0">
              <a:solidFill>
                <a:schemeClr val="tx1"/>
              </a:solidFill>
              <a:latin typeface="Arial Narrow"/>
              <a:cs typeface="Arial Narrow"/>
            </a:endParaRPr>
          </a:p>
          <a:p>
            <a:endParaRPr lang="en-US" sz="3600" b="1" dirty="0">
              <a:solidFill>
                <a:schemeClr val="tx1"/>
              </a:solidFill>
              <a:latin typeface="Arial Narrow"/>
              <a:cs typeface="Arial Narrow"/>
            </a:endParaRPr>
          </a:p>
        </p:txBody>
      </p:sp>
    </p:spTree>
    <p:extLst>
      <p:ext uri="{BB962C8B-B14F-4D97-AF65-F5344CB8AC3E}">
        <p14:creationId xmlns:p14="http://schemas.microsoft.com/office/powerpoint/2010/main" val="7717380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1649" y="521904"/>
            <a:ext cx="9175649" cy="2739211"/>
          </a:xfrm>
          <a:prstGeom prst="rect">
            <a:avLst/>
          </a:prstGeom>
        </p:spPr>
        <p:txBody>
          <a:bodyPr wrap="square">
            <a:spAutoFit/>
          </a:bodyPr>
          <a:lstStyle/>
          <a:p>
            <a:r>
              <a:rPr lang="zh-CN" altLang="en-US" sz="2400" dirty="0" smtClean="0">
                <a:solidFill>
                  <a:srgbClr val="FF0000"/>
                </a:solidFill>
                <a:latin typeface="华文细黑"/>
                <a:ea typeface="华文细黑"/>
                <a:cs typeface="华文细黑"/>
              </a:rPr>
              <a:t>“</a:t>
            </a:r>
            <a:r>
              <a:rPr lang="en-US" sz="2400" dirty="0">
                <a:solidFill>
                  <a:srgbClr val="FF0000"/>
                </a:solidFill>
                <a:latin typeface="华文细黑"/>
                <a:ea typeface="华文细黑"/>
                <a:cs typeface="华文细黑"/>
              </a:rPr>
              <a:t>保罗和西拉，经过暗妃波里，亚波罗尼亚，来到帖撒罗尼迦，在那里有犹太人的会堂。保罗照他素常的规矩进去，一连三个</a:t>
            </a:r>
            <a:r>
              <a:rPr lang="en-US" sz="2400" dirty="0" smtClean="0">
                <a:solidFill>
                  <a:srgbClr val="FF0000"/>
                </a:solidFill>
                <a:latin typeface="华文细黑"/>
                <a:ea typeface="华文细黑"/>
                <a:cs typeface="华文细黑"/>
              </a:rPr>
              <a:t>安息日…”(</a:t>
            </a:r>
            <a:r>
              <a:rPr lang="zh-CN" altLang="en-US" sz="2400" dirty="0" smtClean="0">
                <a:solidFill>
                  <a:srgbClr val="FF0000"/>
                </a:solidFill>
                <a:latin typeface="华文细黑"/>
                <a:ea typeface="华文细黑"/>
                <a:cs typeface="华文细黑"/>
              </a:rPr>
              <a:t>徒</a:t>
            </a:r>
            <a:r>
              <a:rPr lang="en-US" altLang="zh-CN" sz="2400" dirty="0" smtClean="0">
                <a:solidFill>
                  <a:srgbClr val="FF0000"/>
                </a:solidFill>
                <a:latin typeface="华文细黑"/>
                <a:ea typeface="华文细黑"/>
                <a:cs typeface="华文细黑"/>
              </a:rPr>
              <a:t>17:1-2a</a:t>
            </a:r>
            <a:r>
              <a:rPr 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sz="2400" b="1" dirty="0" smtClean="0">
                <a:solidFill>
                  <a:srgbClr val="FF0000"/>
                </a:solidFill>
                <a:latin typeface="华文细黑"/>
                <a:ea typeface="华文细黑"/>
                <a:cs typeface="华文细黑"/>
              </a:rPr>
              <a:t>A</a:t>
            </a:r>
            <a:r>
              <a:rPr lang="zh-CN" altLang="en-US" sz="2400" b="1" dirty="0">
                <a:solidFill>
                  <a:srgbClr val="FF0000"/>
                </a:solidFill>
                <a:latin typeface="华文细黑"/>
                <a:ea typeface="华文细黑"/>
                <a:cs typeface="华文细黑"/>
              </a:rPr>
              <a:t>。布道的内容。</a:t>
            </a:r>
            <a:r>
              <a:rPr lang="zh-CN" altLang="en-US" sz="2400" dirty="0">
                <a:solidFill>
                  <a:srgbClr val="FF0000"/>
                </a:solidFill>
                <a:latin typeface="华文细黑"/>
                <a:ea typeface="华文细黑"/>
                <a:cs typeface="华文细黑"/>
              </a:rPr>
              <a:t>你讲什么？ 什么永远持久？ </a:t>
            </a:r>
            <a:r>
              <a:rPr lang="zh-CN" altLang="en-US" sz="2400" dirty="0" smtClean="0">
                <a:solidFill>
                  <a:srgbClr val="FF0000"/>
                </a:solidFill>
                <a:latin typeface="华文细黑"/>
                <a:ea typeface="华文细黑"/>
                <a:cs typeface="华文细黑"/>
              </a:rPr>
              <a:t>神，祂的名，</a:t>
            </a:r>
            <a:r>
              <a:rPr lang="zh-CN" altLang="en-US" sz="2400" dirty="0">
                <a:solidFill>
                  <a:srgbClr val="FF0000"/>
                </a:solidFill>
                <a:latin typeface="华文细黑"/>
                <a:ea typeface="华文细黑"/>
                <a:cs typeface="华文细黑"/>
              </a:rPr>
              <a:t>祂</a:t>
            </a:r>
            <a:r>
              <a:rPr lang="zh-CN" altLang="en-US" sz="2400" dirty="0" smtClean="0">
                <a:solidFill>
                  <a:srgbClr val="FF0000"/>
                </a:solidFill>
                <a:latin typeface="华文细黑"/>
                <a:ea typeface="华文细黑"/>
                <a:cs typeface="华文细黑"/>
              </a:rPr>
              <a:t>的爱</a:t>
            </a:r>
            <a:r>
              <a:rPr lang="zh-CN" altLang="en-US"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和</a:t>
            </a:r>
            <a:r>
              <a:rPr lang="zh-CN" altLang="en-US" sz="2400" dirty="0">
                <a:solidFill>
                  <a:srgbClr val="FF0000"/>
                </a:solidFill>
                <a:latin typeface="华文细黑"/>
                <a:ea typeface="华文细黑"/>
                <a:cs typeface="华文细黑"/>
              </a:rPr>
              <a:t>祂</a:t>
            </a:r>
            <a:r>
              <a:rPr lang="zh-CN" altLang="en-US" sz="2400" dirty="0" smtClean="0">
                <a:solidFill>
                  <a:srgbClr val="FF0000"/>
                </a:solidFill>
                <a:latin typeface="华文细黑"/>
                <a:ea typeface="华文细黑"/>
                <a:cs typeface="华文细黑"/>
              </a:rPr>
              <a:t>的公义永远长存。“</a:t>
            </a:r>
            <a:r>
              <a:rPr lang="en-US" sz="2400" dirty="0">
                <a:solidFill>
                  <a:srgbClr val="FF0000"/>
                </a:solidFill>
                <a:latin typeface="华文细黑"/>
                <a:ea typeface="华文细黑"/>
                <a:cs typeface="华文细黑"/>
              </a:rPr>
              <a:t>草必枯干，花必凋残，惟有我们神的话，必永远立</a:t>
            </a:r>
            <a:r>
              <a:rPr lang="en-US" sz="2400" dirty="0" smtClean="0">
                <a:solidFill>
                  <a:srgbClr val="FF0000"/>
                </a:solidFill>
                <a:latin typeface="华文细黑"/>
                <a:ea typeface="华文细黑"/>
                <a:cs typeface="华文细黑"/>
              </a:rPr>
              <a:t>定</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赛</a:t>
            </a:r>
            <a:r>
              <a:rPr lang="en-US" altLang="zh-CN" sz="2400" dirty="0" smtClean="0">
                <a:solidFill>
                  <a:srgbClr val="FF0000"/>
                </a:solidFill>
                <a:latin typeface="华文细黑"/>
                <a:ea typeface="华文细黑"/>
                <a:cs typeface="华文细黑"/>
              </a:rPr>
              <a:t>40:8)</a:t>
            </a:r>
            <a:r>
              <a:rPr lang="zh-CN" altLang="en-US" sz="2400" dirty="0" smtClean="0">
                <a:solidFill>
                  <a:srgbClr val="FF0000"/>
                </a:solidFill>
                <a:latin typeface="华文细黑"/>
                <a:ea typeface="华文细黑"/>
                <a:cs typeface="华文细黑"/>
              </a:rPr>
              <a:t>。“</a:t>
            </a:r>
            <a:r>
              <a:rPr lang="en-US" sz="2400" dirty="0">
                <a:solidFill>
                  <a:srgbClr val="FF0000"/>
                </a:solidFill>
                <a:latin typeface="华文细黑"/>
                <a:ea typeface="华文细黑"/>
                <a:cs typeface="华文细黑"/>
              </a:rPr>
              <a:t>惟有主的道是永存的。所传给你们的福音就是这</a:t>
            </a:r>
            <a:r>
              <a:rPr lang="en-US" sz="2400" dirty="0" smtClean="0">
                <a:solidFill>
                  <a:srgbClr val="FF0000"/>
                </a:solidFill>
                <a:latin typeface="华文细黑"/>
                <a:ea typeface="华文细黑"/>
                <a:cs typeface="华文细黑"/>
              </a:rPr>
              <a:t>道</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彼前</a:t>
            </a:r>
            <a:r>
              <a:rPr lang="en-US" altLang="zh-CN" sz="2400" dirty="0" smtClean="0">
                <a:solidFill>
                  <a:srgbClr val="FF0000"/>
                </a:solidFill>
                <a:latin typeface="华文细黑"/>
                <a:ea typeface="华文细黑"/>
                <a:cs typeface="华文细黑"/>
              </a:rPr>
              <a:t>1:25)</a:t>
            </a:r>
            <a:r>
              <a:rPr lang="zh-CN" altLang="en-US" sz="2400" dirty="0" smtClean="0">
                <a:solidFill>
                  <a:srgbClr val="FF0000"/>
                </a:solidFill>
                <a:latin typeface="华文细黑"/>
                <a:ea typeface="华文细黑"/>
                <a:cs typeface="华文细黑"/>
              </a:rPr>
              <a:t>。</a:t>
            </a:r>
            <a:endParaRPr lang="en-US" sz="2400" dirty="0">
              <a:solidFill>
                <a:srgbClr val="FF0000"/>
              </a:solidFill>
              <a:latin typeface="华文细黑"/>
              <a:ea typeface="华文细黑"/>
              <a:cs typeface="华文细黑"/>
            </a:endParaRPr>
          </a:p>
        </p:txBody>
      </p:sp>
      <p:sp>
        <p:nvSpPr>
          <p:cNvPr id="4" name="Rectangle 3"/>
          <p:cNvSpPr/>
          <p:nvPr/>
        </p:nvSpPr>
        <p:spPr>
          <a:xfrm>
            <a:off x="0" y="-7904"/>
            <a:ext cx="9144000" cy="4783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52789"/>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一</a:t>
            </a:r>
            <a:r>
              <a:rPr lang="zh-CN" altLang="en-US" sz="2800" b="1" dirty="0">
                <a:solidFill>
                  <a:srgbClr val="FF0000"/>
                </a:solidFill>
                <a:latin typeface="华文细黑"/>
                <a:ea typeface="华文细黑"/>
                <a:cs typeface="华文细黑"/>
              </a:rPr>
              <a:t>。</a:t>
            </a:r>
            <a:r>
              <a:rPr lang="zh-CN" altLang="en-US" sz="2800" b="1" dirty="0" smtClean="0">
                <a:solidFill>
                  <a:srgbClr val="FF0000"/>
                </a:solidFill>
                <a:latin typeface="华文细黑"/>
                <a:ea typeface="华文细黑"/>
                <a:cs typeface="华文细黑"/>
              </a:rPr>
              <a:t>用布道说服。</a:t>
            </a:r>
            <a:r>
              <a:rPr lang="en-US" sz="2800" b="1" dirty="0" smtClean="0">
                <a:latin typeface="Arial Narrow"/>
                <a:cs typeface="Arial Narrow"/>
              </a:rPr>
              <a:t>1</a:t>
            </a:r>
            <a:r>
              <a:rPr lang="en-US" sz="2800" b="1" dirty="0">
                <a:latin typeface="Arial Narrow"/>
                <a:cs typeface="Arial Narrow"/>
              </a:rPr>
              <a:t>. Persuaded by preaching. </a:t>
            </a:r>
          </a:p>
        </p:txBody>
      </p:sp>
      <p:sp>
        <p:nvSpPr>
          <p:cNvPr id="7" name="TextBox 6"/>
          <p:cNvSpPr txBox="1"/>
          <p:nvPr/>
        </p:nvSpPr>
        <p:spPr>
          <a:xfrm>
            <a:off x="8587544" y="-80780"/>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en-US" altLang="zh-CN" sz="2800" dirty="0">
                <a:solidFill>
                  <a:srgbClr val="0000FF"/>
                </a:solidFill>
                <a:latin typeface="Times"/>
                <a:cs typeface="Times"/>
              </a:rPr>
              <a:t>6</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sp>
        <p:nvSpPr>
          <p:cNvPr id="8" name="Rectangle 7"/>
          <p:cNvSpPr/>
          <p:nvPr/>
        </p:nvSpPr>
        <p:spPr>
          <a:xfrm>
            <a:off x="0" y="3064096"/>
            <a:ext cx="9144000" cy="3416320"/>
          </a:xfrm>
          <a:prstGeom prst="rect">
            <a:avLst/>
          </a:prstGeom>
        </p:spPr>
        <p:txBody>
          <a:bodyPr wrap="square">
            <a:spAutoFit/>
          </a:bodyPr>
          <a:lstStyle/>
          <a:p>
            <a:r>
              <a:rPr lang="en-US" sz="2400" dirty="0" smtClean="0">
                <a:latin typeface="Arial Narrow"/>
                <a:cs typeface="Arial Narrow"/>
              </a:rPr>
              <a:t>“</a:t>
            </a:r>
            <a:r>
              <a:rPr lang="en-US" sz="2400" dirty="0">
                <a:latin typeface="Arial Narrow"/>
                <a:cs typeface="Arial Narrow"/>
              </a:rPr>
              <a:t>When Paul and his companions had passed through </a:t>
            </a:r>
            <a:r>
              <a:rPr lang="en-US" sz="2400" dirty="0" err="1">
                <a:latin typeface="Arial Narrow"/>
                <a:cs typeface="Arial Narrow"/>
              </a:rPr>
              <a:t>Amphipolis</a:t>
            </a:r>
            <a:r>
              <a:rPr lang="en-US" sz="2400" dirty="0">
                <a:latin typeface="Arial Narrow"/>
                <a:cs typeface="Arial Narrow"/>
              </a:rPr>
              <a:t> and </a:t>
            </a:r>
            <a:r>
              <a:rPr lang="en-US" sz="2400" dirty="0" err="1">
                <a:latin typeface="Arial Narrow"/>
                <a:cs typeface="Arial Narrow"/>
              </a:rPr>
              <a:t>Apollonia</a:t>
            </a:r>
            <a:r>
              <a:rPr lang="en-US" sz="2400" dirty="0">
                <a:latin typeface="Arial Narrow"/>
                <a:cs typeface="Arial Narrow"/>
              </a:rPr>
              <a:t>, they came to </a:t>
            </a:r>
            <a:r>
              <a:rPr lang="en-US" sz="2400" dirty="0" smtClean="0">
                <a:latin typeface="Arial Narrow"/>
                <a:cs typeface="Arial Narrow"/>
              </a:rPr>
              <a:t>Thessalonica</a:t>
            </a:r>
            <a:r>
              <a:rPr lang="en-US" sz="2400" dirty="0">
                <a:latin typeface="Arial Narrow"/>
                <a:cs typeface="Arial Narrow"/>
              </a:rPr>
              <a:t>, where there was a Jewish </a:t>
            </a:r>
            <a:r>
              <a:rPr lang="en-US" sz="2400" dirty="0" err="1">
                <a:latin typeface="Arial Narrow"/>
                <a:cs typeface="Arial Narrow"/>
              </a:rPr>
              <a:t>synagogue.As</a:t>
            </a:r>
            <a:r>
              <a:rPr lang="en-US" sz="2400" dirty="0">
                <a:latin typeface="Arial Narrow"/>
                <a:cs typeface="Arial Narrow"/>
              </a:rPr>
              <a:t> was his </a:t>
            </a:r>
            <a:r>
              <a:rPr lang="en-US" sz="2400" dirty="0" err="1">
                <a:latin typeface="Arial Narrow"/>
                <a:cs typeface="Arial Narrow"/>
              </a:rPr>
              <a:t>custom,Paul</a:t>
            </a:r>
            <a:r>
              <a:rPr lang="en-US" sz="2400" dirty="0">
                <a:latin typeface="Arial Narrow"/>
                <a:cs typeface="Arial Narrow"/>
              </a:rPr>
              <a:t> went into the </a:t>
            </a:r>
            <a:r>
              <a:rPr lang="en-US" sz="2400" dirty="0" err="1">
                <a:latin typeface="Arial Narrow"/>
                <a:cs typeface="Arial Narrow"/>
              </a:rPr>
              <a:t>synagogue,and</a:t>
            </a:r>
            <a:r>
              <a:rPr lang="en-US" sz="2400" dirty="0">
                <a:latin typeface="Arial Narrow"/>
                <a:cs typeface="Arial Narrow"/>
              </a:rPr>
              <a:t> on three Sabbath days…</a:t>
            </a:r>
            <a:r>
              <a:rPr lang="en-US" sz="2400" dirty="0" smtClean="0">
                <a:latin typeface="Arial Narrow"/>
                <a:cs typeface="Arial Narrow"/>
              </a:rPr>
              <a:t>”(Ac17</a:t>
            </a:r>
            <a:r>
              <a:rPr lang="en-US" sz="2400" dirty="0">
                <a:latin typeface="Arial Narrow"/>
                <a:cs typeface="Arial Narrow"/>
              </a:rPr>
              <a:t>:1-2a).</a:t>
            </a:r>
          </a:p>
          <a:p>
            <a:r>
              <a:rPr lang="en-US" sz="2400" b="1" dirty="0" smtClean="0">
                <a:latin typeface="Arial Narrow"/>
                <a:cs typeface="Arial Narrow"/>
              </a:rPr>
              <a:t>A. The </a:t>
            </a:r>
            <a:r>
              <a:rPr lang="en-US" sz="2400" b="1" dirty="0">
                <a:latin typeface="Arial Narrow"/>
                <a:cs typeface="Arial Narrow"/>
              </a:rPr>
              <a:t>content of </a:t>
            </a:r>
            <a:r>
              <a:rPr lang="en-US" sz="2400" b="1" dirty="0" smtClean="0">
                <a:latin typeface="Arial Narrow"/>
                <a:cs typeface="Arial Narrow"/>
              </a:rPr>
              <a:t>preaching.</a:t>
            </a:r>
            <a:r>
              <a:rPr lang="en-US" sz="2400" dirty="0">
                <a:latin typeface="Arial Narrow"/>
                <a:cs typeface="Arial Narrow"/>
              </a:rPr>
              <a:t> </a:t>
            </a:r>
            <a:r>
              <a:rPr lang="en-US" sz="2400" dirty="0" smtClean="0">
                <a:latin typeface="Arial Narrow"/>
                <a:cs typeface="Arial Narrow"/>
              </a:rPr>
              <a:t>What </a:t>
            </a:r>
            <a:r>
              <a:rPr lang="en-US" sz="2400" dirty="0">
                <a:latin typeface="Arial Narrow"/>
                <a:cs typeface="Arial Narrow"/>
              </a:rPr>
              <a:t>do you preach</a:t>
            </a:r>
            <a:r>
              <a:rPr lang="en-US" sz="2400" dirty="0" smtClean="0">
                <a:latin typeface="Arial Narrow"/>
                <a:cs typeface="Arial Narrow"/>
              </a:rPr>
              <a:t>? </a:t>
            </a:r>
            <a:r>
              <a:rPr lang="en-US" sz="2400" dirty="0">
                <a:latin typeface="Arial Narrow"/>
                <a:cs typeface="Arial Narrow"/>
              </a:rPr>
              <a:t>What endures forever? God, His name, His love, and His righteousness endures forever. “The grass withers and the flowers fall, but the word of our </a:t>
            </a:r>
            <a:endParaRPr lang="en-US" sz="2400" dirty="0" smtClean="0">
              <a:latin typeface="Arial Narrow"/>
              <a:cs typeface="Arial Narrow"/>
            </a:endParaRPr>
          </a:p>
          <a:p>
            <a:r>
              <a:rPr lang="en-US" sz="2400" dirty="0" smtClean="0">
                <a:latin typeface="Arial Narrow"/>
                <a:cs typeface="Arial Narrow"/>
              </a:rPr>
              <a:t>God</a:t>
            </a:r>
            <a:r>
              <a:rPr lang="en-US" sz="2400" dirty="0">
                <a:latin typeface="Arial Narrow"/>
                <a:cs typeface="Arial Narrow"/>
              </a:rPr>
              <a:t> endures forever”(Isa.40:8).“The word of the </a:t>
            </a:r>
            <a:endParaRPr lang="en-US" sz="2400" dirty="0" smtClean="0">
              <a:latin typeface="Arial Narrow"/>
              <a:cs typeface="Arial Narrow"/>
            </a:endParaRPr>
          </a:p>
          <a:p>
            <a:r>
              <a:rPr lang="en-US" sz="2400" dirty="0" smtClean="0">
                <a:latin typeface="Arial Narrow"/>
                <a:cs typeface="Arial Narrow"/>
              </a:rPr>
              <a:t>Lord </a:t>
            </a:r>
            <a:r>
              <a:rPr lang="en-US" sz="2400" dirty="0">
                <a:latin typeface="Arial Narrow"/>
                <a:cs typeface="Arial Narrow"/>
              </a:rPr>
              <a:t>endures forever. And this is the word that </a:t>
            </a:r>
            <a:endParaRPr lang="en-US" sz="2400" dirty="0" smtClean="0">
              <a:latin typeface="Arial Narrow"/>
              <a:cs typeface="Arial Narrow"/>
            </a:endParaRPr>
          </a:p>
          <a:p>
            <a:r>
              <a:rPr lang="en-US" sz="2400" dirty="0" smtClean="0">
                <a:latin typeface="Arial Narrow"/>
                <a:cs typeface="Arial Narrow"/>
              </a:rPr>
              <a:t>was</a:t>
            </a:r>
            <a:r>
              <a:rPr lang="en-US" sz="2400" dirty="0">
                <a:latin typeface="Arial Narrow"/>
                <a:cs typeface="Arial Narrow"/>
              </a:rPr>
              <a:t> preached to you”(1Pe.1:25). </a:t>
            </a:r>
          </a:p>
        </p:txBody>
      </p:sp>
      <p:pic>
        <p:nvPicPr>
          <p:cNvPr id="2" name="Picture 1"/>
          <p:cNvPicPr>
            <a:picLocks noChangeAspect="1"/>
          </p:cNvPicPr>
          <p:nvPr/>
        </p:nvPicPr>
        <p:blipFill>
          <a:blip r:embed="rId3"/>
          <a:stretch>
            <a:fillRect/>
          </a:stretch>
        </p:blipFill>
        <p:spPr>
          <a:xfrm>
            <a:off x="5574136" y="5113866"/>
            <a:ext cx="3569863" cy="1744133"/>
          </a:xfrm>
          <a:prstGeom prst="rect">
            <a:avLst/>
          </a:prstGeom>
        </p:spPr>
      </p:pic>
    </p:spTree>
    <p:extLst>
      <p:ext uri="{BB962C8B-B14F-4D97-AF65-F5344CB8AC3E}">
        <p14:creationId xmlns:p14="http://schemas.microsoft.com/office/powerpoint/2010/main" val="295960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457239"/>
            <a:ext cx="9137170" cy="2739211"/>
          </a:xfrm>
          <a:prstGeom prst="rect">
            <a:avLst/>
          </a:prstGeom>
        </p:spPr>
        <p:txBody>
          <a:bodyPr wrap="square">
            <a:spAutoFit/>
          </a:bodyPr>
          <a:lstStyle/>
          <a:p>
            <a:r>
              <a:rPr lang="en-US" altLang="zh-CN"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一</a:t>
            </a:r>
            <a:r>
              <a:rPr lang="en-US" altLang="zh-CN"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。在旧约。</a:t>
            </a:r>
            <a:r>
              <a:rPr lang="zh-TW" altLang="en-US" sz="2400" dirty="0" smtClean="0">
                <a:solidFill>
                  <a:srgbClr val="FF0000"/>
                </a:solidFill>
                <a:latin typeface="华文细黑"/>
                <a:ea typeface="华文细黑"/>
                <a:cs typeface="华文细黑"/>
              </a:rPr>
              <a:t>这是一个</a:t>
            </a:r>
            <a:r>
              <a:rPr lang="zh-CN" altLang="en-US" sz="2400" dirty="0" smtClean="0">
                <a:solidFill>
                  <a:srgbClr val="FF0000"/>
                </a:solidFill>
                <a:latin typeface="华文细黑"/>
                <a:ea typeface="华文细黑"/>
                <a:cs typeface="华文细黑"/>
              </a:rPr>
              <a:t>审判</a:t>
            </a:r>
            <a:r>
              <a:rPr lang="zh-TW" altLang="en-US" sz="2400" dirty="0" smtClean="0">
                <a:solidFill>
                  <a:srgbClr val="FF0000"/>
                </a:solidFill>
                <a:latin typeface="华文细黑"/>
                <a:ea typeface="华文细黑"/>
                <a:cs typeface="华文细黑"/>
              </a:rPr>
              <a:t>的信息</a:t>
            </a:r>
            <a:r>
              <a:rPr lang="en-US" altLang="zh-TW"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结</a:t>
            </a:r>
            <a:r>
              <a:rPr lang="en-US" altLang="zh-TW" sz="2400" dirty="0" smtClean="0">
                <a:solidFill>
                  <a:srgbClr val="FF0000"/>
                </a:solidFill>
                <a:latin typeface="华文细黑"/>
                <a:ea typeface="华文细黑"/>
                <a:cs typeface="华文细黑"/>
              </a:rPr>
              <a:t>20:46</a:t>
            </a:r>
            <a:r>
              <a:rPr lang="en-US" altLang="zh-TW" sz="2400" dirty="0">
                <a:solidFill>
                  <a:srgbClr val="FF0000"/>
                </a:solidFill>
                <a:latin typeface="华文细黑"/>
                <a:ea typeface="华文细黑"/>
                <a:cs typeface="华文细黑"/>
              </a:rPr>
              <a:t>; </a:t>
            </a:r>
            <a:r>
              <a:rPr lang="en-US" altLang="zh-TW" sz="2400" dirty="0" smtClean="0">
                <a:solidFill>
                  <a:srgbClr val="FF0000"/>
                </a:solidFill>
                <a:latin typeface="华文细黑"/>
                <a:ea typeface="华文细黑"/>
                <a:cs typeface="华文细黑"/>
              </a:rPr>
              <a:t>21:2;</a:t>
            </a:r>
            <a:r>
              <a:rPr lang="zh-CN" altLang="en-US" sz="2400" dirty="0" smtClean="0">
                <a:solidFill>
                  <a:srgbClr val="FF0000"/>
                </a:solidFill>
                <a:latin typeface="华文细黑"/>
                <a:ea typeface="华文细黑"/>
                <a:cs typeface="华文细黑"/>
              </a:rPr>
              <a:t>摩</a:t>
            </a:r>
            <a:r>
              <a:rPr lang="en-US" altLang="zh-TW" sz="2400" dirty="0" smtClean="0">
                <a:solidFill>
                  <a:srgbClr val="FF0000"/>
                </a:solidFill>
                <a:latin typeface="华文细黑"/>
                <a:ea typeface="华文细黑"/>
                <a:cs typeface="华文细黑"/>
              </a:rPr>
              <a:t>7:16;</a:t>
            </a:r>
            <a:r>
              <a:rPr lang="zh-TW" altLang="en-US" sz="2400" dirty="0" smtClean="0">
                <a:solidFill>
                  <a:srgbClr val="FF0000"/>
                </a:solidFill>
                <a:latin typeface="华文细黑"/>
                <a:ea typeface="华文细黑"/>
                <a:cs typeface="华文细黑"/>
              </a:rPr>
              <a:t>拿</a:t>
            </a:r>
            <a:r>
              <a:rPr lang="en-US" altLang="zh-TW" sz="2400" dirty="0" smtClean="0">
                <a:solidFill>
                  <a:srgbClr val="FF0000"/>
                </a:solidFill>
                <a:latin typeface="华文细黑"/>
                <a:ea typeface="华文细黑"/>
                <a:cs typeface="华文细黑"/>
              </a:rPr>
              <a:t>3:4)</a:t>
            </a:r>
            <a:r>
              <a:rPr lang="zh-TW" altLang="en-US" sz="2400" dirty="0" smtClean="0">
                <a:solidFill>
                  <a:srgbClr val="FF0000"/>
                </a:solidFill>
                <a:latin typeface="华文细黑"/>
                <a:ea typeface="华文细黑"/>
                <a:cs typeface="华文细黑"/>
              </a:rPr>
              <a:t>和</a:t>
            </a:r>
            <a:r>
              <a:rPr lang="zh-CN" altLang="en-US" sz="2400" dirty="0" smtClean="0">
                <a:solidFill>
                  <a:srgbClr val="FF0000"/>
                </a:solidFill>
                <a:latin typeface="华文细黑"/>
                <a:ea typeface="华文细黑"/>
                <a:cs typeface="华文细黑"/>
              </a:rPr>
              <a:t>盼</a:t>
            </a:r>
            <a:r>
              <a:rPr lang="zh-TW" altLang="en-US" sz="2400" dirty="0" smtClean="0">
                <a:solidFill>
                  <a:srgbClr val="FF0000"/>
                </a:solidFill>
                <a:latin typeface="华文细黑"/>
                <a:ea typeface="华文细黑"/>
                <a:cs typeface="华文细黑"/>
              </a:rPr>
              <a:t>望的信息</a:t>
            </a:r>
            <a:r>
              <a:rPr lang="en-US" altLang="zh-TW" sz="2400" dirty="0" smtClean="0">
                <a:solidFill>
                  <a:srgbClr val="FF0000"/>
                </a:solidFill>
                <a:latin typeface="华文细黑"/>
                <a:ea typeface="华文细黑"/>
                <a:cs typeface="华文细黑"/>
              </a:rPr>
              <a:t>(</a:t>
            </a:r>
            <a:r>
              <a:rPr lang="zh-TW" altLang="en-US" sz="2400" dirty="0" smtClean="0">
                <a:solidFill>
                  <a:srgbClr val="FF0000"/>
                </a:solidFill>
                <a:latin typeface="华文细黑"/>
                <a:ea typeface="华文细黑"/>
                <a:cs typeface="华文细黑"/>
              </a:rPr>
              <a:t>赛</a:t>
            </a:r>
            <a:r>
              <a:rPr lang="en-US" altLang="zh-TW" sz="2400" dirty="0" smtClean="0">
                <a:solidFill>
                  <a:srgbClr val="FF0000"/>
                </a:solidFill>
                <a:latin typeface="华文细黑"/>
                <a:ea typeface="华文细黑"/>
                <a:cs typeface="华文细黑"/>
              </a:rPr>
              <a:t>40:1</a:t>
            </a:r>
            <a:r>
              <a:rPr lang="en-US" altLang="zh-TW" sz="2400" dirty="0">
                <a:solidFill>
                  <a:srgbClr val="FF0000"/>
                </a:solidFill>
                <a:latin typeface="华文细黑"/>
                <a:ea typeface="华文细黑"/>
                <a:cs typeface="华文细黑"/>
              </a:rPr>
              <a:t>-2,9; </a:t>
            </a:r>
            <a:r>
              <a:rPr lang="en-US" altLang="zh-TW" sz="2400" dirty="0" smtClean="0">
                <a:solidFill>
                  <a:srgbClr val="FF0000"/>
                </a:solidFill>
                <a:latin typeface="华文细黑"/>
                <a:ea typeface="华文细黑"/>
                <a:cs typeface="华文细黑"/>
              </a:rPr>
              <a:t>52:7</a:t>
            </a:r>
            <a:r>
              <a:rPr lang="en-US" altLang="zh-TW" sz="2400" dirty="0">
                <a:solidFill>
                  <a:srgbClr val="FF0000"/>
                </a:solidFill>
                <a:latin typeface="华文细黑"/>
                <a:ea typeface="华文细黑"/>
                <a:cs typeface="华文细黑"/>
              </a:rPr>
              <a:t>-</a:t>
            </a:r>
            <a:r>
              <a:rPr lang="en-US" altLang="zh-TW" sz="2400" dirty="0" smtClean="0">
                <a:solidFill>
                  <a:srgbClr val="FF0000"/>
                </a:solidFill>
                <a:latin typeface="华文细黑"/>
                <a:ea typeface="华文细黑"/>
                <a:cs typeface="华文细黑"/>
              </a:rPr>
              <a:t>10;</a:t>
            </a:r>
            <a:r>
              <a:rPr lang="zh-CN" altLang="en-US" sz="2400" dirty="0">
                <a:solidFill>
                  <a:srgbClr val="FF0000"/>
                </a:solidFill>
                <a:latin typeface="华文细黑"/>
                <a:ea typeface="华文细黑"/>
                <a:cs typeface="华文细黑"/>
              </a:rPr>
              <a:t>摩</a:t>
            </a:r>
            <a:r>
              <a:rPr lang="en-US" altLang="zh-TW" sz="2400" dirty="0" smtClean="0">
                <a:solidFill>
                  <a:srgbClr val="FF0000"/>
                </a:solidFill>
                <a:latin typeface="华文细黑"/>
                <a:ea typeface="华文细黑"/>
                <a:cs typeface="华文细黑"/>
              </a:rPr>
              <a:t>9:11</a:t>
            </a:r>
            <a:r>
              <a:rPr lang="en-US" altLang="zh-TW" sz="2400" dirty="0">
                <a:solidFill>
                  <a:srgbClr val="FF0000"/>
                </a:solidFill>
                <a:latin typeface="华文细黑"/>
                <a:ea typeface="华文细黑"/>
                <a:cs typeface="华文细黑"/>
              </a:rPr>
              <a:t>-</a:t>
            </a:r>
            <a:r>
              <a:rPr lang="en-US" altLang="zh-TW" sz="2400" dirty="0" smtClean="0">
                <a:solidFill>
                  <a:srgbClr val="FF0000"/>
                </a:solidFill>
                <a:latin typeface="华文细黑"/>
                <a:ea typeface="华文细黑"/>
                <a:cs typeface="华文细黑"/>
              </a:rPr>
              <a:t>15)</a:t>
            </a:r>
            <a:r>
              <a:rPr lang="zh-TW" altLang="en-US" sz="2400" dirty="0" smtClean="0">
                <a:solidFill>
                  <a:srgbClr val="FF0000"/>
                </a:solidFill>
                <a:latin typeface="华文细黑"/>
                <a:ea typeface="华文细黑"/>
                <a:cs typeface="华文细黑"/>
              </a:rPr>
              <a:t>。 </a:t>
            </a:r>
            <a:endParaRPr lang="en-US" altLang="zh-TW" sz="2400" dirty="0" smtClean="0">
              <a:solidFill>
                <a:srgbClr val="FF0000"/>
              </a:solidFill>
              <a:latin typeface="华文细黑"/>
              <a:ea typeface="华文细黑"/>
              <a:cs typeface="华文细黑"/>
            </a:endParaRPr>
          </a:p>
          <a:p>
            <a:r>
              <a:rPr lang="en-US" altLang="zh-CN"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二</a:t>
            </a:r>
            <a:r>
              <a:rPr lang="en-US" altLang="zh-CN" sz="2400" b="1" dirty="0" smtClean="0">
                <a:solidFill>
                  <a:srgbClr val="FF0000"/>
                </a:solidFill>
                <a:latin typeface="华文细黑"/>
                <a:ea typeface="华文细黑"/>
                <a:cs typeface="华文细黑"/>
              </a:rPr>
              <a:t>)</a:t>
            </a:r>
            <a:r>
              <a:rPr lang="zh-TW" altLang="en-US" sz="2400" b="1" dirty="0" smtClean="0">
                <a:solidFill>
                  <a:srgbClr val="FF0000"/>
                </a:solidFill>
                <a:latin typeface="华文细黑"/>
                <a:ea typeface="华文细黑"/>
                <a:cs typeface="华文细黑"/>
              </a:rPr>
              <a:t> 在</a:t>
            </a:r>
            <a:r>
              <a:rPr lang="zh-CN" altLang="en-US" sz="2400" b="1" dirty="0">
                <a:solidFill>
                  <a:srgbClr val="FF0000"/>
                </a:solidFill>
                <a:latin typeface="华文细黑"/>
                <a:ea typeface="华文细黑"/>
                <a:cs typeface="华文细黑"/>
              </a:rPr>
              <a:t>新约。</a:t>
            </a:r>
            <a:r>
              <a:rPr lang="zh-CN" altLang="en-US" sz="2400" dirty="0">
                <a:solidFill>
                  <a:srgbClr val="FF0000"/>
                </a:solidFill>
                <a:latin typeface="华文细黑"/>
                <a:ea typeface="华文细黑"/>
                <a:cs typeface="华文细黑"/>
              </a:rPr>
              <a:t>这是一个消息，就是救恩的</a:t>
            </a:r>
            <a:r>
              <a:rPr lang="zh-CN" altLang="en-US" sz="2400" dirty="0" smtClean="0">
                <a:solidFill>
                  <a:srgbClr val="FF0000"/>
                </a:solidFill>
                <a:latin typeface="华文细黑"/>
                <a:ea typeface="华文细黑"/>
                <a:cs typeface="华文细黑"/>
              </a:rPr>
              <a:t>好消息</a:t>
            </a:r>
            <a:r>
              <a:rPr lang="en-US" altLang="zh-CN"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林前</a:t>
            </a:r>
            <a:r>
              <a:rPr lang="en-US" altLang="zh-CN" sz="2400" dirty="0" smtClean="0">
                <a:solidFill>
                  <a:srgbClr val="FF0000"/>
                </a:solidFill>
                <a:latin typeface="华文细黑"/>
                <a:ea typeface="华文细黑"/>
                <a:cs typeface="华文细黑"/>
              </a:rPr>
              <a:t>1:21)</a:t>
            </a:r>
            <a:r>
              <a:rPr lang="zh-CN" altLang="en-US"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基督</a:t>
            </a:r>
            <a:r>
              <a:rPr lang="zh-CN" altLang="en-US" sz="2400" dirty="0" smtClean="0">
                <a:solidFill>
                  <a:srgbClr val="FF0000"/>
                </a:solidFill>
                <a:latin typeface="华文细黑"/>
                <a:ea typeface="华文细黑"/>
                <a:cs typeface="华文细黑"/>
              </a:rPr>
              <a:t>十字架</a:t>
            </a:r>
            <a:r>
              <a:rPr lang="en-US" altLang="zh-CN"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林前</a:t>
            </a:r>
            <a:r>
              <a:rPr lang="en-US" altLang="zh-CN" sz="2400" dirty="0" smtClean="0">
                <a:solidFill>
                  <a:srgbClr val="FF0000"/>
                </a:solidFill>
                <a:latin typeface="华文细黑"/>
                <a:ea typeface="华文细黑"/>
                <a:cs typeface="华文细黑"/>
              </a:rPr>
              <a:t>2:1</a:t>
            </a:r>
            <a:r>
              <a:rPr lang="en-US" altLang="zh-CN" sz="2400" dirty="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2)</a:t>
            </a:r>
            <a:r>
              <a:rPr lang="zh-CN" altLang="en-US"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基督的复</a:t>
            </a:r>
            <a:r>
              <a:rPr lang="zh-CN" altLang="en-US" sz="2400" dirty="0" smtClean="0">
                <a:solidFill>
                  <a:srgbClr val="FF0000"/>
                </a:solidFill>
                <a:latin typeface="华文细黑"/>
                <a:ea typeface="华文细黑"/>
                <a:cs typeface="华文细黑"/>
              </a:rPr>
              <a:t>活</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徒</a:t>
            </a:r>
            <a:r>
              <a:rPr lang="en-US" altLang="zh-CN" sz="2400" dirty="0" smtClean="0">
                <a:solidFill>
                  <a:srgbClr val="FF0000"/>
                </a:solidFill>
                <a:latin typeface="华文细黑"/>
                <a:ea typeface="华文细黑"/>
                <a:cs typeface="华文细黑"/>
              </a:rPr>
              <a:t>2:14</a:t>
            </a:r>
            <a:r>
              <a:rPr lang="en-US" altLang="zh-CN" sz="2400" dirty="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36;4:12</a:t>
            </a:r>
            <a:r>
              <a:rPr lang="en-US" altLang="zh-CN" sz="2400" dirty="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26;13:16</a:t>
            </a:r>
            <a:r>
              <a:rPr lang="en-US" altLang="zh-CN" sz="2400" dirty="0">
                <a:solidFill>
                  <a:srgbClr val="FF0000"/>
                </a:solidFill>
                <a:latin typeface="华文细黑"/>
                <a:ea typeface="华文细黑"/>
                <a:cs typeface="华文细黑"/>
              </a:rPr>
              <a:t>-41</a:t>
            </a:r>
            <a:r>
              <a:rPr lang="en-US" altLang="zh-CN"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林前</a:t>
            </a:r>
            <a:r>
              <a:rPr lang="en-US" altLang="zh-CN" sz="2400" dirty="0" smtClean="0">
                <a:solidFill>
                  <a:srgbClr val="FF0000"/>
                </a:solidFill>
                <a:latin typeface="华文细黑"/>
                <a:ea typeface="华文细黑"/>
                <a:cs typeface="华文细黑"/>
              </a:rPr>
              <a:t>15:3</a:t>
            </a:r>
            <a:r>
              <a:rPr lang="en-US" altLang="zh-CN" sz="2400" dirty="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5)</a:t>
            </a:r>
            <a:r>
              <a:rPr lang="zh-CN" altLang="en-US" sz="2400" dirty="0" smtClean="0">
                <a:solidFill>
                  <a:srgbClr val="FF0000"/>
                </a:solidFill>
                <a:latin typeface="华文细黑"/>
                <a:ea typeface="华文细黑"/>
                <a:cs typeface="华文细黑"/>
              </a:rPr>
              <a:t>，审判来临</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徒</a:t>
            </a:r>
            <a:r>
              <a:rPr lang="en-US" altLang="zh-CN" sz="2400" dirty="0" smtClean="0">
                <a:solidFill>
                  <a:srgbClr val="FF0000"/>
                </a:solidFill>
                <a:latin typeface="华文细黑"/>
                <a:ea typeface="华文细黑"/>
                <a:cs typeface="华文细黑"/>
              </a:rPr>
              <a:t>10: </a:t>
            </a:r>
            <a:r>
              <a:rPr lang="en-US" altLang="zh-CN" sz="2400" dirty="0">
                <a:solidFill>
                  <a:srgbClr val="FF0000"/>
                </a:solidFill>
                <a:latin typeface="华文细黑"/>
                <a:ea typeface="华文细黑"/>
                <a:cs typeface="华文细黑"/>
              </a:rPr>
              <a:t>42; </a:t>
            </a:r>
            <a:r>
              <a:rPr lang="en-US" altLang="zh-CN" sz="2400" dirty="0" smtClean="0">
                <a:solidFill>
                  <a:srgbClr val="FF0000"/>
                </a:solidFill>
                <a:latin typeface="华文细黑"/>
                <a:ea typeface="华文细黑"/>
                <a:cs typeface="华文细黑"/>
              </a:rPr>
              <a:t>17:31)</a:t>
            </a:r>
            <a:r>
              <a:rPr lang="zh-CN" altLang="en-US" sz="2400" dirty="0" smtClean="0">
                <a:solidFill>
                  <a:srgbClr val="FF0000"/>
                </a:solidFill>
                <a:latin typeface="华文细黑"/>
                <a:ea typeface="华文细黑"/>
                <a:cs typeface="华文细黑"/>
              </a:rPr>
              <a:t>，并呼吁悔改和相信</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可</a:t>
            </a:r>
            <a:r>
              <a:rPr lang="en-US" altLang="zh-CN" sz="2400" dirty="0" smtClean="0">
                <a:solidFill>
                  <a:srgbClr val="FF0000"/>
                </a:solidFill>
                <a:latin typeface="华文细黑"/>
                <a:ea typeface="华文细黑"/>
                <a:cs typeface="华文细黑"/>
              </a:rPr>
              <a:t>1:15;</a:t>
            </a:r>
            <a:r>
              <a:rPr lang="zh-CN" altLang="en-US" sz="2400" dirty="0">
                <a:solidFill>
                  <a:srgbClr val="FF0000"/>
                </a:solidFill>
                <a:latin typeface="华文细黑"/>
                <a:ea typeface="华文细黑"/>
                <a:cs typeface="华文细黑"/>
              </a:rPr>
              <a:t>徒</a:t>
            </a:r>
            <a:r>
              <a:rPr lang="en-US" altLang="zh-CN" sz="2400" dirty="0" smtClean="0">
                <a:solidFill>
                  <a:srgbClr val="FF0000"/>
                </a:solidFill>
                <a:latin typeface="华文细黑"/>
                <a:ea typeface="华文细黑"/>
                <a:cs typeface="华文细黑"/>
              </a:rPr>
              <a:t>2</a:t>
            </a:r>
            <a:r>
              <a:rPr lang="en-US" altLang="zh-CN" sz="2400" dirty="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38;10:43;26:20)</a:t>
            </a:r>
            <a:r>
              <a:rPr lang="zh-CN" altLang="en-US" sz="2400" dirty="0" smtClean="0">
                <a:solidFill>
                  <a:srgbClr val="FF0000"/>
                </a:solidFill>
                <a:latin typeface="华文细黑"/>
                <a:ea typeface="华文细黑"/>
                <a:cs typeface="华文细黑"/>
              </a:rPr>
              <a:t>。 “</a:t>
            </a:r>
            <a:r>
              <a:rPr lang="zh-CN" altLang="en-US" sz="2400" dirty="0">
                <a:solidFill>
                  <a:srgbClr val="FF0000"/>
                </a:solidFill>
                <a:latin typeface="华文细黑"/>
                <a:ea typeface="华文细黑"/>
                <a:cs typeface="华文细黑"/>
              </a:rPr>
              <a:t>基督是来喂养我们的灵</a:t>
            </a:r>
            <a:r>
              <a:rPr lang="zh-CN" altLang="en-US" sz="2400" dirty="0" smtClean="0">
                <a:solidFill>
                  <a:srgbClr val="FF0000"/>
                </a:solidFill>
                <a:latin typeface="华文细黑"/>
                <a:ea typeface="华文细黑"/>
                <a:cs typeface="华文细黑"/>
              </a:rPr>
              <a:t>魂，</a:t>
            </a:r>
            <a:r>
              <a:rPr lang="zh-CN" altLang="en-US" sz="2400" dirty="0">
                <a:solidFill>
                  <a:srgbClr val="FF0000"/>
                </a:solidFill>
                <a:latin typeface="华文细黑"/>
                <a:ea typeface="华文细黑"/>
                <a:cs typeface="华文细黑"/>
              </a:rPr>
              <a:t>为自己辩解，放下自己，救他，</a:t>
            </a:r>
            <a:r>
              <a:rPr lang="zh-CN" altLang="en-US" sz="2400" dirty="0" smtClean="0">
                <a:solidFill>
                  <a:srgbClr val="FF0000"/>
                </a:solidFill>
                <a:latin typeface="华文细黑"/>
                <a:ea typeface="华文细黑"/>
                <a:cs typeface="华文细黑"/>
              </a:rPr>
              <a:t>如果他相信</a:t>
            </a:r>
            <a:r>
              <a:rPr lang="zh-CN" altLang="en-US" sz="2400" dirty="0">
                <a:solidFill>
                  <a:srgbClr val="FF0000"/>
                </a:solidFill>
                <a:latin typeface="华文细黑"/>
                <a:ea typeface="华文细黑"/>
                <a:cs typeface="华文细黑"/>
              </a:rPr>
              <a:t>布道</a:t>
            </a:r>
            <a:r>
              <a:rPr lang="zh-CN" altLang="en-US"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（路德）。</a:t>
            </a:r>
            <a:endParaRPr lang="en-US" sz="2400" dirty="0">
              <a:solidFill>
                <a:srgbClr val="FF0000"/>
              </a:solidFill>
              <a:latin typeface="华文细黑"/>
              <a:ea typeface="华文细黑"/>
              <a:cs typeface="华文细黑"/>
            </a:endParaRPr>
          </a:p>
        </p:txBody>
      </p:sp>
      <p:sp>
        <p:nvSpPr>
          <p:cNvPr id="4" name="Rectangle 3"/>
          <p:cNvSpPr/>
          <p:nvPr/>
        </p:nvSpPr>
        <p:spPr>
          <a:xfrm>
            <a:off x="0" y="-7904"/>
            <a:ext cx="9144000" cy="439848"/>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91277"/>
            <a:ext cx="9156126" cy="523220"/>
          </a:xfrm>
          <a:prstGeom prst="rect">
            <a:avLst/>
          </a:prstGeom>
          <a:noFill/>
        </p:spPr>
        <p:txBody>
          <a:bodyPr wrap="square" rtlCol="0">
            <a:spAutoFit/>
          </a:bodyPr>
          <a:lstStyle/>
          <a:p>
            <a:r>
              <a:rPr lang="zh-CN" altLang="en-US" sz="2800" b="1" dirty="0">
                <a:solidFill>
                  <a:srgbClr val="FF0000"/>
                </a:solidFill>
                <a:latin typeface="华文细黑"/>
                <a:ea typeface="华文细黑"/>
                <a:cs typeface="华文细黑"/>
              </a:rPr>
              <a:t>一</a:t>
            </a:r>
            <a:r>
              <a:rPr lang="zh-CN" altLang="en-US" sz="2800" b="1" dirty="0" smtClean="0">
                <a:solidFill>
                  <a:srgbClr val="FF0000"/>
                </a:solidFill>
                <a:latin typeface="华文细黑"/>
                <a:ea typeface="华文细黑"/>
                <a:cs typeface="华文细黑"/>
              </a:rPr>
              <a:t>。</a:t>
            </a:r>
            <a:r>
              <a:rPr lang="zh-CN" altLang="en-US" sz="2800" b="1" dirty="0">
                <a:solidFill>
                  <a:srgbClr val="FF0000"/>
                </a:solidFill>
                <a:latin typeface="华文细黑"/>
                <a:ea typeface="华文细黑"/>
                <a:cs typeface="华文细黑"/>
              </a:rPr>
              <a:t>用布道说服。</a:t>
            </a:r>
            <a:r>
              <a:rPr lang="en-US" sz="2800" b="1" dirty="0" smtClean="0">
                <a:latin typeface="Arial Narrow"/>
                <a:cs typeface="Arial Narrow"/>
              </a:rPr>
              <a:t>1</a:t>
            </a:r>
            <a:r>
              <a:rPr lang="en-US" sz="2800" b="1" dirty="0">
                <a:latin typeface="Arial Narrow"/>
                <a:cs typeface="Arial Narrow"/>
              </a:rPr>
              <a:t>. </a:t>
            </a:r>
            <a:r>
              <a:rPr lang="en-US" sz="2800" b="1" dirty="0" smtClean="0">
                <a:latin typeface="Arial Narrow"/>
                <a:cs typeface="Arial Narrow"/>
              </a:rPr>
              <a:t>Persuaded </a:t>
            </a:r>
            <a:r>
              <a:rPr lang="en-US" sz="2800" b="1" dirty="0">
                <a:latin typeface="Arial Narrow"/>
                <a:cs typeface="Arial Narrow"/>
              </a:rPr>
              <a:t>by preaching. </a:t>
            </a:r>
          </a:p>
        </p:txBody>
      </p:sp>
      <p:sp>
        <p:nvSpPr>
          <p:cNvPr id="6" name="TextBox 5"/>
          <p:cNvSpPr txBox="1"/>
          <p:nvPr/>
        </p:nvSpPr>
        <p:spPr>
          <a:xfrm>
            <a:off x="8593091" y="-146146"/>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(7)</a:t>
            </a:r>
            <a:endParaRPr lang="en-US" sz="2800" dirty="0">
              <a:solidFill>
                <a:srgbClr val="0000FF"/>
              </a:solidFill>
              <a:latin typeface="Times"/>
              <a:cs typeface="Times"/>
            </a:endParaRPr>
          </a:p>
        </p:txBody>
      </p:sp>
      <p:sp>
        <p:nvSpPr>
          <p:cNvPr id="9" name="Rectangle 8"/>
          <p:cNvSpPr/>
          <p:nvPr/>
        </p:nvSpPr>
        <p:spPr>
          <a:xfrm>
            <a:off x="-12126" y="3006926"/>
            <a:ext cx="9156126" cy="3046988"/>
          </a:xfrm>
          <a:prstGeom prst="rect">
            <a:avLst/>
          </a:prstGeom>
        </p:spPr>
        <p:txBody>
          <a:bodyPr wrap="square">
            <a:spAutoFit/>
          </a:bodyPr>
          <a:lstStyle/>
          <a:p>
            <a:r>
              <a:rPr lang="en-US" sz="2400" b="1" dirty="0">
                <a:latin typeface="Arial Narrow"/>
                <a:cs typeface="Arial Narrow"/>
              </a:rPr>
              <a:t>(1) In the Old Testament.</a:t>
            </a:r>
            <a:r>
              <a:rPr lang="en-US" sz="2400" dirty="0">
                <a:latin typeface="Arial Narrow"/>
                <a:cs typeface="Arial Narrow"/>
              </a:rPr>
              <a:t> It was a message of judgment(Ez.20:46;21:2;Am.7:16;Jonah3:4)and a message of hope(Isa.40:1-2,9;52:7-10;Am.9:11-15).</a:t>
            </a:r>
          </a:p>
          <a:p>
            <a:r>
              <a:rPr lang="en-US" sz="2400" b="1" dirty="0">
                <a:latin typeface="Arial Narrow"/>
                <a:cs typeface="Arial Narrow"/>
              </a:rPr>
              <a:t>(2) In the New Testament. </a:t>
            </a:r>
            <a:r>
              <a:rPr lang="en-US" sz="2400" dirty="0">
                <a:latin typeface="Arial Narrow"/>
                <a:cs typeface="Arial Narrow"/>
              </a:rPr>
              <a:t>It was a message of good news of salvation(1Co.1:21), the cross of Christ(1Co.2:1-2), the resurrection of Christ(Ac.2:14-</a:t>
            </a:r>
            <a:r>
              <a:rPr lang="en-US" sz="2400" dirty="0" smtClean="0">
                <a:latin typeface="Arial Narrow"/>
                <a:cs typeface="Arial Narrow"/>
              </a:rPr>
              <a:t>36;4</a:t>
            </a:r>
            <a:r>
              <a:rPr lang="en-US" sz="2400" dirty="0">
                <a:latin typeface="Arial Narrow"/>
                <a:cs typeface="Arial Narrow"/>
              </a:rPr>
              <a:t>:</a:t>
            </a:r>
            <a:r>
              <a:rPr lang="en-US" sz="2400" dirty="0" smtClean="0">
                <a:latin typeface="Arial Narrow"/>
                <a:cs typeface="Arial Narrow"/>
              </a:rPr>
              <a:t>12- 26;13</a:t>
            </a:r>
            <a:r>
              <a:rPr lang="en-US" sz="2400" dirty="0">
                <a:latin typeface="Arial Narrow"/>
                <a:cs typeface="Arial Narrow"/>
              </a:rPr>
              <a:t>:16-41;1Co.15:3-5),judgment to come(Ac.</a:t>
            </a:r>
            <a:r>
              <a:rPr lang="en-US" sz="2400" dirty="0" smtClean="0">
                <a:latin typeface="Arial Narrow"/>
                <a:cs typeface="Arial Narrow"/>
              </a:rPr>
              <a:t>10:42;17</a:t>
            </a:r>
            <a:r>
              <a:rPr lang="en-US" sz="2400" dirty="0">
                <a:latin typeface="Arial Narrow"/>
                <a:cs typeface="Arial Narrow"/>
              </a:rPr>
              <a:t>:31), and a call to repent and believe (Mk.1:15; Ac. 2:38;10:43;26:20). “To preach </a:t>
            </a:r>
            <a:endParaRPr lang="en-US" sz="2400" dirty="0" smtClean="0">
              <a:latin typeface="Arial Narrow"/>
              <a:cs typeface="Arial Narrow"/>
            </a:endParaRPr>
          </a:p>
          <a:p>
            <a:r>
              <a:rPr lang="en-US" sz="2400" dirty="0" smtClean="0">
                <a:latin typeface="Arial Narrow"/>
                <a:cs typeface="Arial Narrow"/>
              </a:rPr>
              <a:t>Christ </a:t>
            </a:r>
            <a:r>
              <a:rPr lang="en-US" sz="2400" dirty="0">
                <a:latin typeface="Arial Narrow"/>
                <a:cs typeface="Arial Narrow"/>
              </a:rPr>
              <a:t>is to feed the soul, to justify it, to set it </a:t>
            </a:r>
            <a:r>
              <a:rPr lang="en-US" sz="2400" dirty="0" err="1">
                <a:latin typeface="Arial Narrow"/>
                <a:cs typeface="Arial Narrow"/>
              </a:rPr>
              <a:t>free</a:t>
            </a:r>
            <a:r>
              <a:rPr lang="en-US" sz="2400" dirty="0" err="1" smtClean="0">
                <a:latin typeface="Arial Narrow"/>
                <a:cs typeface="Arial Narrow"/>
              </a:rPr>
              <a:t>,and</a:t>
            </a:r>
            <a:r>
              <a:rPr lang="en-US" sz="2400" dirty="0" smtClean="0">
                <a:latin typeface="Arial Narrow"/>
                <a:cs typeface="Arial Narrow"/>
              </a:rPr>
              <a:t> </a:t>
            </a:r>
            <a:r>
              <a:rPr lang="en-US" sz="2400" dirty="0">
                <a:latin typeface="Arial Narrow"/>
                <a:cs typeface="Arial Narrow"/>
              </a:rPr>
              <a:t>to </a:t>
            </a:r>
            <a:endParaRPr lang="en-US" sz="2400" dirty="0" smtClean="0">
              <a:latin typeface="Arial Narrow"/>
              <a:cs typeface="Arial Narrow"/>
            </a:endParaRPr>
          </a:p>
          <a:p>
            <a:r>
              <a:rPr lang="en-US" sz="2400" dirty="0" smtClean="0">
                <a:latin typeface="Arial Narrow"/>
                <a:cs typeface="Arial Narrow"/>
              </a:rPr>
              <a:t>save </a:t>
            </a:r>
            <a:r>
              <a:rPr lang="en-US" sz="2400" dirty="0">
                <a:latin typeface="Arial Narrow"/>
                <a:cs typeface="Arial Narrow"/>
              </a:rPr>
              <a:t>it, if it believes the preaching”(</a:t>
            </a:r>
            <a:r>
              <a:rPr lang="en-US" sz="2400" dirty="0" err="1">
                <a:latin typeface="Arial Narrow"/>
                <a:cs typeface="Arial Narrow"/>
              </a:rPr>
              <a:t>M.Luther</a:t>
            </a:r>
            <a:r>
              <a:rPr lang="en-US" sz="2400" dirty="0">
                <a:latin typeface="Arial Narrow"/>
                <a:cs typeface="Arial Narrow"/>
              </a:rPr>
              <a:t>).</a:t>
            </a:r>
          </a:p>
        </p:txBody>
      </p:sp>
      <p:pic>
        <p:nvPicPr>
          <p:cNvPr id="5" name="Picture 4"/>
          <p:cNvPicPr>
            <a:picLocks noChangeAspect="1"/>
          </p:cNvPicPr>
          <p:nvPr/>
        </p:nvPicPr>
        <p:blipFill>
          <a:blip r:embed="rId3"/>
          <a:stretch>
            <a:fillRect/>
          </a:stretch>
        </p:blipFill>
        <p:spPr>
          <a:xfrm>
            <a:off x="6362700" y="4953000"/>
            <a:ext cx="2781300" cy="1905000"/>
          </a:xfrm>
          <a:prstGeom prst="rect">
            <a:avLst/>
          </a:prstGeom>
        </p:spPr>
      </p:pic>
    </p:spTree>
    <p:extLst>
      <p:ext uri="{BB962C8B-B14F-4D97-AF65-F5344CB8AC3E}">
        <p14:creationId xmlns:p14="http://schemas.microsoft.com/office/powerpoint/2010/main" val="28602356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0" y="440306"/>
            <a:ext cx="9289569" cy="2369880"/>
          </a:xfrm>
          <a:prstGeom prst="rect">
            <a:avLst/>
          </a:prstGeom>
        </p:spPr>
        <p:txBody>
          <a:bodyPr wrap="square">
            <a:spAutoFit/>
          </a:bodyPr>
          <a:lstStyle/>
          <a:p>
            <a:r>
              <a:rPr lang="en-US" sz="2400" b="1" dirty="0" smtClean="0">
                <a:solidFill>
                  <a:srgbClr val="FF0000"/>
                </a:solidFill>
                <a:latin typeface="华文细黑"/>
                <a:ea typeface="华文细黑"/>
                <a:cs typeface="华文细黑"/>
              </a:rPr>
              <a:t>B</a:t>
            </a:r>
            <a:r>
              <a:rPr lang="zh-CN" altLang="en-US" sz="2400" b="1" dirty="0">
                <a:solidFill>
                  <a:srgbClr val="FF0000"/>
                </a:solidFill>
                <a:latin typeface="华文细黑"/>
                <a:ea typeface="华文细黑"/>
                <a:cs typeface="华文细黑"/>
              </a:rPr>
              <a:t>。布道的</a:t>
            </a:r>
            <a:r>
              <a:rPr lang="zh-CN" altLang="en-US" sz="2400" b="1" dirty="0" smtClean="0">
                <a:solidFill>
                  <a:srgbClr val="FF0000"/>
                </a:solidFill>
                <a:latin typeface="华文细黑"/>
                <a:ea typeface="华文细黑"/>
                <a:cs typeface="华文细黑"/>
              </a:rPr>
              <a:t>方法</a:t>
            </a:r>
            <a:r>
              <a:rPr lang="zh-CN" altLang="en-US" sz="2400" dirty="0">
                <a:solidFill>
                  <a:srgbClr val="FF0000"/>
                </a:solidFill>
                <a:latin typeface="华文细黑"/>
                <a:ea typeface="华文细黑"/>
                <a:cs typeface="华文细黑"/>
              </a:rPr>
              <a:t>。 你怎么传讲神的话语？ 这是关于讲道的四个关键词</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一</a:t>
            </a:r>
            <a:r>
              <a:rPr 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辩论。</a:t>
            </a:r>
            <a:r>
              <a:rPr lang="zh-CN" altLang="en-US" sz="2400" dirty="0" smtClean="0">
                <a:solidFill>
                  <a:srgbClr val="FF0000"/>
                </a:solidFill>
                <a:latin typeface="华文细黑"/>
                <a:ea typeface="华文细黑"/>
                <a:cs typeface="华文细黑"/>
              </a:rPr>
              <a:t>“</a:t>
            </a:r>
            <a:r>
              <a:rPr lang="en-US" sz="2400" dirty="0">
                <a:solidFill>
                  <a:srgbClr val="FF0000"/>
                </a:solidFill>
                <a:latin typeface="华文细黑"/>
                <a:ea typeface="华文细黑"/>
                <a:cs typeface="华文细黑"/>
              </a:rPr>
              <a:t>本着圣经与他们</a:t>
            </a:r>
            <a:r>
              <a:rPr lang="en-US" sz="2400" dirty="0" smtClean="0">
                <a:solidFill>
                  <a:srgbClr val="FF0000"/>
                </a:solidFill>
                <a:latin typeface="华文细黑"/>
                <a:ea typeface="华文细黑"/>
                <a:cs typeface="华文细黑"/>
              </a:rPr>
              <a:t>辩论</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(17:2b)</a:t>
            </a:r>
            <a:r>
              <a:rPr lang="zh-CN" altLang="en-US" sz="2400" dirty="0">
                <a:solidFill>
                  <a:srgbClr val="FF0000"/>
                </a:solidFill>
                <a:latin typeface="华文细黑"/>
                <a:ea typeface="华文细黑"/>
                <a:cs typeface="华文细黑"/>
              </a:rPr>
              <a:t>。这意味着与圣经</a:t>
            </a:r>
            <a:r>
              <a:rPr lang="zh-CN" altLang="en-US" sz="2400" dirty="0" smtClean="0">
                <a:solidFill>
                  <a:srgbClr val="FF0000"/>
                </a:solidFill>
                <a:latin typeface="华文细黑"/>
                <a:ea typeface="华文细黑"/>
                <a:cs typeface="华文细黑"/>
              </a:rPr>
              <a:t>的问题和答案进行辩论</a:t>
            </a:r>
            <a:r>
              <a:rPr lang="zh-CN" altLang="en-US" sz="2400" dirty="0">
                <a:solidFill>
                  <a:srgbClr val="FF0000"/>
                </a:solidFill>
                <a:latin typeface="华文细黑"/>
                <a:ea typeface="华文细黑"/>
                <a:cs typeface="华文细黑"/>
              </a:rPr>
              <a:t>。</a:t>
            </a:r>
            <a:endParaRPr lang="en-US" sz="2400" dirty="0" smtClean="0">
              <a:solidFill>
                <a:srgbClr val="FF0000"/>
              </a:solidFill>
              <a:latin typeface="华文细黑"/>
              <a:ea typeface="华文细黑"/>
              <a:cs typeface="华文细黑"/>
            </a:endParaRPr>
          </a:p>
          <a:p>
            <a:r>
              <a:rPr 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二</a:t>
            </a:r>
            <a:r>
              <a:rPr lang="en-US" sz="2400" b="1" dirty="0" smtClean="0">
                <a:solidFill>
                  <a:srgbClr val="FF0000"/>
                </a:solidFill>
                <a:latin typeface="华文细黑"/>
                <a:ea typeface="华文细黑"/>
                <a:cs typeface="华文细黑"/>
              </a:rPr>
              <a:t>)</a:t>
            </a:r>
            <a:r>
              <a:rPr lang="en-US" sz="2400" b="1" dirty="0"/>
              <a:t> </a:t>
            </a:r>
            <a:r>
              <a:rPr lang="en-US" sz="2400" b="1" dirty="0" smtClean="0">
                <a:solidFill>
                  <a:srgbClr val="FF0000"/>
                </a:solidFill>
                <a:latin typeface="华文细黑"/>
                <a:ea typeface="华文细黑"/>
                <a:cs typeface="华文细黑"/>
              </a:rPr>
              <a:t>讲解</a:t>
            </a:r>
            <a:r>
              <a:rPr lang="zh-CN" altLang="en-US" sz="2400" b="1"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r>
              <a:rPr lang="en-US" sz="2400" dirty="0" smtClean="0">
                <a:solidFill>
                  <a:srgbClr val="FF0000"/>
                </a:solidFill>
                <a:latin typeface="华文细黑"/>
                <a:ea typeface="华文细黑"/>
                <a:cs typeface="华文细黑"/>
              </a:rPr>
              <a:t>讲解</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(17:3a)</a:t>
            </a:r>
            <a:r>
              <a:rPr lang="zh-CN" altLang="en-US" sz="2400" dirty="0" smtClean="0">
                <a:solidFill>
                  <a:srgbClr val="FF0000"/>
                </a:solidFill>
                <a:latin typeface="华文细黑"/>
                <a:ea typeface="华文细黑"/>
                <a:cs typeface="华文细黑"/>
              </a:rPr>
              <a:t>。</a:t>
            </a:r>
            <a:r>
              <a:rPr lang="zh-TW" altLang="en-US" sz="2400" dirty="0" smtClean="0">
                <a:solidFill>
                  <a:srgbClr val="FF0000"/>
                </a:solidFill>
                <a:latin typeface="华文细黑"/>
                <a:ea typeface="华文细黑"/>
                <a:cs typeface="华文细黑"/>
              </a:rPr>
              <a:t>意思是打开。“</a:t>
            </a:r>
            <a:r>
              <a:rPr lang="en-US" sz="2400" dirty="0">
                <a:solidFill>
                  <a:srgbClr val="FF0000"/>
                </a:solidFill>
                <a:latin typeface="华文细黑"/>
                <a:ea typeface="华文细黑"/>
                <a:cs typeface="华文细黑"/>
              </a:rPr>
              <a:t>于是耶稣开他们的心窍，使他们能明白</a:t>
            </a:r>
            <a:r>
              <a:rPr lang="en-US" sz="2400" dirty="0" smtClean="0">
                <a:solidFill>
                  <a:srgbClr val="FF0000"/>
                </a:solidFill>
                <a:latin typeface="华文细黑"/>
                <a:ea typeface="华文细黑"/>
                <a:cs typeface="华文细黑"/>
              </a:rPr>
              <a:t>圣经</a:t>
            </a:r>
            <a:r>
              <a:rPr lang="zh-TW" altLang="en-US" sz="2400" dirty="0" smtClean="0">
                <a:solidFill>
                  <a:srgbClr val="FF0000"/>
                </a:solidFill>
                <a:latin typeface="华文细黑"/>
                <a:ea typeface="华文细黑"/>
                <a:cs typeface="华文细黑"/>
              </a:rPr>
              <a:t>”</a:t>
            </a:r>
            <a:r>
              <a:rPr lang="en-US" altLang="zh-TW"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路</a:t>
            </a:r>
            <a:r>
              <a:rPr lang="en-US" altLang="zh-CN" sz="2400" dirty="0" smtClean="0">
                <a:solidFill>
                  <a:srgbClr val="FF0000"/>
                </a:solidFill>
                <a:latin typeface="华文细黑"/>
                <a:ea typeface="华文细黑"/>
                <a:cs typeface="华文细黑"/>
              </a:rPr>
              <a:t>24:45</a:t>
            </a:r>
            <a:r>
              <a:rPr lang="en-US" altLang="zh-TW"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endParaRPr lang="en-US" sz="2400" dirty="0">
              <a:solidFill>
                <a:srgbClr val="FF0000"/>
              </a:solidFill>
              <a:latin typeface="华文细黑"/>
              <a:ea typeface="华文细黑"/>
              <a:cs typeface="华文细黑"/>
            </a:endParaRPr>
          </a:p>
        </p:txBody>
      </p:sp>
      <p:sp>
        <p:nvSpPr>
          <p:cNvPr id="4" name="Rectangle 3"/>
          <p:cNvSpPr/>
          <p:nvPr/>
        </p:nvSpPr>
        <p:spPr>
          <a:xfrm>
            <a:off x="0" y="-7904"/>
            <a:ext cx="9144000" cy="439848"/>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91277"/>
            <a:ext cx="9156126" cy="523220"/>
          </a:xfrm>
          <a:prstGeom prst="rect">
            <a:avLst/>
          </a:prstGeom>
          <a:noFill/>
        </p:spPr>
        <p:txBody>
          <a:bodyPr wrap="square" rtlCol="0">
            <a:spAutoFit/>
          </a:bodyPr>
          <a:lstStyle/>
          <a:p>
            <a:r>
              <a:rPr lang="zh-CN" altLang="en-US" sz="2800" b="1" dirty="0">
                <a:solidFill>
                  <a:srgbClr val="FF0000"/>
                </a:solidFill>
                <a:latin typeface="华文细黑"/>
                <a:ea typeface="华文细黑"/>
                <a:cs typeface="华文细黑"/>
              </a:rPr>
              <a:t>一</a:t>
            </a:r>
            <a:r>
              <a:rPr lang="zh-CN" altLang="en-US" sz="2800" b="1" dirty="0" smtClean="0">
                <a:solidFill>
                  <a:srgbClr val="FF0000"/>
                </a:solidFill>
                <a:latin typeface="华文细黑"/>
                <a:ea typeface="华文细黑"/>
                <a:cs typeface="华文细黑"/>
              </a:rPr>
              <a:t>。</a:t>
            </a:r>
            <a:r>
              <a:rPr lang="zh-CN" altLang="en-US" sz="2800" b="1" dirty="0">
                <a:solidFill>
                  <a:srgbClr val="FF0000"/>
                </a:solidFill>
                <a:latin typeface="华文细黑"/>
                <a:ea typeface="华文细黑"/>
                <a:cs typeface="华文细黑"/>
              </a:rPr>
              <a:t>用布道说服。</a:t>
            </a:r>
            <a:r>
              <a:rPr lang="en-US" sz="2800" b="1" dirty="0" smtClean="0">
                <a:latin typeface="Arial Narrow"/>
                <a:cs typeface="Arial Narrow"/>
              </a:rPr>
              <a:t>1</a:t>
            </a:r>
            <a:r>
              <a:rPr lang="en-US" sz="2800" b="1" dirty="0">
                <a:latin typeface="Arial Narrow"/>
                <a:cs typeface="Arial Narrow"/>
              </a:rPr>
              <a:t>. Persuaded by preaching. </a:t>
            </a:r>
          </a:p>
        </p:txBody>
      </p:sp>
      <p:sp>
        <p:nvSpPr>
          <p:cNvPr id="6" name="TextBox 5"/>
          <p:cNvSpPr txBox="1"/>
          <p:nvPr/>
        </p:nvSpPr>
        <p:spPr>
          <a:xfrm>
            <a:off x="8593091" y="-146146"/>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(8)</a:t>
            </a:r>
            <a:endParaRPr lang="en-US" sz="2800" dirty="0">
              <a:solidFill>
                <a:srgbClr val="0000FF"/>
              </a:solidFill>
              <a:latin typeface="Times"/>
              <a:cs typeface="Times"/>
            </a:endParaRPr>
          </a:p>
        </p:txBody>
      </p:sp>
      <p:sp>
        <p:nvSpPr>
          <p:cNvPr id="9" name="Rectangle 8"/>
          <p:cNvSpPr/>
          <p:nvPr/>
        </p:nvSpPr>
        <p:spPr>
          <a:xfrm>
            <a:off x="-12126" y="2615484"/>
            <a:ext cx="9156126" cy="2308324"/>
          </a:xfrm>
          <a:prstGeom prst="rect">
            <a:avLst/>
          </a:prstGeom>
        </p:spPr>
        <p:txBody>
          <a:bodyPr wrap="square">
            <a:spAutoFit/>
          </a:bodyPr>
          <a:lstStyle/>
          <a:p>
            <a:r>
              <a:rPr lang="en-US" sz="2400" b="1" dirty="0">
                <a:latin typeface="Arial Narrow"/>
                <a:cs typeface="Arial Narrow"/>
              </a:rPr>
              <a:t>B. The method of preaching. </a:t>
            </a:r>
            <a:r>
              <a:rPr lang="en-US" sz="2400" dirty="0">
                <a:latin typeface="Arial Narrow"/>
                <a:cs typeface="Arial Narrow"/>
              </a:rPr>
              <a:t>How do you preach the Word of God? Here are four key words about preaching.</a:t>
            </a:r>
          </a:p>
          <a:p>
            <a:r>
              <a:rPr lang="en-US" sz="2400" b="1" dirty="0">
                <a:latin typeface="Arial Narrow"/>
                <a:cs typeface="Arial Narrow"/>
              </a:rPr>
              <a:t>(1) Reasoned. </a:t>
            </a:r>
            <a:r>
              <a:rPr lang="en-US" sz="2400" dirty="0">
                <a:latin typeface="Arial Narrow"/>
                <a:cs typeface="Arial Narrow"/>
              </a:rPr>
              <a:t>“He reasoned with them from the Scriptures”(17:2b). It means to </a:t>
            </a:r>
            <a:r>
              <a:rPr lang="en-US" sz="2400" dirty="0" smtClean="0">
                <a:latin typeface="Arial Narrow"/>
                <a:cs typeface="Arial Narrow"/>
              </a:rPr>
              <a:t>discuss </a:t>
            </a:r>
            <a:r>
              <a:rPr lang="en-US" sz="2400" dirty="0">
                <a:latin typeface="Arial Narrow"/>
                <a:cs typeface="Arial Narrow"/>
              </a:rPr>
              <a:t>with questions and answers from the Bible.	</a:t>
            </a:r>
          </a:p>
          <a:p>
            <a:r>
              <a:rPr lang="en-US" sz="2400" b="1" dirty="0">
                <a:latin typeface="Arial Narrow"/>
                <a:cs typeface="Arial Narrow"/>
              </a:rPr>
              <a:t>(2) Explaining. </a:t>
            </a:r>
            <a:r>
              <a:rPr lang="en-US" sz="2400" dirty="0">
                <a:latin typeface="Arial Narrow"/>
                <a:cs typeface="Arial Narrow"/>
              </a:rPr>
              <a:t>“Explaining”(17:3a). It means to open. “He opened their minds so they could understand the Scriptures” (Lk.24:45).</a:t>
            </a:r>
          </a:p>
        </p:txBody>
      </p:sp>
      <p:pic>
        <p:nvPicPr>
          <p:cNvPr id="5" name="Picture 4"/>
          <p:cNvPicPr>
            <a:picLocks noChangeAspect="1"/>
          </p:cNvPicPr>
          <p:nvPr/>
        </p:nvPicPr>
        <p:blipFill>
          <a:blip r:embed="rId3"/>
          <a:stretch>
            <a:fillRect/>
          </a:stretch>
        </p:blipFill>
        <p:spPr>
          <a:xfrm>
            <a:off x="4807" y="4919120"/>
            <a:ext cx="9144000" cy="2209813"/>
          </a:xfrm>
          <a:prstGeom prst="rect">
            <a:avLst/>
          </a:prstGeom>
        </p:spPr>
      </p:pic>
    </p:spTree>
    <p:extLst>
      <p:ext uri="{BB962C8B-B14F-4D97-AF65-F5344CB8AC3E}">
        <p14:creationId xmlns:p14="http://schemas.microsoft.com/office/powerpoint/2010/main" val="35023743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905"/>
            <a:ext cx="9144000" cy="421892"/>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86655"/>
            <a:ext cx="9156126" cy="523220"/>
          </a:xfrm>
          <a:prstGeom prst="rect">
            <a:avLst/>
          </a:prstGeom>
          <a:noFill/>
        </p:spPr>
        <p:txBody>
          <a:bodyPr wrap="square" rtlCol="0">
            <a:spAutoFit/>
          </a:bodyPr>
          <a:lstStyle/>
          <a:p>
            <a:r>
              <a:rPr lang="zh-CN" altLang="en-US" sz="2800" b="1" dirty="0">
                <a:solidFill>
                  <a:srgbClr val="FF0000"/>
                </a:solidFill>
                <a:latin typeface="华文细黑"/>
                <a:ea typeface="华文细黑"/>
                <a:cs typeface="华文细黑"/>
              </a:rPr>
              <a:t>一</a:t>
            </a:r>
            <a:r>
              <a:rPr lang="zh-CN" altLang="en-US" sz="2800" b="1" dirty="0" smtClean="0">
                <a:solidFill>
                  <a:srgbClr val="FF0000"/>
                </a:solidFill>
                <a:latin typeface="华文细黑"/>
                <a:ea typeface="华文细黑"/>
                <a:cs typeface="华文细黑"/>
              </a:rPr>
              <a:t>。</a:t>
            </a:r>
            <a:r>
              <a:rPr lang="zh-CN" altLang="en-US" sz="2800" b="1" dirty="0">
                <a:solidFill>
                  <a:srgbClr val="FF0000"/>
                </a:solidFill>
                <a:latin typeface="华文细黑"/>
                <a:ea typeface="华文细黑"/>
                <a:cs typeface="华文细黑"/>
              </a:rPr>
              <a:t>用布道说服。</a:t>
            </a:r>
            <a:r>
              <a:rPr lang="en-US" sz="2800" b="1" dirty="0" smtClean="0">
                <a:latin typeface="Arial Narrow"/>
                <a:cs typeface="Arial Narrow"/>
              </a:rPr>
              <a:t>1</a:t>
            </a:r>
            <a:r>
              <a:rPr lang="en-US" sz="2800" b="1" dirty="0">
                <a:latin typeface="Arial Narrow"/>
                <a:cs typeface="Arial Narrow"/>
              </a:rPr>
              <a:t>. Persuaded by preaching. </a:t>
            </a:r>
          </a:p>
        </p:txBody>
      </p:sp>
      <p:sp>
        <p:nvSpPr>
          <p:cNvPr id="6" name="TextBox 5"/>
          <p:cNvSpPr txBox="1"/>
          <p:nvPr/>
        </p:nvSpPr>
        <p:spPr>
          <a:xfrm>
            <a:off x="8410549" y="-109233"/>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(9)</a:t>
            </a:r>
            <a:endParaRPr lang="en-US" sz="2800" dirty="0">
              <a:solidFill>
                <a:srgbClr val="0000FF"/>
              </a:solidFill>
              <a:latin typeface="Times"/>
              <a:cs typeface="Times"/>
            </a:endParaRPr>
          </a:p>
        </p:txBody>
      </p:sp>
      <p:pic>
        <p:nvPicPr>
          <p:cNvPr id="8" name="Picture 7"/>
          <p:cNvPicPr>
            <a:picLocks noChangeAspect="1"/>
          </p:cNvPicPr>
          <p:nvPr/>
        </p:nvPicPr>
        <p:blipFill>
          <a:blip r:embed="rId3"/>
          <a:stretch>
            <a:fillRect/>
          </a:stretch>
        </p:blipFill>
        <p:spPr>
          <a:xfrm>
            <a:off x="14909" y="3276597"/>
            <a:ext cx="9144000" cy="5378824"/>
          </a:xfrm>
          <a:prstGeom prst="rect">
            <a:avLst/>
          </a:prstGeom>
        </p:spPr>
      </p:pic>
      <p:sp>
        <p:nvSpPr>
          <p:cNvPr id="12" name="Rectangle 11"/>
          <p:cNvSpPr/>
          <p:nvPr/>
        </p:nvSpPr>
        <p:spPr>
          <a:xfrm>
            <a:off x="4808" y="396421"/>
            <a:ext cx="9137169" cy="2308324"/>
          </a:xfrm>
          <a:prstGeom prst="rect">
            <a:avLst/>
          </a:prstGeom>
        </p:spPr>
        <p:txBody>
          <a:bodyPr wrap="square">
            <a:spAutoFit/>
          </a:bodyPr>
          <a:lstStyle/>
          <a:p>
            <a:r>
              <a:rPr lang="en-US" altLang="zh-TW"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三</a:t>
            </a:r>
            <a:r>
              <a:rPr lang="en-US" altLang="zh-TW"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陈明。 </a:t>
            </a:r>
            <a:r>
              <a:rPr lang="en-US" sz="2400" dirty="0" smtClean="0">
                <a:solidFill>
                  <a:srgbClr val="FF0000"/>
                </a:solidFill>
                <a:latin typeface="华文细黑"/>
                <a:ea typeface="华文细黑"/>
                <a:cs typeface="华文细黑"/>
              </a:rPr>
              <a:t>“</a:t>
            </a:r>
            <a:r>
              <a:rPr lang="en-US" sz="2400" dirty="0">
                <a:solidFill>
                  <a:srgbClr val="FF0000"/>
                </a:solidFill>
                <a:latin typeface="华文细黑"/>
                <a:ea typeface="华文细黑"/>
                <a:cs typeface="华文细黑"/>
              </a:rPr>
              <a:t>陈</a:t>
            </a:r>
            <a:r>
              <a:rPr lang="en-US" sz="2400" dirty="0" smtClean="0">
                <a:solidFill>
                  <a:srgbClr val="FF0000"/>
                </a:solidFill>
                <a:latin typeface="华文细黑"/>
                <a:ea typeface="华文细黑"/>
                <a:cs typeface="华文细黑"/>
              </a:rPr>
              <a:t>明”</a:t>
            </a:r>
            <a:r>
              <a:rPr lang="en-US"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诗</a:t>
            </a:r>
            <a:r>
              <a:rPr lang="en-US" altLang="zh-CN" sz="2400" dirty="0" smtClean="0">
                <a:solidFill>
                  <a:srgbClr val="FF0000"/>
                </a:solidFill>
                <a:latin typeface="华文细黑"/>
                <a:ea typeface="华文细黑"/>
                <a:cs typeface="华文细黑"/>
              </a:rPr>
              <a:t>17:3b)</a:t>
            </a:r>
            <a:r>
              <a:rPr lang="zh-CN" altLang="en-US" sz="2400" dirty="0">
                <a:solidFill>
                  <a:srgbClr val="FF0000"/>
                </a:solidFill>
                <a:latin typeface="华文细黑"/>
                <a:ea typeface="华文细黑"/>
                <a:cs typeface="华文细黑"/>
              </a:rPr>
              <a:t>。这意味着通过提供证据来指称和证</a:t>
            </a:r>
            <a:r>
              <a:rPr lang="zh-CN" altLang="en-US" sz="2400" dirty="0" smtClean="0">
                <a:solidFill>
                  <a:srgbClr val="FF0000"/>
                </a:solidFill>
                <a:latin typeface="华文细黑"/>
                <a:ea typeface="华文细黑"/>
                <a:cs typeface="华文细黑"/>
              </a:rPr>
              <a:t>明</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路</a:t>
            </a:r>
            <a:r>
              <a:rPr lang="en-US" altLang="zh-CN" sz="2400" dirty="0" smtClean="0">
                <a:solidFill>
                  <a:srgbClr val="FF0000"/>
                </a:solidFill>
                <a:latin typeface="华文细黑"/>
                <a:ea typeface="华文细黑"/>
                <a:cs typeface="华文细黑"/>
              </a:rPr>
              <a:t>24:27,44)</a:t>
            </a:r>
            <a:r>
              <a:rPr lang="zh-CN" altLang="en-US" sz="2400" dirty="0" smtClean="0">
                <a:solidFill>
                  <a:srgbClr val="FF0000"/>
                </a:solidFill>
                <a:latin typeface="华文细黑"/>
                <a:ea typeface="华文细黑"/>
                <a:cs typeface="华文细黑"/>
              </a:rPr>
              <a:t>。</a:t>
            </a:r>
            <a:endParaRPr lang="en-US" sz="2400" dirty="0">
              <a:solidFill>
                <a:srgbClr val="FF0000"/>
              </a:solidFill>
              <a:latin typeface="华文细黑"/>
              <a:ea typeface="华文细黑"/>
              <a:cs typeface="华文细黑"/>
            </a:endParaRPr>
          </a:p>
          <a:p>
            <a:r>
              <a:rPr lang="en-US" altLang="zh-CN"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四</a:t>
            </a:r>
            <a:r>
              <a:rPr lang="en-US" altLang="zh-CN"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传道。</a:t>
            </a:r>
            <a:r>
              <a:rPr lang="zh-CN" altLang="en-US" sz="2400" dirty="0" smtClean="0">
                <a:solidFill>
                  <a:srgbClr val="FF0000"/>
                </a:solidFill>
                <a:latin typeface="华文细黑"/>
                <a:ea typeface="华文细黑"/>
                <a:cs typeface="华文细黑"/>
              </a:rPr>
              <a:t>“</a:t>
            </a:r>
            <a:r>
              <a:rPr lang="en-US" sz="2400" dirty="0">
                <a:solidFill>
                  <a:srgbClr val="FF0000"/>
                </a:solidFill>
                <a:latin typeface="华文细黑"/>
                <a:ea typeface="华文细黑"/>
                <a:cs typeface="华文细黑"/>
              </a:rPr>
              <a:t>基督必须受害，从死里复活。又说，我所传与你们的这位耶稣，就是</a:t>
            </a:r>
            <a:r>
              <a:rPr lang="en-US" sz="2400" dirty="0" smtClean="0">
                <a:solidFill>
                  <a:srgbClr val="FF0000"/>
                </a:solidFill>
                <a:latin typeface="华文细黑"/>
                <a:ea typeface="华文细黑"/>
                <a:cs typeface="华文细黑"/>
              </a:rPr>
              <a:t>基督”(17:3c)</a:t>
            </a:r>
            <a:r>
              <a:rPr lang="zh-CN" altLang="en-US" sz="2400" dirty="0">
                <a:solidFill>
                  <a:srgbClr val="FF0000"/>
                </a:solidFill>
                <a:latin typeface="华文细黑"/>
                <a:ea typeface="华文细黑"/>
                <a:cs typeface="华文细黑"/>
              </a:rPr>
              <a:t>。这意味着宣布和传讲耶稣是谁：救</a:t>
            </a:r>
            <a:r>
              <a:rPr lang="zh-CN" altLang="en-US" sz="2400" dirty="0" smtClean="0">
                <a:solidFill>
                  <a:srgbClr val="FF0000"/>
                </a:solidFill>
                <a:latin typeface="华文细黑"/>
                <a:ea typeface="华文细黑"/>
                <a:cs typeface="华文细黑"/>
              </a:rPr>
              <a:t>主</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太</a:t>
            </a:r>
            <a:r>
              <a:rPr lang="en-US" altLang="zh-CN" sz="2400" dirty="0" smtClean="0">
                <a:solidFill>
                  <a:srgbClr val="FF0000"/>
                </a:solidFill>
                <a:latin typeface="华文细黑"/>
                <a:ea typeface="华文细黑"/>
                <a:cs typeface="华文细黑"/>
              </a:rPr>
              <a:t>1:21)</a:t>
            </a:r>
            <a:r>
              <a:rPr lang="zh-CN" altLang="en-US" sz="2400" dirty="0" smtClean="0">
                <a:solidFill>
                  <a:srgbClr val="FF0000"/>
                </a:solidFill>
                <a:latin typeface="华文细黑"/>
                <a:ea typeface="华文细黑"/>
                <a:cs typeface="华文细黑"/>
              </a:rPr>
              <a:t>，以马内利</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太</a:t>
            </a:r>
            <a:r>
              <a:rPr lang="en-US" altLang="zh-CN" sz="2400" dirty="0" smtClean="0">
                <a:solidFill>
                  <a:srgbClr val="FF0000"/>
                </a:solidFill>
                <a:latin typeface="华文细黑"/>
                <a:ea typeface="华文细黑"/>
                <a:cs typeface="华文细黑"/>
              </a:rPr>
              <a:t>1:23)</a:t>
            </a:r>
            <a:r>
              <a:rPr lang="zh-CN" altLang="en-US"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弥赛亚</a:t>
            </a:r>
            <a:r>
              <a:rPr lang="en-US" altLang="zh-CN"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基督</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太</a:t>
            </a:r>
            <a:r>
              <a:rPr lang="en-US" altLang="zh-CN" sz="2400" dirty="0" smtClean="0">
                <a:solidFill>
                  <a:srgbClr val="FF0000"/>
                </a:solidFill>
                <a:latin typeface="华文细黑"/>
                <a:ea typeface="华文细黑"/>
                <a:cs typeface="华文细黑"/>
              </a:rPr>
              <a:t>16:16)</a:t>
            </a:r>
            <a:r>
              <a:rPr lang="zh-CN" altLang="en-US" sz="2400" dirty="0" smtClean="0">
                <a:solidFill>
                  <a:srgbClr val="FF0000"/>
                </a:solidFill>
                <a:latin typeface="华文细黑"/>
                <a:ea typeface="华文细黑"/>
                <a:cs typeface="华文细黑"/>
              </a:rPr>
              <a:t>，神的儿子</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约</a:t>
            </a:r>
            <a:r>
              <a:rPr lang="en-US" altLang="zh-CN" sz="2400" dirty="0" smtClean="0">
                <a:solidFill>
                  <a:srgbClr val="FF0000"/>
                </a:solidFill>
                <a:latin typeface="华文细黑"/>
                <a:ea typeface="华文细黑"/>
                <a:cs typeface="华文细黑"/>
              </a:rPr>
              <a:t>20:31)</a:t>
            </a:r>
            <a:r>
              <a:rPr lang="zh-CN" altLang="en-US"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羊羔 </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约</a:t>
            </a:r>
            <a:r>
              <a:rPr lang="en-US" altLang="zh-CN" sz="2400" dirty="0" smtClean="0">
                <a:solidFill>
                  <a:srgbClr val="FF0000"/>
                </a:solidFill>
                <a:latin typeface="华文细黑"/>
                <a:ea typeface="华文细黑"/>
                <a:cs typeface="华文细黑"/>
              </a:rPr>
              <a:t>11:29,36</a:t>
            </a:r>
            <a:r>
              <a:rPr lang="zh-CN" altLang="en-US"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主</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罗</a:t>
            </a:r>
            <a:r>
              <a:rPr lang="en-US" altLang="zh-CN" sz="2400" dirty="0" smtClean="0">
                <a:solidFill>
                  <a:srgbClr val="FF0000"/>
                </a:solidFill>
                <a:latin typeface="华文细黑"/>
                <a:ea typeface="华文细黑"/>
                <a:cs typeface="华文细黑"/>
              </a:rPr>
              <a:t>10:9)</a:t>
            </a:r>
            <a:r>
              <a:rPr lang="zh-CN" altLang="en-US" sz="2400" dirty="0" smtClean="0">
                <a:solidFill>
                  <a:srgbClr val="FF0000"/>
                </a:solidFill>
                <a:latin typeface="华文细黑"/>
                <a:ea typeface="华文细黑"/>
                <a:cs typeface="华文细黑"/>
              </a:rPr>
              <a:t>和王</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约</a:t>
            </a:r>
            <a:r>
              <a:rPr lang="en-US" altLang="zh-CN" sz="2400" dirty="0" smtClean="0">
                <a:solidFill>
                  <a:srgbClr val="FF0000"/>
                </a:solidFill>
                <a:latin typeface="华文细黑"/>
                <a:ea typeface="华文细黑"/>
                <a:cs typeface="华文细黑"/>
              </a:rPr>
              <a:t>12:13)</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p:txBody>
      </p:sp>
      <p:sp>
        <p:nvSpPr>
          <p:cNvPr id="13" name="Rectangle 12"/>
          <p:cNvSpPr/>
          <p:nvPr/>
        </p:nvSpPr>
        <p:spPr>
          <a:xfrm>
            <a:off x="4807" y="2598224"/>
            <a:ext cx="9120236" cy="2308324"/>
          </a:xfrm>
          <a:prstGeom prst="rect">
            <a:avLst/>
          </a:prstGeom>
        </p:spPr>
        <p:txBody>
          <a:bodyPr wrap="square">
            <a:spAutoFit/>
          </a:bodyPr>
          <a:lstStyle/>
          <a:p>
            <a:r>
              <a:rPr lang="en-US" sz="2400" b="1" dirty="0">
                <a:latin typeface="Arial Narrow"/>
                <a:cs typeface="Arial Narrow"/>
              </a:rPr>
              <a:t>(3) Proving. </a:t>
            </a:r>
            <a:r>
              <a:rPr lang="en-US" sz="2400" dirty="0">
                <a:latin typeface="Arial Narrow"/>
                <a:cs typeface="Arial Narrow"/>
              </a:rPr>
              <a:t>“Proving that the Messiah had to suffer and rise from the dead</a:t>
            </a:r>
            <a:r>
              <a:rPr lang="en-US" sz="2400" dirty="0" smtClean="0">
                <a:latin typeface="Arial Narrow"/>
                <a:cs typeface="Arial Narrow"/>
              </a:rPr>
              <a:t>” </a:t>
            </a:r>
          </a:p>
          <a:p>
            <a:r>
              <a:rPr lang="en-US" sz="2400" dirty="0" smtClean="0">
                <a:latin typeface="Arial Narrow"/>
                <a:cs typeface="Arial Narrow"/>
              </a:rPr>
              <a:t>(</a:t>
            </a:r>
            <a:r>
              <a:rPr lang="en-US" sz="2400" dirty="0">
                <a:latin typeface="Arial Narrow"/>
                <a:cs typeface="Arial Narrow"/>
              </a:rPr>
              <a:t>17:3b). It means alleging and proving by presenting evidence</a:t>
            </a:r>
            <a:r>
              <a:rPr lang="en-US" sz="2400" dirty="0" smtClean="0">
                <a:latin typeface="Arial Narrow"/>
                <a:cs typeface="Arial Narrow"/>
              </a:rPr>
              <a:t>(</a:t>
            </a:r>
            <a:r>
              <a:rPr lang="en-US" altLang="zh-CN" sz="2400" dirty="0" smtClean="0">
                <a:latin typeface="Arial Narrow"/>
                <a:cs typeface="Arial Narrow"/>
              </a:rPr>
              <a:t>L</a:t>
            </a:r>
            <a:r>
              <a:rPr lang="en-US" sz="2400" dirty="0" smtClean="0">
                <a:latin typeface="Arial Narrow"/>
                <a:cs typeface="Arial Narrow"/>
              </a:rPr>
              <a:t>k</a:t>
            </a:r>
            <a:r>
              <a:rPr lang="en-US" sz="2400" dirty="0">
                <a:latin typeface="Arial Narrow"/>
                <a:cs typeface="Arial Narrow"/>
              </a:rPr>
              <a:t>.24:27,44).</a:t>
            </a:r>
          </a:p>
          <a:p>
            <a:r>
              <a:rPr lang="en-US" sz="2400" b="1" dirty="0">
                <a:latin typeface="Arial Narrow"/>
                <a:cs typeface="Arial Narrow"/>
              </a:rPr>
              <a:t>(4) Proclaiming. </a:t>
            </a:r>
            <a:r>
              <a:rPr lang="en-US" sz="2400" dirty="0">
                <a:latin typeface="Arial Narrow"/>
                <a:cs typeface="Arial Narrow"/>
              </a:rPr>
              <a:t>“This Jesus I am proclaiming to you is the Messiah,” he said”(Ac.17:3c). It means announcing and preaching who Jesus is: Savior (Mt.1:21), Immanuel(Mt.1:23), Messiah/Christ(Mt.16:16), Son of God(Jn.20:31), Lamb of God(Jn.1:29,36), Lord (Ro.10:9)and King(Jn.12:13).</a:t>
            </a:r>
          </a:p>
        </p:txBody>
      </p:sp>
    </p:spTree>
    <p:extLst>
      <p:ext uri="{BB962C8B-B14F-4D97-AF65-F5344CB8AC3E}">
        <p14:creationId xmlns:p14="http://schemas.microsoft.com/office/powerpoint/2010/main" val="31316741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808" y="413354"/>
            <a:ext cx="9137169" cy="2739211"/>
          </a:xfrm>
          <a:prstGeom prst="rect">
            <a:avLst/>
          </a:prstGeom>
        </p:spPr>
        <p:txBody>
          <a:bodyPr wrap="square">
            <a:spAutoFit/>
          </a:bodyPr>
          <a:lstStyle/>
          <a:p>
            <a:r>
              <a:rPr lang="en-US" altLang="zh-CN" sz="2400" b="1" dirty="0" smtClean="0">
                <a:solidFill>
                  <a:srgbClr val="FF0000"/>
                </a:solidFill>
                <a:latin typeface="华文细黑"/>
                <a:ea typeface="华文细黑"/>
                <a:cs typeface="华文细黑"/>
              </a:rPr>
              <a:t>C</a:t>
            </a:r>
            <a:r>
              <a:rPr lang="zh-CN" altLang="en-US" sz="2400" b="1" dirty="0">
                <a:solidFill>
                  <a:srgbClr val="FF0000"/>
                </a:solidFill>
                <a:latin typeface="华文细黑"/>
                <a:ea typeface="华文细黑"/>
                <a:cs typeface="华文细黑"/>
              </a:rPr>
              <a:t>。布道的结果。 </a:t>
            </a:r>
            <a:r>
              <a:rPr lang="zh-CN" altLang="en-US" sz="2400" dirty="0" smtClean="0">
                <a:solidFill>
                  <a:srgbClr val="FF0000"/>
                </a:solidFill>
                <a:latin typeface="华文细黑"/>
                <a:ea typeface="华文细黑"/>
                <a:cs typeface="华文细黑"/>
              </a:rPr>
              <a:t>人们如何回应布道？</a:t>
            </a:r>
            <a:endParaRPr lang="en-US" altLang="zh-CN" sz="2400" dirty="0" smtClean="0">
              <a:solidFill>
                <a:srgbClr val="FF0000"/>
              </a:solidFill>
              <a:latin typeface="华文细黑"/>
              <a:ea typeface="华文细黑"/>
              <a:cs typeface="华文细黑"/>
            </a:endParaRPr>
          </a:p>
          <a:p>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一</a:t>
            </a:r>
            <a:r>
              <a:rPr lang="en-US" altLang="zh-CN" sz="2400" dirty="0" smtClean="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 </a:t>
            </a:r>
            <a:r>
              <a:rPr lang="en-US" sz="2400" dirty="0">
                <a:solidFill>
                  <a:srgbClr val="FF0000"/>
                </a:solidFill>
                <a:latin typeface="华文细黑"/>
                <a:ea typeface="华文细黑"/>
                <a:cs typeface="华文细黑"/>
              </a:rPr>
              <a:t>领</a:t>
            </a:r>
            <a:r>
              <a:rPr lang="zh-TW" altLang="en-US" sz="2400" dirty="0" smtClean="0">
                <a:solidFill>
                  <a:srgbClr val="FF0000"/>
                </a:solidFill>
                <a:latin typeface="华文细黑"/>
                <a:ea typeface="华文细黑"/>
                <a:cs typeface="华文细黑"/>
              </a:rPr>
              <a:t>受神的</a:t>
            </a:r>
            <a:r>
              <a:rPr lang="zh-CN" altLang="en-US" sz="2400" dirty="0" smtClean="0">
                <a:solidFill>
                  <a:srgbClr val="FF0000"/>
                </a:solidFill>
                <a:latin typeface="华文细黑"/>
                <a:ea typeface="华文细黑"/>
                <a:cs typeface="华文细黑"/>
              </a:rPr>
              <a:t>道</a:t>
            </a:r>
            <a:r>
              <a:rPr lang="zh-TW" altLang="en-US" sz="2400" dirty="0" smtClean="0">
                <a:solidFill>
                  <a:srgbClr val="FF0000"/>
                </a:solidFill>
                <a:latin typeface="华文细黑"/>
                <a:ea typeface="华文细黑"/>
                <a:cs typeface="华文细黑"/>
              </a:rPr>
              <a:t>。</a:t>
            </a:r>
            <a:r>
              <a:rPr lang="en-US" altLang="zh-TW" sz="2400" dirty="0" smtClean="0">
                <a:solidFill>
                  <a:srgbClr val="FF0000"/>
                </a:solidFill>
                <a:latin typeface="华文细黑"/>
                <a:ea typeface="华文细黑"/>
                <a:cs typeface="华文细黑"/>
              </a:rPr>
              <a:t>“</a:t>
            </a:r>
            <a:r>
              <a:rPr lang="en-US" sz="2400" dirty="0">
                <a:solidFill>
                  <a:srgbClr val="FF0000"/>
                </a:solidFill>
                <a:latin typeface="华文细黑"/>
                <a:ea typeface="华文细黑"/>
                <a:cs typeface="华文细黑"/>
              </a:rPr>
              <a:t>为此，我们也不住地感谢神，因你们听见我们所传神的道，就领受了，不以为是人的道，乃以为是神的道。这道实在是神的，并且运行在你们信主的人</a:t>
            </a:r>
            <a:r>
              <a:rPr lang="en-US" sz="2400" dirty="0" smtClean="0">
                <a:solidFill>
                  <a:srgbClr val="FF0000"/>
                </a:solidFill>
                <a:latin typeface="华文细黑"/>
                <a:ea typeface="华文细黑"/>
                <a:cs typeface="华文细黑"/>
              </a:rPr>
              <a:t>心中</a:t>
            </a:r>
            <a:r>
              <a:rPr lang="en-US" altLang="zh-TW"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帖前</a:t>
            </a:r>
            <a:r>
              <a:rPr lang="en-US" altLang="zh-CN" sz="2400" dirty="0" smtClean="0">
                <a:solidFill>
                  <a:srgbClr val="FF0000"/>
                </a:solidFill>
                <a:latin typeface="华文细黑"/>
                <a:ea typeface="华文细黑"/>
                <a:cs typeface="华文细黑"/>
              </a:rPr>
              <a:t>2:13</a:t>
            </a:r>
            <a:r>
              <a:rPr lang="en-US" altLang="zh-TW"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二</a:t>
            </a:r>
            <a:r>
              <a:rPr lang="en-US" altLang="zh-CN" sz="2400" dirty="0" smtClean="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 </a:t>
            </a:r>
            <a:r>
              <a:rPr lang="zh-TW" altLang="en-US" sz="2400" dirty="0" smtClean="0">
                <a:solidFill>
                  <a:srgbClr val="FF0000"/>
                </a:solidFill>
                <a:latin typeface="华文细黑"/>
                <a:ea typeface="华文细黑"/>
                <a:cs typeface="华文细黑"/>
              </a:rPr>
              <a:t>用</a:t>
            </a:r>
            <a:r>
              <a:rPr lang="zh-CN" altLang="en-US" sz="2400" dirty="0" smtClean="0">
                <a:solidFill>
                  <a:srgbClr val="FF0000"/>
                </a:solidFill>
                <a:latin typeface="华文细黑"/>
                <a:ea typeface="华文细黑"/>
                <a:cs typeface="华文细黑"/>
              </a:rPr>
              <a:t>道</a:t>
            </a:r>
            <a:r>
              <a:rPr lang="zh-TW" altLang="en-US" sz="2400" dirty="0" smtClean="0">
                <a:solidFill>
                  <a:srgbClr val="FF0000"/>
                </a:solidFill>
                <a:latin typeface="华文细黑"/>
                <a:ea typeface="华文细黑"/>
                <a:cs typeface="华文细黑"/>
              </a:rPr>
              <a:t>说服。“</a:t>
            </a:r>
            <a:r>
              <a:rPr lang="en-US" sz="2400" dirty="0">
                <a:solidFill>
                  <a:srgbClr val="FF0000"/>
                </a:solidFill>
                <a:latin typeface="华文细黑"/>
                <a:ea typeface="华文细黑"/>
                <a:cs typeface="华文细黑"/>
              </a:rPr>
              <a:t>他们中间有些人听了劝，就附从保罗和西拉。并有许多虔敬的希利尼人，尊贵的妇女也</a:t>
            </a:r>
            <a:r>
              <a:rPr lang="en-US" sz="2400" dirty="0" smtClean="0">
                <a:solidFill>
                  <a:srgbClr val="FF0000"/>
                </a:solidFill>
                <a:latin typeface="华文细黑"/>
                <a:ea typeface="华文细黑"/>
                <a:cs typeface="华文细黑"/>
              </a:rPr>
              <a:t>不少</a:t>
            </a:r>
            <a:r>
              <a:rPr lang="zh-TW" altLang="en-US" sz="2400" dirty="0" smtClean="0">
                <a:solidFill>
                  <a:srgbClr val="FF0000"/>
                </a:solidFill>
                <a:latin typeface="华文细黑"/>
                <a:ea typeface="华文细黑"/>
                <a:cs typeface="华文细黑"/>
              </a:rPr>
              <a:t>”</a:t>
            </a:r>
            <a:r>
              <a:rPr lang="en-US" altLang="zh-TW"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徒</a:t>
            </a:r>
            <a:r>
              <a:rPr lang="en-US" altLang="zh-CN" sz="2400" dirty="0" smtClean="0">
                <a:solidFill>
                  <a:srgbClr val="FF0000"/>
                </a:solidFill>
                <a:latin typeface="华文细黑"/>
                <a:ea typeface="华文细黑"/>
                <a:cs typeface="华文细黑"/>
              </a:rPr>
              <a:t>17:4</a:t>
            </a:r>
            <a:r>
              <a:rPr lang="en-US" altLang="zh-TW"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endParaRPr lang="en-US" altLang="zh-CN" sz="2400" dirty="0" smtClean="0">
              <a:solidFill>
                <a:srgbClr val="FF0000"/>
              </a:solidFill>
              <a:latin typeface="华文细黑"/>
              <a:ea typeface="华文细黑"/>
              <a:cs typeface="华文细黑"/>
            </a:endParaRPr>
          </a:p>
        </p:txBody>
      </p:sp>
      <p:sp>
        <p:nvSpPr>
          <p:cNvPr id="4" name="Rectangle 3"/>
          <p:cNvSpPr/>
          <p:nvPr/>
        </p:nvSpPr>
        <p:spPr>
          <a:xfrm>
            <a:off x="0" y="-7905"/>
            <a:ext cx="9144000" cy="421892"/>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86655"/>
            <a:ext cx="9156126" cy="523220"/>
          </a:xfrm>
          <a:prstGeom prst="rect">
            <a:avLst/>
          </a:prstGeom>
          <a:noFill/>
        </p:spPr>
        <p:txBody>
          <a:bodyPr wrap="square" rtlCol="0">
            <a:spAutoFit/>
          </a:bodyPr>
          <a:lstStyle/>
          <a:p>
            <a:r>
              <a:rPr lang="zh-CN" altLang="en-US" sz="2800" b="1" dirty="0">
                <a:solidFill>
                  <a:srgbClr val="FF0000"/>
                </a:solidFill>
                <a:latin typeface="华文细黑"/>
                <a:ea typeface="华文细黑"/>
                <a:cs typeface="华文细黑"/>
              </a:rPr>
              <a:t>一</a:t>
            </a:r>
            <a:r>
              <a:rPr lang="zh-CN" altLang="en-US" sz="2800" b="1" dirty="0" smtClean="0">
                <a:solidFill>
                  <a:srgbClr val="FF0000"/>
                </a:solidFill>
                <a:latin typeface="华文细黑"/>
                <a:ea typeface="华文细黑"/>
                <a:cs typeface="华文细黑"/>
              </a:rPr>
              <a:t>。</a:t>
            </a:r>
            <a:r>
              <a:rPr lang="zh-CN" altLang="en-US" sz="2800" b="1" dirty="0">
                <a:solidFill>
                  <a:srgbClr val="FF0000"/>
                </a:solidFill>
                <a:latin typeface="华文细黑"/>
                <a:ea typeface="华文细黑"/>
                <a:cs typeface="华文细黑"/>
              </a:rPr>
              <a:t>用布道说服。</a:t>
            </a:r>
            <a:r>
              <a:rPr lang="en-US" sz="2800" b="1" dirty="0" smtClean="0">
                <a:latin typeface="Arial Narrow"/>
                <a:cs typeface="Arial Narrow"/>
              </a:rPr>
              <a:t>1</a:t>
            </a:r>
            <a:r>
              <a:rPr lang="en-US" sz="2800" b="1" dirty="0">
                <a:latin typeface="Arial Narrow"/>
                <a:cs typeface="Arial Narrow"/>
              </a:rPr>
              <a:t>. Persuaded by preaching. </a:t>
            </a:r>
          </a:p>
        </p:txBody>
      </p:sp>
      <p:sp>
        <p:nvSpPr>
          <p:cNvPr id="6" name="TextBox 5"/>
          <p:cNvSpPr txBox="1"/>
          <p:nvPr/>
        </p:nvSpPr>
        <p:spPr>
          <a:xfrm>
            <a:off x="8410549" y="-109233"/>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(10)</a:t>
            </a:r>
            <a:endParaRPr lang="en-US" sz="2800" dirty="0">
              <a:solidFill>
                <a:srgbClr val="0000FF"/>
              </a:solidFill>
              <a:latin typeface="Times"/>
              <a:cs typeface="Times"/>
            </a:endParaRPr>
          </a:p>
        </p:txBody>
      </p:sp>
      <p:sp>
        <p:nvSpPr>
          <p:cNvPr id="7" name="Rectangle 6"/>
          <p:cNvSpPr/>
          <p:nvPr/>
        </p:nvSpPr>
        <p:spPr>
          <a:xfrm>
            <a:off x="-12126" y="2598224"/>
            <a:ext cx="9120236" cy="3785652"/>
          </a:xfrm>
          <a:prstGeom prst="rect">
            <a:avLst/>
          </a:prstGeom>
        </p:spPr>
        <p:txBody>
          <a:bodyPr wrap="square">
            <a:spAutoFit/>
          </a:bodyPr>
          <a:lstStyle/>
          <a:p>
            <a:r>
              <a:rPr lang="en-US" sz="2400" b="1" dirty="0">
                <a:latin typeface="Arial Narrow"/>
                <a:cs typeface="Arial Narrow"/>
              </a:rPr>
              <a:t>C. The results of preaching. </a:t>
            </a:r>
            <a:r>
              <a:rPr lang="en-US" sz="2400" dirty="0" smtClean="0">
                <a:latin typeface="Arial Narrow"/>
                <a:cs typeface="Arial Narrow"/>
              </a:rPr>
              <a:t>How </a:t>
            </a:r>
            <a:r>
              <a:rPr lang="en-US" sz="2400" dirty="0">
                <a:latin typeface="Arial Narrow"/>
                <a:cs typeface="Arial Narrow"/>
              </a:rPr>
              <a:t>do people respond to preaching</a:t>
            </a:r>
            <a:r>
              <a:rPr lang="en-US" sz="2400" dirty="0" smtClean="0">
                <a:latin typeface="Arial Narrow"/>
                <a:cs typeface="Arial Narrow"/>
              </a:rPr>
              <a:t>?</a:t>
            </a:r>
            <a:endParaRPr lang="en-US" sz="2400" dirty="0">
              <a:latin typeface="Arial Narrow"/>
              <a:cs typeface="Arial Narrow"/>
            </a:endParaRPr>
          </a:p>
          <a:p>
            <a:r>
              <a:rPr lang="en-US" sz="2400" b="1" dirty="0" smtClean="0">
                <a:latin typeface="Arial Narrow"/>
                <a:cs typeface="Arial Narrow"/>
              </a:rPr>
              <a:t>(1) Received </a:t>
            </a:r>
            <a:r>
              <a:rPr lang="en-US" sz="2400" b="1" dirty="0">
                <a:latin typeface="Arial Narrow"/>
                <a:cs typeface="Arial Narrow"/>
              </a:rPr>
              <a:t>the Word of God. </a:t>
            </a:r>
            <a:r>
              <a:rPr lang="en-US" sz="2400" dirty="0">
                <a:latin typeface="Arial Narrow"/>
                <a:cs typeface="Arial Narrow"/>
              </a:rPr>
              <a:t>“And we also thank God continually because, when you received the word of God, which you heard from us, you accepted it not as a human word, but as it actually is, the word of God, which is indeed at work in you who believe”(1Thes.2:13)</a:t>
            </a:r>
            <a:r>
              <a:rPr lang="en-US" sz="2400" dirty="0" smtClean="0">
                <a:latin typeface="Arial Narrow"/>
                <a:cs typeface="Arial Narrow"/>
              </a:rPr>
              <a:t>.</a:t>
            </a:r>
          </a:p>
          <a:p>
            <a:r>
              <a:rPr lang="en-US" sz="2400" b="1" dirty="0">
                <a:latin typeface="Arial Narrow"/>
                <a:cs typeface="Arial Narrow"/>
              </a:rPr>
              <a:t>(2) Persuaded by the Word.</a:t>
            </a:r>
            <a:r>
              <a:rPr lang="en-US" sz="2400" dirty="0">
                <a:latin typeface="Arial Narrow"/>
                <a:cs typeface="Arial Narrow"/>
              </a:rPr>
              <a:t> “Some of the </a:t>
            </a:r>
            <a:endParaRPr lang="en-US" sz="2400" dirty="0" smtClean="0">
              <a:latin typeface="Arial Narrow"/>
              <a:cs typeface="Arial Narrow"/>
            </a:endParaRPr>
          </a:p>
          <a:p>
            <a:r>
              <a:rPr lang="en-US" sz="2400" dirty="0" smtClean="0">
                <a:latin typeface="Arial Narrow"/>
                <a:cs typeface="Arial Narrow"/>
              </a:rPr>
              <a:t>Jews </a:t>
            </a:r>
            <a:r>
              <a:rPr lang="en-US" sz="2400" dirty="0">
                <a:latin typeface="Arial Narrow"/>
                <a:cs typeface="Arial Narrow"/>
              </a:rPr>
              <a:t>were persuaded and joined Paul and </a:t>
            </a:r>
            <a:endParaRPr lang="en-US" sz="2400" dirty="0" smtClean="0">
              <a:latin typeface="Arial Narrow"/>
              <a:cs typeface="Arial Narrow"/>
            </a:endParaRPr>
          </a:p>
          <a:p>
            <a:r>
              <a:rPr lang="en-US" sz="2400" dirty="0" smtClean="0">
                <a:latin typeface="Arial Narrow"/>
                <a:cs typeface="Arial Narrow"/>
              </a:rPr>
              <a:t>Silas</a:t>
            </a:r>
            <a:r>
              <a:rPr lang="en-US" sz="2400" dirty="0">
                <a:latin typeface="Arial Narrow"/>
                <a:cs typeface="Arial Narrow"/>
              </a:rPr>
              <a:t>, as did a large number of God-fearing </a:t>
            </a:r>
            <a:endParaRPr lang="en-US" sz="2400" dirty="0" smtClean="0">
              <a:latin typeface="Arial Narrow"/>
              <a:cs typeface="Arial Narrow"/>
            </a:endParaRPr>
          </a:p>
          <a:p>
            <a:r>
              <a:rPr lang="en-US" sz="2400" dirty="0" smtClean="0">
                <a:latin typeface="Arial Narrow"/>
                <a:cs typeface="Arial Narrow"/>
              </a:rPr>
              <a:t>Greeks </a:t>
            </a:r>
            <a:r>
              <a:rPr lang="en-US" sz="2400" dirty="0">
                <a:latin typeface="Arial Narrow"/>
                <a:cs typeface="Arial Narrow"/>
              </a:rPr>
              <a:t>and quite a few prominent women</a:t>
            </a:r>
            <a:r>
              <a:rPr lang="en-US" sz="2400" dirty="0" smtClean="0">
                <a:latin typeface="Arial Narrow"/>
                <a:cs typeface="Arial Narrow"/>
              </a:rPr>
              <a:t>”</a:t>
            </a:r>
          </a:p>
          <a:p>
            <a:r>
              <a:rPr lang="en-US" sz="2400" dirty="0" smtClean="0">
                <a:latin typeface="Arial Narrow"/>
                <a:cs typeface="Arial Narrow"/>
              </a:rPr>
              <a:t>(</a:t>
            </a:r>
            <a:r>
              <a:rPr lang="en-US" sz="2400" dirty="0">
                <a:latin typeface="Arial Narrow"/>
                <a:cs typeface="Arial Narrow"/>
              </a:rPr>
              <a:t>Ac.17:4). </a:t>
            </a:r>
          </a:p>
        </p:txBody>
      </p:sp>
      <p:pic>
        <p:nvPicPr>
          <p:cNvPr id="3" name="Picture 2"/>
          <p:cNvPicPr>
            <a:picLocks noChangeAspect="1"/>
          </p:cNvPicPr>
          <p:nvPr/>
        </p:nvPicPr>
        <p:blipFill>
          <a:blip r:embed="rId3"/>
          <a:stretch>
            <a:fillRect/>
          </a:stretch>
        </p:blipFill>
        <p:spPr>
          <a:xfrm>
            <a:off x="5181600" y="4129170"/>
            <a:ext cx="3986149" cy="3016691"/>
          </a:xfrm>
          <a:prstGeom prst="rect">
            <a:avLst/>
          </a:prstGeom>
        </p:spPr>
      </p:pic>
    </p:spTree>
    <p:extLst>
      <p:ext uri="{BB962C8B-B14F-4D97-AF65-F5344CB8AC3E}">
        <p14:creationId xmlns:p14="http://schemas.microsoft.com/office/powerpoint/2010/main" val="36100484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808" y="396421"/>
            <a:ext cx="9137169" cy="2677656"/>
          </a:xfrm>
          <a:prstGeom prst="rect">
            <a:avLst/>
          </a:prstGeom>
        </p:spPr>
        <p:txBody>
          <a:bodyPr wrap="square">
            <a:spAutoFit/>
          </a:bodyPr>
          <a:lstStyle/>
          <a:p>
            <a:r>
              <a:rPr lang="en-US" altLang="zh-TW"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三</a:t>
            </a:r>
            <a:r>
              <a:rPr lang="en-US" altLang="zh-TW"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被道改变。 </a:t>
            </a:r>
            <a:r>
              <a:rPr lang="en-US" sz="2400" dirty="0" smtClean="0">
                <a:solidFill>
                  <a:srgbClr val="FF0000"/>
                </a:solidFill>
                <a:latin typeface="华文细黑"/>
                <a:ea typeface="华文细黑"/>
                <a:cs typeface="华文细黑"/>
              </a:rPr>
              <a:t>“</a:t>
            </a:r>
            <a:r>
              <a:rPr lang="en-US" sz="2400" dirty="0">
                <a:solidFill>
                  <a:srgbClr val="FF0000"/>
                </a:solidFill>
                <a:latin typeface="华文细黑"/>
                <a:ea typeface="华文细黑"/>
                <a:cs typeface="华文细黑"/>
              </a:rPr>
              <a:t>因为我们的福音传到你们那里，不独在乎言语，也在乎权能和圣灵，并充足的信心，正如你们知道我们在你们那里，为你们的缘故是怎样为人。并且你们在大难之中，蒙了圣灵所赐的喜乐，领受真道，就效法我们，也效法了主。甚至你们作了马其顿和亚该亚，所有信主之人的榜样。因为主的道从你们那里已经传扬出来，你们向神的信心不但在马其顿和亚该亚，就是在各处，也都传开</a:t>
            </a:r>
            <a:r>
              <a:rPr lang="en-US" sz="2400" dirty="0" smtClean="0">
                <a:solidFill>
                  <a:srgbClr val="FF0000"/>
                </a:solidFill>
                <a:latin typeface="华文细黑"/>
                <a:ea typeface="华文细黑"/>
                <a:cs typeface="华文细黑"/>
              </a:rPr>
              <a:t>了”(</a:t>
            </a:r>
            <a:r>
              <a:rPr lang="zh-CN" altLang="en-US" sz="2400" dirty="0">
                <a:solidFill>
                  <a:srgbClr val="FF0000"/>
                </a:solidFill>
                <a:latin typeface="华文细黑"/>
                <a:ea typeface="华文细黑"/>
                <a:cs typeface="华文细黑"/>
              </a:rPr>
              <a:t>帖前</a:t>
            </a:r>
            <a:r>
              <a:rPr lang="en-US" altLang="zh-CN" sz="2400" dirty="0">
                <a:solidFill>
                  <a:srgbClr val="FF0000"/>
                </a:solidFill>
                <a:latin typeface="华文细黑"/>
                <a:ea typeface="华文细黑"/>
                <a:cs typeface="华文细黑"/>
              </a:rPr>
              <a:t>1:5-8a</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endParaRPr lang="en-US" sz="2400" dirty="0">
              <a:solidFill>
                <a:srgbClr val="FF0000"/>
              </a:solidFill>
              <a:latin typeface="华文细黑"/>
              <a:ea typeface="华文细黑"/>
              <a:cs typeface="华文细黑"/>
            </a:endParaRPr>
          </a:p>
        </p:txBody>
      </p:sp>
      <p:sp>
        <p:nvSpPr>
          <p:cNvPr id="4" name="Rectangle 3"/>
          <p:cNvSpPr/>
          <p:nvPr/>
        </p:nvSpPr>
        <p:spPr>
          <a:xfrm>
            <a:off x="0" y="-7905"/>
            <a:ext cx="9144000" cy="421892"/>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86655"/>
            <a:ext cx="9156126" cy="523220"/>
          </a:xfrm>
          <a:prstGeom prst="rect">
            <a:avLst/>
          </a:prstGeom>
          <a:noFill/>
        </p:spPr>
        <p:txBody>
          <a:bodyPr wrap="square" rtlCol="0">
            <a:spAutoFit/>
          </a:bodyPr>
          <a:lstStyle/>
          <a:p>
            <a:r>
              <a:rPr lang="zh-CN" altLang="en-US" sz="2800" b="1" dirty="0">
                <a:solidFill>
                  <a:srgbClr val="FF0000"/>
                </a:solidFill>
                <a:latin typeface="华文细黑"/>
                <a:ea typeface="华文细黑"/>
                <a:cs typeface="华文细黑"/>
              </a:rPr>
              <a:t>一</a:t>
            </a:r>
            <a:r>
              <a:rPr lang="zh-CN" altLang="en-US" sz="2800" b="1" dirty="0" smtClean="0">
                <a:solidFill>
                  <a:srgbClr val="FF0000"/>
                </a:solidFill>
                <a:latin typeface="华文细黑"/>
                <a:ea typeface="华文细黑"/>
                <a:cs typeface="华文细黑"/>
              </a:rPr>
              <a:t>。</a:t>
            </a:r>
            <a:r>
              <a:rPr lang="zh-CN" altLang="en-US" sz="2800" b="1" dirty="0">
                <a:solidFill>
                  <a:srgbClr val="FF0000"/>
                </a:solidFill>
                <a:latin typeface="华文细黑"/>
                <a:ea typeface="华文细黑"/>
                <a:cs typeface="华文细黑"/>
              </a:rPr>
              <a:t>用布道说服。</a:t>
            </a:r>
            <a:r>
              <a:rPr lang="en-US" sz="2800" b="1" dirty="0" smtClean="0">
                <a:latin typeface="Arial Narrow"/>
                <a:cs typeface="Arial Narrow"/>
              </a:rPr>
              <a:t>1</a:t>
            </a:r>
            <a:r>
              <a:rPr lang="en-US" sz="2800" b="1" dirty="0">
                <a:latin typeface="Arial Narrow"/>
                <a:cs typeface="Arial Narrow"/>
              </a:rPr>
              <a:t>. Persuaded by preaching. </a:t>
            </a:r>
          </a:p>
        </p:txBody>
      </p:sp>
      <p:sp>
        <p:nvSpPr>
          <p:cNvPr id="6" name="TextBox 5"/>
          <p:cNvSpPr txBox="1"/>
          <p:nvPr/>
        </p:nvSpPr>
        <p:spPr>
          <a:xfrm>
            <a:off x="8410549" y="-109233"/>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(11)</a:t>
            </a:r>
            <a:endParaRPr lang="en-US" sz="2800" dirty="0">
              <a:solidFill>
                <a:srgbClr val="0000FF"/>
              </a:solidFill>
              <a:latin typeface="Times"/>
              <a:cs typeface="Times"/>
            </a:endParaRPr>
          </a:p>
        </p:txBody>
      </p:sp>
      <p:sp>
        <p:nvSpPr>
          <p:cNvPr id="7" name="Rectangle 6"/>
          <p:cNvSpPr/>
          <p:nvPr/>
        </p:nvSpPr>
        <p:spPr>
          <a:xfrm>
            <a:off x="-14149" y="3032068"/>
            <a:ext cx="9156126" cy="3046988"/>
          </a:xfrm>
          <a:prstGeom prst="rect">
            <a:avLst/>
          </a:prstGeom>
        </p:spPr>
        <p:txBody>
          <a:bodyPr wrap="square">
            <a:spAutoFit/>
          </a:bodyPr>
          <a:lstStyle/>
          <a:p>
            <a:r>
              <a:rPr lang="en-US" sz="2400" b="1" dirty="0">
                <a:latin typeface="Arial Narrow"/>
                <a:cs typeface="Arial Narrow"/>
              </a:rPr>
              <a:t>(3) Changed by the Word.</a:t>
            </a:r>
            <a:r>
              <a:rPr lang="en-US" sz="2400" dirty="0">
                <a:latin typeface="Arial Narrow"/>
                <a:cs typeface="Arial Narrow"/>
              </a:rPr>
              <a:t> “Because our gospel came to you not simply with words but also with </a:t>
            </a:r>
            <a:r>
              <a:rPr lang="en-US" sz="2400" dirty="0" err="1">
                <a:latin typeface="Arial Narrow"/>
                <a:cs typeface="Arial Narrow"/>
              </a:rPr>
              <a:t>power</a:t>
            </a:r>
            <a:r>
              <a:rPr lang="en-US" sz="2400" dirty="0" err="1" smtClean="0">
                <a:latin typeface="Arial Narrow"/>
                <a:cs typeface="Arial Narrow"/>
              </a:rPr>
              <a:t>,with</a:t>
            </a:r>
            <a:r>
              <a:rPr lang="en-US" sz="2400" dirty="0" smtClean="0">
                <a:latin typeface="Arial Narrow"/>
                <a:cs typeface="Arial Narrow"/>
              </a:rPr>
              <a:t> </a:t>
            </a:r>
            <a:r>
              <a:rPr lang="en-US" sz="2400" dirty="0">
                <a:latin typeface="Arial Narrow"/>
                <a:cs typeface="Arial Narrow"/>
              </a:rPr>
              <a:t>the Holy Spirit and deep </a:t>
            </a:r>
            <a:r>
              <a:rPr lang="en-US" sz="2400" dirty="0" err="1" smtClean="0">
                <a:latin typeface="Arial Narrow"/>
                <a:cs typeface="Arial Narrow"/>
              </a:rPr>
              <a:t>conviction.You</a:t>
            </a:r>
            <a:r>
              <a:rPr lang="en-US" sz="2400" dirty="0" smtClean="0">
                <a:latin typeface="Arial Narrow"/>
                <a:cs typeface="Arial Narrow"/>
              </a:rPr>
              <a:t> know</a:t>
            </a:r>
            <a:r>
              <a:rPr lang="en-US" sz="2400" dirty="0">
                <a:latin typeface="Arial Narrow"/>
                <a:cs typeface="Arial Narrow"/>
              </a:rPr>
              <a:t> how we lived among you for your sake. You became imitators of us and of the Lord, for you welcomed the message in the midst of severe suffering with the joy given by the Holy </a:t>
            </a:r>
            <a:r>
              <a:rPr lang="en-US" sz="2400" dirty="0" err="1" smtClean="0">
                <a:latin typeface="Arial Narrow"/>
                <a:cs typeface="Arial Narrow"/>
              </a:rPr>
              <a:t>Spirit.And</a:t>
            </a:r>
            <a:r>
              <a:rPr lang="en-US" sz="2400" dirty="0" smtClean="0">
                <a:latin typeface="Arial Narrow"/>
                <a:cs typeface="Arial Narrow"/>
              </a:rPr>
              <a:t> </a:t>
            </a:r>
            <a:r>
              <a:rPr lang="en-US" sz="2400" dirty="0">
                <a:latin typeface="Arial Narrow"/>
                <a:cs typeface="Arial Narrow"/>
              </a:rPr>
              <a:t>so you became a model to all the believers </a:t>
            </a:r>
            <a:r>
              <a:rPr lang="en-US" sz="2400" dirty="0" smtClean="0">
                <a:latin typeface="Arial Narrow"/>
                <a:cs typeface="Arial Narrow"/>
              </a:rPr>
              <a:t>in Macedonia</a:t>
            </a:r>
            <a:r>
              <a:rPr lang="en-US" sz="2400" dirty="0">
                <a:latin typeface="Arial Narrow"/>
                <a:cs typeface="Arial Narrow"/>
              </a:rPr>
              <a:t> </a:t>
            </a:r>
            <a:r>
              <a:rPr lang="en-US" sz="2400" dirty="0" smtClean="0">
                <a:latin typeface="Arial Narrow"/>
                <a:cs typeface="Arial Narrow"/>
              </a:rPr>
              <a:t>and </a:t>
            </a:r>
            <a:r>
              <a:rPr lang="en-US" sz="2400" dirty="0">
                <a:latin typeface="Arial Narrow"/>
                <a:cs typeface="Arial Narrow"/>
              </a:rPr>
              <a:t>Achaia. The Lord’s message rang out from you not only in Macedonia and Achaia—your faith in God has become known everywhere</a:t>
            </a:r>
            <a:r>
              <a:rPr lang="en-US" sz="2400" dirty="0" smtClean="0">
                <a:latin typeface="Arial Narrow"/>
                <a:cs typeface="Arial Narrow"/>
              </a:rPr>
              <a:t>” </a:t>
            </a:r>
          </a:p>
          <a:p>
            <a:r>
              <a:rPr lang="en-US" sz="2400" dirty="0" smtClean="0">
                <a:latin typeface="Arial Narrow"/>
                <a:cs typeface="Arial Narrow"/>
              </a:rPr>
              <a:t>(</a:t>
            </a:r>
            <a:r>
              <a:rPr lang="en-US" sz="2400" dirty="0">
                <a:latin typeface="Arial Narrow"/>
                <a:cs typeface="Arial Narrow"/>
              </a:rPr>
              <a:t>1Thes.1:5-8a)</a:t>
            </a:r>
            <a:r>
              <a:rPr lang="en-US" sz="2400" dirty="0" smtClean="0">
                <a:latin typeface="Arial Narrow"/>
                <a:cs typeface="Arial Narrow"/>
              </a:rPr>
              <a:t>.</a:t>
            </a:r>
            <a:endParaRPr lang="en-US" sz="2400" dirty="0">
              <a:latin typeface="Arial Narrow"/>
              <a:cs typeface="Arial Narrow"/>
            </a:endParaRPr>
          </a:p>
        </p:txBody>
      </p:sp>
    </p:spTree>
    <p:extLst>
      <p:ext uri="{BB962C8B-B14F-4D97-AF65-F5344CB8AC3E}">
        <p14:creationId xmlns:p14="http://schemas.microsoft.com/office/powerpoint/2010/main" val="28292820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808" y="396421"/>
            <a:ext cx="9137169" cy="1569660"/>
          </a:xfrm>
          <a:prstGeom prst="rect">
            <a:avLst/>
          </a:prstGeom>
        </p:spPr>
        <p:txBody>
          <a:bodyPr wrap="square">
            <a:spAutoFit/>
          </a:bodyPr>
          <a:lstStyle/>
          <a:p>
            <a:r>
              <a:rPr lang="en-US" altLang="zh-CN"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四</a:t>
            </a:r>
            <a:r>
              <a:rPr lang="en-US" altLang="zh-CN" sz="2400" b="1" dirty="0" smtClean="0">
                <a:solidFill>
                  <a:srgbClr val="FF0000"/>
                </a:solidFill>
                <a:latin typeface="华文细黑"/>
                <a:ea typeface="华文细黑"/>
                <a:cs typeface="华文细黑"/>
              </a:rPr>
              <a:t>)</a:t>
            </a:r>
            <a:r>
              <a:rPr lang="zh-CN" altLang="en-US" sz="2400" b="1" dirty="0">
                <a:solidFill>
                  <a:srgbClr val="FF0000"/>
                </a:solidFill>
                <a:latin typeface="华文细黑"/>
                <a:ea typeface="华文细黑"/>
                <a:cs typeface="华文细黑"/>
              </a:rPr>
              <a:t>被道</a:t>
            </a:r>
            <a:r>
              <a:rPr lang="zh-TW" altLang="en-US" sz="2400" b="1" dirty="0" smtClean="0">
                <a:solidFill>
                  <a:srgbClr val="FF0000"/>
                </a:solidFill>
                <a:latin typeface="华文细黑"/>
                <a:ea typeface="华文细黑"/>
                <a:cs typeface="华文细黑"/>
              </a:rPr>
              <a:t>鼓</a:t>
            </a:r>
            <a:r>
              <a:rPr lang="zh-TW" altLang="en-US" sz="2400" b="1" dirty="0">
                <a:solidFill>
                  <a:srgbClr val="FF0000"/>
                </a:solidFill>
                <a:latin typeface="华文细黑"/>
                <a:ea typeface="华文细黑"/>
                <a:cs typeface="华文细黑"/>
              </a:rPr>
              <a:t>励和</a:t>
            </a:r>
            <a:r>
              <a:rPr lang="zh-TW" altLang="en-US" sz="2400" b="1" dirty="0" smtClean="0">
                <a:solidFill>
                  <a:srgbClr val="FF0000"/>
                </a:solidFill>
                <a:latin typeface="华文细黑"/>
                <a:ea typeface="华文细黑"/>
                <a:cs typeface="华文细黑"/>
              </a:rPr>
              <a:t>建立</a:t>
            </a:r>
            <a:r>
              <a:rPr lang="zh-CN" altLang="en-US" sz="2400" b="1"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r>
              <a:rPr lang="en-US" sz="2400" dirty="0">
                <a:solidFill>
                  <a:srgbClr val="FF0000"/>
                </a:solidFill>
              </a:rPr>
              <a:t>所以你们当用这些话彼此</a:t>
            </a:r>
            <a:r>
              <a:rPr lang="en-US" sz="2400" dirty="0" smtClean="0">
                <a:solidFill>
                  <a:srgbClr val="FF0000"/>
                </a:solidFill>
              </a:rPr>
              <a:t>劝慰…所以</a:t>
            </a:r>
            <a:r>
              <a:rPr lang="en-US" sz="2400" dirty="0">
                <a:solidFill>
                  <a:srgbClr val="FF0000"/>
                </a:solidFill>
              </a:rPr>
              <a:t>你们该彼此劝慰，互相建立，正如</a:t>
            </a:r>
            <a:r>
              <a:rPr lang="en-US" sz="2400" dirty="0">
                <a:solidFill>
                  <a:srgbClr val="FF0000"/>
                </a:solidFill>
                <a:latin typeface="华文细黑"/>
                <a:ea typeface="华文细黑"/>
                <a:cs typeface="华文细黑"/>
              </a:rPr>
              <a:t>你们素常所行</a:t>
            </a:r>
            <a:r>
              <a:rPr lang="en-US" sz="2400" dirty="0" smtClean="0">
                <a:solidFill>
                  <a:srgbClr val="FF0000"/>
                </a:solidFill>
                <a:latin typeface="华文细黑"/>
                <a:ea typeface="华文细黑"/>
                <a:cs typeface="华文细黑"/>
              </a:rPr>
              <a:t>的</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帖前</a:t>
            </a:r>
            <a:r>
              <a:rPr lang="en-US" altLang="zh-CN" sz="2400" dirty="0" smtClean="0">
                <a:solidFill>
                  <a:srgbClr val="FF0000"/>
                </a:solidFill>
                <a:latin typeface="华文细黑"/>
                <a:ea typeface="华文细黑"/>
                <a:cs typeface="华文细黑"/>
              </a:rPr>
              <a:t>4:18;5:11</a:t>
            </a:r>
            <a:r>
              <a:rPr 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r>
              <a:rPr lang="en-US" altLang="zh-CN" sz="2400" dirty="0">
                <a:solidFill>
                  <a:srgbClr val="FF0000"/>
                </a:solidFill>
                <a:latin typeface="华文细黑"/>
                <a:ea typeface="华文细黑"/>
                <a:cs typeface="华文细黑"/>
              </a:rPr>
              <a:t> </a:t>
            </a:r>
            <a:r>
              <a:rPr lang="en-US" altLang="zh-CN" sz="2400" dirty="0" smtClean="0">
                <a:solidFill>
                  <a:srgbClr val="FF0000"/>
                </a:solidFill>
                <a:latin typeface="华文细黑"/>
                <a:ea typeface="华文细黑"/>
                <a:cs typeface="华文细黑"/>
              </a:rPr>
              <a:t>“</a:t>
            </a:r>
            <a:r>
              <a:rPr lang="en-US" sz="2400" dirty="0">
                <a:solidFill>
                  <a:srgbClr val="FF0000"/>
                </a:solidFill>
                <a:latin typeface="华文细黑"/>
                <a:ea typeface="华文细黑"/>
                <a:cs typeface="华文细黑"/>
              </a:rPr>
              <a:t>务要传道。无论得时不得时，总要专心，并用百般的忍耐，各样的教训，责备人，警戒人，劝勉</a:t>
            </a:r>
            <a:r>
              <a:rPr lang="en-US" sz="2400" dirty="0" smtClean="0">
                <a:solidFill>
                  <a:srgbClr val="FF0000"/>
                </a:solidFill>
                <a:latin typeface="华文细黑"/>
                <a:ea typeface="华文细黑"/>
                <a:cs typeface="华文细黑"/>
              </a:rPr>
              <a:t>人</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提前</a:t>
            </a:r>
            <a:r>
              <a:rPr lang="en-US" altLang="zh-CN" sz="2400" dirty="0" smtClean="0">
                <a:solidFill>
                  <a:srgbClr val="FF0000"/>
                </a:solidFill>
                <a:latin typeface="华文细黑"/>
                <a:ea typeface="华文细黑"/>
                <a:cs typeface="华文细黑"/>
              </a:rPr>
              <a:t>4:2)</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p:txBody>
      </p:sp>
      <p:sp>
        <p:nvSpPr>
          <p:cNvPr id="4" name="Rectangle 3"/>
          <p:cNvSpPr/>
          <p:nvPr/>
        </p:nvSpPr>
        <p:spPr>
          <a:xfrm>
            <a:off x="0" y="-7905"/>
            <a:ext cx="9144000" cy="421892"/>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86655"/>
            <a:ext cx="9156126" cy="523220"/>
          </a:xfrm>
          <a:prstGeom prst="rect">
            <a:avLst/>
          </a:prstGeom>
          <a:noFill/>
        </p:spPr>
        <p:txBody>
          <a:bodyPr wrap="square" rtlCol="0">
            <a:spAutoFit/>
          </a:bodyPr>
          <a:lstStyle/>
          <a:p>
            <a:r>
              <a:rPr lang="zh-CN" altLang="en-US" sz="2800" b="1" dirty="0">
                <a:solidFill>
                  <a:srgbClr val="FF0000"/>
                </a:solidFill>
                <a:latin typeface="华文细黑"/>
                <a:ea typeface="华文细黑"/>
                <a:cs typeface="华文细黑"/>
              </a:rPr>
              <a:t>一</a:t>
            </a:r>
            <a:r>
              <a:rPr lang="zh-CN" altLang="en-US" sz="2800" b="1" dirty="0" smtClean="0">
                <a:solidFill>
                  <a:srgbClr val="FF0000"/>
                </a:solidFill>
                <a:latin typeface="华文细黑"/>
                <a:ea typeface="华文细黑"/>
                <a:cs typeface="华文细黑"/>
              </a:rPr>
              <a:t>。</a:t>
            </a:r>
            <a:r>
              <a:rPr lang="zh-CN" altLang="en-US" sz="2800" b="1" dirty="0">
                <a:solidFill>
                  <a:srgbClr val="FF0000"/>
                </a:solidFill>
                <a:latin typeface="华文细黑"/>
                <a:ea typeface="华文细黑"/>
                <a:cs typeface="华文细黑"/>
              </a:rPr>
              <a:t>用布道说服。</a:t>
            </a:r>
            <a:r>
              <a:rPr lang="en-US" sz="2800" b="1" dirty="0" smtClean="0">
                <a:latin typeface="Arial Narrow"/>
                <a:cs typeface="Arial Narrow"/>
              </a:rPr>
              <a:t>1</a:t>
            </a:r>
            <a:r>
              <a:rPr lang="en-US" sz="2800" b="1" dirty="0">
                <a:latin typeface="Arial Narrow"/>
                <a:cs typeface="Arial Narrow"/>
              </a:rPr>
              <a:t>. Persuaded by preaching. </a:t>
            </a:r>
          </a:p>
        </p:txBody>
      </p:sp>
      <p:sp>
        <p:nvSpPr>
          <p:cNvPr id="6" name="TextBox 5"/>
          <p:cNvSpPr txBox="1"/>
          <p:nvPr/>
        </p:nvSpPr>
        <p:spPr>
          <a:xfrm>
            <a:off x="8410549" y="-109233"/>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(12)</a:t>
            </a:r>
            <a:endParaRPr lang="en-US" sz="2800" dirty="0">
              <a:solidFill>
                <a:srgbClr val="0000FF"/>
              </a:solidFill>
              <a:latin typeface="Times"/>
              <a:cs typeface="Times"/>
            </a:endParaRPr>
          </a:p>
        </p:txBody>
      </p:sp>
      <p:sp>
        <p:nvSpPr>
          <p:cNvPr id="7" name="Rectangle 6"/>
          <p:cNvSpPr/>
          <p:nvPr/>
        </p:nvSpPr>
        <p:spPr>
          <a:xfrm>
            <a:off x="4809" y="3429357"/>
            <a:ext cx="5075192" cy="3416320"/>
          </a:xfrm>
          <a:prstGeom prst="rect">
            <a:avLst/>
          </a:prstGeom>
        </p:spPr>
        <p:txBody>
          <a:bodyPr wrap="square">
            <a:spAutoFit/>
          </a:bodyPr>
          <a:lstStyle/>
          <a:p>
            <a:r>
              <a:rPr lang="en-US" sz="2400" b="1" dirty="0" smtClean="0">
                <a:latin typeface="Arial Narrow"/>
                <a:cs typeface="Arial Narrow"/>
              </a:rPr>
              <a:t>(</a:t>
            </a:r>
            <a:r>
              <a:rPr lang="en-US" sz="2400" b="1" dirty="0">
                <a:latin typeface="Arial Narrow"/>
                <a:cs typeface="Arial Narrow"/>
              </a:rPr>
              <a:t>4) Encouraged and built up by the Word.</a:t>
            </a:r>
            <a:r>
              <a:rPr lang="en-US" sz="2400" dirty="0">
                <a:latin typeface="Arial Narrow"/>
                <a:cs typeface="Arial Narrow"/>
              </a:rPr>
              <a:t> “Therefore encourage one another with these words… Therefore encourage one another and build each other up, just as in fact you are doing”(1Thes.4:18;5:11). “Preach the word; be prepared in season and out of season; correct, rebuke and encourage—with great patience and careful instruction”(2Tim.4:2).</a:t>
            </a:r>
          </a:p>
        </p:txBody>
      </p:sp>
      <p:pic>
        <p:nvPicPr>
          <p:cNvPr id="2" name="Picture 1"/>
          <p:cNvPicPr>
            <a:picLocks noChangeAspect="1"/>
          </p:cNvPicPr>
          <p:nvPr/>
        </p:nvPicPr>
        <p:blipFill>
          <a:blip r:embed="rId3"/>
          <a:stretch>
            <a:fillRect/>
          </a:stretch>
        </p:blipFill>
        <p:spPr>
          <a:xfrm>
            <a:off x="5418666" y="2024210"/>
            <a:ext cx="3740244" cy="4833790"/>
          </a:xfrm>
          <a:prstGeom prst="rect">
            <a:avLst/>
          </a:prstGeom>
        </p:spPr>
      </p:pic>
      <p:sp>
        <p:nvSpPr>
          <p:cNvPr id="3" name="TextBox 2"/>
          <p:cNvSpPr txBox="1"/>
          <p:nvPr/>
        </p:nvSpPr>
        <p:spPr>
          <a:xfrm>
            <a:off x="4809" y="1947338"/>
            <a:ext cx="5396924" cy="1569660"/>
          </a:xfrm>
          <a:prstGeom prst="rect">
            <a:avLst/>
          </a:prstGeom>
          <a:noFill/>
        </p:spPr>
        <p:txBody>
          <a:bodyPr wrap="square" rtlCol="0">
            <a:spAutoFit/>
          </a:bodyPr>
          <a:lstStyle/>
          <a:p>
            <a:r>
              <a:rPr lang="zh-TW" altLang="en-US" sz="2400" dirty="0">
                <a:solidFill>
                  <a:srgbClr val="0000FF"/>
                </a:solidFill>
                <a:latin typeface="华文细黑"/>
                <a:ea typeface="华文细黑"/>
                <a:cs typeface="华文细黑"/>
              </a:rPr>
              <a:t>圣经的警告：涂</a:t>
            </a:r>
            <a:r>
              <a:rPr lang="zh-TW" altLang="en-US" sz="2400" dirty="0" smtClean="0">
                <a:solidFill>
                  <a:srgbClr val="0000FF"/>
                </a:solidFill>
                <a:latin typeface="华文细黑"/>
                <a:ea typeface="华文细黑"/>
                <a:cs typeface="华文细黑"/>
              </a:rPr>
              <a:t>糖的</a:t>
            </a:r>
            <a:r>
              <a:rPr lang="zh-CN" altLang="en-US" sz="2400" dirty="0" smtClean="0">
                <a:solidFill>
                  <a:srgbClr val="0000FF"/>
                </a:solidFill>
                <a:latin typeface="华文细黑"/>
                <a:ea typeface="华文细黑"/>
                <a:cs typeface="华文细黑"/>
              </a:rPr>
              <a:t>布</a:t>
            </a:r>
            <a:r>
              <a:rPr lang="zh-TW" altLang="en-US" sz="2400" dirty="0" smtClean="0">
                <a:solidFill>
                  <a:srgbClr val="0000FF"/>
                </a:solidFill>
                <a:latin typeface="华文细黑"/>
                <a:ea typeface="华文细黑"/>
                <a:cs typeface="华文细黑"/>
              </a:rPr>
              <a:t>道对你</a:t>
            </a:r>
            <a:r>
              <a:rPr lang="zh-TW" altLang="en-US" sz="2400" dirty="0">
                <a:solidFill>
                  <a:srgbClr val="0000FF"/>
                </a:solidFill>
                <a:latin typeface="华文细黑"/>
                <a:ea typeface="华文细黑"/>
                <a:cs typeface="华文细黑"/>
              </a:rPr>
              <a:t>的灵魂是危险</a:t>
            </a:r>
            <a:r>
              <a:rPr lang="zh-TW" altLang="en-US" sz="2400" dirty="0" smtClean="0">
                <a:solidFill>
                  <a:srgbClr val="0000FF"/>
                </a:solidFill>
                <a:latin typeface="华文细黑"/>
                <a:ea typeface="华文细黑"/>
                <a:cs typeface="华文细黑"/>
              </a:rPr>
              <a:t>的</a:t>
            </a:r>
            <a:r>
              <a:rPr lang="en-US" altLang="zh-TW" sz="2400" dirty="0">
                <a:solidFill>
                  <a:srgbClr val="0000FF"/>
                </a:solidFill>
                <a:latin typeface="华文细黑"/>
                <a:ea typeface="华文细黑"/>
                <a:cs typeface="华文细黑"/>
              </a:rPr>
              <a:t>(</a:t>
            </a:r>
            <a:r>
              <a:rPr lang="zh-CN" altLang="en-US" sz="2400" dirty="0" smtClean="0">
                <a:solidFill>
                  <a:srgbClr val="0000FF"/>
                </a:solidFill>
                <a:latin typeface="华文细黑"/>
                <a:ea typeface="华文细黑"/>
                <a:cs typeface="华文细黑"/>
              </a:rPr>
              <a:t>提后</a:t>
            </a:r>
            <a:r>
              <a:rPr lang="en-US" altLang="zh-TW" sz="2400" dirty="0" smtClean="0">
                <a:solidFill>
                  <a:srgbClr val="0000FF"/>
                </a:solidFill>
                <a:latin typeface="华文细黑"/>
                <a:ea typeface="华文细黑"/>
                <a:cs typeface="华文细黑"/>
              </a:rPr>
              <a:t>4:3</a:t>
            </a:r>
            <a:r>
              <a:rPr lang="en-US" altLang="zh-TW" sz="2400" dirty="0">
                <a:solidFill>
                  <a:srgbClr val="0000FF"/>
                </a:solidFill>
                <a:latin typeface="华文细黑"/>
                <a:ea typeface="华文细黑"/>
                <a:cs typeface="华文细黑"/>
              </a:rPr>
              <a:t>-</a:t>
            </a:r>
            <a:r>
              <a:rPr lang="en-US" altLang="zh-TW" sz="2400" dirty="0" smtClean="0">
                <a:solidFill>
                  <a:srgbClr val="0000FF"/>
                </a:solidFill>
                <a:latin typeface="华文细黑"/>
                <a:ea typeface="华文细黑"/>
                <a:cs typeface="华文细黑"/>
              </a:rPr>
              <a:t>4)</a:t>
            </a:r>
            <a:r>
              <a:rPr lang="zh-CN" altLang="en-US" sz="2400" dirty="0" smtClean="0">
                <a:solidFill>
                  <a:srgbClr val="0000FF"/>
                </a:solidFill>
                <a:latin typeface="华文细黑"/>
                <a:ea typeface="华文细黑"/>
                <a:cs typeface="华文细黑"/>
              </a:rPr>
              <a:t>。</a:t>
            </a:r>
            <a:r>
              <a:rPr lang="zh-TW" altLang="en-US" sz="2400" dirty="0" smtClean="0">
                <a:solidFill>
                  <a:srgbClr val="0000FF"/>
                </a:solidFill>
                <a:latin typeface="华文细黑"/>
                <a:ea typeface="华文细黑"/>
                <a:cs typeface="华文细黑"/>
              </a:rPr>
              <a:t>“</a:t>
            </a:r>
            <a:r>
              <a:rPr lang="zh-TW" altLang="en-US" sz="2400" dirty="0">
                <a:solidFill>
                  <a:srgbClr val="0000FF"/>
                </a:solidFill>
                <a:latin typeface="华文细黑"/>
                <a:ea typeface="华文细黑"/>
                <a:cs typeface="华文细黑"/>
              </a:rPr>
              <a:t>说出伤害然后愈合的</a:t>
            </a:r>
            <a:r>
              <a:rPr lang="zh-TW" altLang="en-US" sz="2400" dirty="0" smtClean="0">
                <a:solidFill>
                  <a:srgbClr val="0000FF"/>
                </a:solidFill>
                <a:latin typeface="华文细黑"/>
                <a:ea typeface="华文细黑"/>
                <a:cs typeface="华文细黑"/>
              </a:rPr>
              <a:t>真</a:t>
            </a:r>
            <a:r>
              <a:rPr lang="zh-CN" altLang="en-US" sz="2400" dirty="0" smtClean="0">
                <a:solidFill>
                  <a:srgbClr val="0000FF"/>
                </a:solidFill>
                <a:latin typeface="华文细黑"/>
                <a:ea typeface="华文细黑"/>
                <a:cs typeface="华文细黑"/>
              </a:rPr>
              <a:t>理</a:t>
            </a:r>
            <a:r>
              <a:rPr lang="zh-TW" altLang="en-US" sz="2400" dirty="0" smtClean="0">
                <a:solidFill>
                  <a:srgbClr val="0000FF"/>
                </a:solidFill>
                <a:latin typeface="华文细黑"/>
                <a:ea typeface="华文细黑"/>
                <a:cs typeface="华文细黑"/>
              </a:rPr>
              <a:t>，</a:t>
            </a:r>
            <a:r>
              <a:rPr lang="zh-TW" altLang="en-US" sz="2400" dirty="0">
                <a:solidFill>
                  <a:srgbClr val="0000FF"/>
                </a:solidFill>
                <a:latin typeface="华文细黑"/>
                <a:ea typeface="华文细黑"/>
                <a:cs typeface="华文细黑"/>
              </a:rPr>
              <a:t>而不是虚伪，然后杀死”</a:t>
            </a:r>
            <a:r>
              <a:rPr lang="en-US" altLang="zh-TW" sz="2400" dirty="0">
                <a:solidFill>
                  <a:srgbClr val="0000FF"/>
                </a:solidFill>
                <a:latin typeface="华文细黑"/>
                <a:ea typeface="华文细黑"/>
                <a:cs typeface="华文细黑"/>
              </a:rPr>
              <a:t>--Adrian Rogers</a:t>
            </a:r>
            <a:r>
              <a:rPr lang="zh-TW" altLang="en-US" sz="2400" dirty="0">
                <a:solidFill>
                  <a:srgbClr val="0000FF"/>
                </a:solidFill>
                <a:latin typeface="华文细黑"/>
                <a:ea typeface="华文细黑"/>
                <a:cs typeface="华文细黑"/>
              </a:rPr>
              <a:t>。</a:t>
            </a:r>
            <a:endParaRPr lang="en-US" sz="2400" dirty="0">
              <a:solidFill>
                <a:srgbClr val="0000FF"/>
              </a:solidFill>
              <a:latin typeface="华文细黑"/>
              <a:ea typeface="华文细黑"/>
              <a:cs typeface="华文细黑"/>
            </a:endParaRPr>
          </a:p>
        </p:txBody>
      </p:sp>
    </p:spTree>
    <p:extLst>
      <p:ext uri="{BB962C8B-B14F-4D97-AF65-F5344CB8AC3E}">
        <p14:creationId xmlns:p14="http://schemas.microsoft.com/office/powerpoint/2010/main" val="215640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126" y="568064"/>
            <a:ext cx="9175083" cy="2308324"/>
          </a:xfrm>
          <a:prstGeom prst="rect">
            <a:avLst/>
          </a:prstGeom>
        </p:spPr>
        <p:txBody>
          <a:bodyPr wrap="square">
            <a:spAutoFit/>
          </a:bodyPr>
          <a:lstStyle/>
          <a:p>
            <a:r>
              <a:rPr lang="zh-TW" altLang="en-US" sz="2400" dirty="0" smtClean="0">
                <a:solidFill>
                  <a:srgbClr val="FF0000"/>
                </a:solidFill>
                <a:latin typeface="华文细黑"/>
                <a:ea typeface="华文细黑"/>
                <a:cs typeface="华文细黑"/>
              </a:rPr>
              <a:t>为什么有些</a:t>
            </a:r>
            <a:r>
              <a:rPr lang="zh-CN" altLang="en-US" sz="2400" dirty="0" smtClean="0">
                <a:solidFill>
                  <a:srgbClr val="FF0000"/>
                </a:solidFill>
                <a:latin typeface="华文细黑"/>
                <a:ea typeface="华文细黑"/>
                <a:cs typeface="华文细黑"/>
              </a:rPr>
              <a:t>抵挡布道</a:t>
            </a:r>
            <a:r>
              <a:rPr lang="zh-TW"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a:t>
            </a:r>
            <a:r>
              <a:rPr lang="en-US" sz="2400" dirty="0" smtClean="0">
                <a:solidFill>
                  <a:srgbClr val="FF0000"/>
                </a:solidFill>
                <a:latin typeface="华文细黑"/>
                <a:ea typeface="华文细黑"/>
                <a:cs typeface="华文细黑"/>
              </a:rPr>
              <a:t>他们心地昏昧，与神所赐的生命隔绝了，都因自己无知，心里刚硬</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弗</a:t>
            </a:r>
            <a:r>
              <a:rPr lang="en-US" altLang="zh-CN" sz="2400" dirty="0" smtClean="0">
                <a:solidFill>
                  <a:srgbClr val="FF0000"/>
                </a:solidFill>
                <a:latin typeface="华文细黑"/>
                <a:ea typeface="华文细黑"/>
                <a:cs typeface="华文细黑"/>
              </a:rPr>
              <a:t>4:18)</a:t>
            </a:r>
            <a:r>
              <a:rPr lang="zh-CN" altLang="en-US" sz="2400" dirty="0" smtClean="0">
                <a:solidFill>
                  <a:srgbClr val="FF0000"/>
                </a:solidFill>
                <a:latin typeface="华文细黑"/>
                <a:ea typeface="华文细黑"/>
                <a:cs typeface="华文细黑"/>
              </a:rPr>
              <a:t>。</a:t>
            </a:r>
            <a:endParaRPr lang="en-US" altLang="zh-TW" sz="2400" dirty="0" smtClean="0">
              <a:solidFill>
                <a:srgbClr val="FF0000"/>
              </a:solidFill>
              <a:latin typeface="华文细黑"/>
              <a:ea typeface="华文细黑"/>
              <a:cs typeface="华文细黑"/>
            </a:endParaRPr>
          </a:p>
          <a:p>
            <a:r>
              <a:rPr lang="en-US" altLang="zh-CN" sz="2400" b="1" dirty="0" smtClean="0">
                <a:solidFill>
                  <a:srgbClr val="FF0000"/>
                </a:solidFill>
                <a:latin typeface="华文细黑"/>
                <a:ea typeface="华文细黑"/>
                <a:cs typeface="华文细黑"/>
              </a:rPr>
              <a:t>A</a:t>
            </a:r>
            <a:r>
              <a:rPr lang="zh-CN" altLang="en-US" sz="2400" b="1" dirty="0">
                <a:solidFill>
                  <a:srgbClr val="FF0000"/>
                </a:solidFill>
                <a:latin typeface="华文细黑"/>
                <a:ea typeface="华文细黑"/>
                <a:cs typeface="华文细黑"/>
              </a:rPr>
              <a:t>。硬心</a:t>
            </a:r>
            <a:r>
              <a:rPr lang="zh-CN" altLang="en-US" sz="2400" b="1"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r>
              <a:rPr lang="en-US" sz="2400" dirty="0">
                <a:solidFill>
                  <a:srgbClr val="FF0000"/>
                </a:solidFill>
                <a:latin typeface="华文细黑"/>
                <a:ea typeface="华文细黑"/>
                <a:cs typeface="华文细黑"/>
              </a:rPr>
              <a:t>但那不信的犹太人心里</a:t>
            </a:r>
            <a:r>
              <a:rPr lang="en-US" sz="2400" dirty="0" smtClean="0">
                <a:solidFill>
                  <a:srgbClr val="FF0000"/>
                </a:solidFill>
                <a:latin typeface="华文细黑"/>
                <a:ea typeface="华文细黑"/>
                <a:cs typeface="华文细黑"/>
              </a:rPr>
              <a:t>嫉妒</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徒</a:t>
            </a:r>
            <a:r>
              <a:rPr lang="en-US" altLang="zh-CN" sz="2400" dirty="0" smtClean="0">
                <a:solidFill>
                  <a:srgbClr val="FF0000"/>
                </a:solidFill>
                <a:latin typeface="华文细黑"/>
                <a:ea typeface="华文细黑"/>
                <a:cs typeface="华文细黑"/>
              </a:rPr>
              <a:t>17:5a)</a:t>
            </a:r>
            <a:r>
              <a:rPr lang="zh-CN" altLang="en-US" sz="2400" dirty="0" smtClean="0">
                <a:solidFill>
                  <a:srgbClr val="FF0000"/>
                </a:solidFill>
                <a:latin typeface="华文细黑"/>
                <a:ea typeface="华文细黑"/>
                <a:cs typeface="华文细黑"/>
              </a:rPr>
              <a:t>。</a:t>
            </a:r>
            <a:r>
              <a:rPr lang="en-US" altLang="zh-CN" sz="2400" dirty="0">
                <a:solidFill>
                  <a:srgbClr val="FF0000"/>
                </a:solidFill>
                <a:latin typeface="华文细黑"/>
                <a:ea typeface="华文细黑"/>
                <a:cs typeface="华文细黑"/>
              </a:rPr>
              <a:t> </a:t>
            </a:r>
            <a:r>
              <a:rPr lang="en-US" altLang="zh-CN" sz="2400" dirty="0" smtClean="0">
                <a:solidFill>
                  <a:srgbClr val="FF0000"/>
                </a:solidFill>
                <a:latin typeface="华文细黑"/>
                <a:ea typeface="华文细黑"/>
                <a:cs typeface="华文细黑"/>
              </a:rPr>
              <a:t>“</a:t>
            </a:r>
            <a:r>
              <a:rPr lang="en-US" sz="2400" dirty="0">
                <a:solidFill>
                  <a:srgbClr val="FF0000"/>
                </a:solidFill>
                <a:latin typeface="华文细黑"/>
                <a:ea typeface="华文细黑"/>
                <a:cs typeface="华文细黑"/>
              </a:rPr>
              <a:t>使心硬如金钢石，不听律法，和万军之耶和华用灵借从前的先知所说的话。故此，万军之耶和华大发烈</a:t>
            </a:r>
            <a:r>
              <a:rPr lang="en-US" sz="2400" dirty="0" smtClean="0">
                <a:solidFill>
                  <a:srgbClr val="FF0000"/>
                </a:solidFill>
                <a:latin typeface="华文细黑"/>
                <a:ea typeface="华文细黑"/>
                <a:cs typeface="华文细黑"/>
              </a:rPr>
              <a:t>怒</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亚</a:t>
            </a:r>
            <a:r>
              <a:rPr lang="en-US" altLang="zh-CN" sz="2400" dirty="0" smtClean="0">
                <a:solidFill>
                  <a:srgbClr val="FF0000"/>
                </a:solidFill>
                <a:latin typeface="华文细黑"/>
                <a:ea typeface="华文细黑"/>
                <a:cs typeface="华文细黑"/>
              </a:rPr>
              <a:t>7:12)</a:t>
            </a:r>
            <a:r>
              <a:rPr lang="zh-CN" altLang="en-US" sz="2400" dirty="0">
                <a:solidFill>
                  <a:srgbClr val="FF0000"/>
                </a:solidFill>
                <a:latin typeface="华文细黑"/>
                <a:ea typeface="华文细黑"/>
                <a:cs typeface="华文细黑"/>
              </a:rPr>
              <a:t>。“我讲</a:t>
            </a:r>
            <a:r>
              <a:rPr lang="zh-CN" altLang="en-US" sz="2400" dirty="0" smtClean="0">
                <a:solidFill>
                  <a:srgbClr val="FF0000"/>
                </a:solidFill>
                <a:latin typeface="华文细黑"/>
                <a:ea typeface="华文细黑"/>
                <a:cs typeface="华文细黑"/>
              </a:rPr>
              <a:t>道的重点是打破硬心，</a:t>
            </a:r>
            <a:r>
              <a:rPr lang="zh-CN" altLang="en-US" sz="2400" dirty="0">
                <a:solidFill>
                  <a:srgbClr val="FF0000"/>
                </a:solidFill>
                <a:latin typeface="华文细黑"/>
                <a:ea typeface="华文细黑"/>
                <a:cs typeface="华文细黑"/>
              </a:rPr>
              <a:t>治愈破碎</a:t>
            </a:r>
            <a:r>
              <a:rPr lang="zh-CN" altLang="en-US" sz="2400" dirty="0" smtClean="0">
                <a:solidFill>
                  <a:srgbClr val="FF0000"/>
                </a:solidFill>
                <a:latin typeface="华文细黑"/>
                <a:ea typeface="华文细黑"/>
                <a:cs typeface="华文细黑"/>
              </a:rPr>
              <a:t>的心”</a:t>
            </a:r>
            <a:r>
              <a:rPr lang="zh-CN" altLang="en-US" sz="2400" dirty="0">
                <a:solidFill>
                  <a:srgbClr val="FF0000"/>
                </a:solidFill>
                <a:latin typeface="华文细黑"/>
                <a:ea typeface="华文细黑"/>
                <a:cs typeface="华文细黑"/>
              </a:rPr>
              <a:t>（约翰</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牛顿）。</a:t>
            </a:r>
            <a:endParaRPr lang="en-US" altLang="zh-CN" sz="2400" dirty="0" smtClean="0">
              <a:solidFill>
                <a:srgbClr val="FF0000"/>
              </a:solidFill>
              <a:latin typeface="华文细黑"/>
              <a:ea typeface="华文细黑"/>
              <a:cs typeface="华文细黑"/>
            </a:endParaRPr>
          </a:p>
        </p:txBody>
      </p:sp>
      <p:sp>
        <p:nvSpPr>
          <p:cNvPr id="4" name="Rectangle 3"/>
          <p:cNvSpPr/>
          <p:nvPr/>
        </p:nvSpPr>
        <p:spPr>
          <a:xfrm>
            <a:off x="0" y="-7905"/>
            <a:ext cx="9144000" cy="58074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43431"/>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二。抵挡布道。</a:t>
            </a:r>
            <a:r>
              <a:rPr lang="en-US" sz="2800" b="1" dirty="0">
                <a:latin typeface="Arial Narrow"/>
                <a:cs typeface="Arial Narrow"/>
              </a:rPr>
              <a:t>2. Resistant to preaching.</a:t>
            </a:r>
            <a:r>
              <a:rPr lang="en-US" sz="2800" dirty="0">
                <a:latin typeface="Arial Narrow"/>
                <a:cs typeface="Arial Narrow"/>
              </a:rPr>
              <a:t> </a:t>
            </a:r>
            <a:endParaRPr lang="en-US" sz="2800" b="1" dirty="0">
              <a:latin typeface="Arial Narrow"/>
              <a:cs typeface="Arial Narrow"/>
            </a:endParaRPr>
          </a:p>
        </p:txBody>
      </p:sp>
      <p:sp>
        <p:nvSpPr>
          <p:cNvPr id="6" name="TextBox 5"/>
          <p:cNvSpPr txBox="1"/>
          <p:nvPr/>
        </p:nvSpPr>
        <p:spPr>
          <a:xfrm>
            <a:off x="8440694" y="1575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(13)</a:t>
            </a:r>
            <a:endParaRPr lang="en-US" sz="2800" dirty="0">
              <a:solidFill>
                <a:srgbClr val="0000FF"/>
              </a:solidFill>
              <a:latin typeface="Times"/>
              <a:cs typeface="Times"/>
            </a:endParaRPr>
          </a:p>
        </p:txBody>
      </p:sp>
      <p:sp>
        <p:nvSpPr>
          <p:cNvPr id="7" name="Rectangle 6"/>
          <p:cNvSpPr/>
          <p:nvPr/>
        </p:nvSpPr>
        <p:spPr>
          <a:xfrm>
            <a:off x="6831" y="2791723"/>
            <a:ext cx="9156126" cy="3785652"/>
          </a:xfrm>
          <a:prstGeom prst="rect">
            <a:avLst/>
          </a:prstGeom>
        </p:spPr>
        <p:txBody>
          <a:bodyPr wrap="square">
            <a:spAutoFit/>
          </a:bodyPr>
          <a:lstStyle/>
          <a:p>
            <a:r>
              <a:rPr lang="en-US" sz="2400" dirty="0" smtClean="0">
                <a:latin typeface="Arial Narrow"/>
                <a:cs typeface="Arial Narrow"/>
              </a:rPr>
              <a:t>Why </a:t>
            </a:r>
            <a:r>
              <a:rPr lang="en-US" sz="2400" dirty="0">
                <a:latin typeface="Arial Narrow"/>
                <a:cs typeface="Arial Narrow"/>
              </a:rPr>
              <a:t>are some resistant to preaching? “They are darkened in their understanding and separated from the life of God because of the ignorance that is in them due to the hardening of their hearts”(Eph.4:18).</a:t>
            </a:r>
          </a:p>
          <a:p>
            <a:r>
              <a:rPr lang="en-US" sz="2400" b="1" dirty="0" smtClean="0">
                <a:latin typeface="Arial Narrow"/>
                <a:cs typeface="Arial Narrow"/>
              </a:rPr>
              <a:t>A. Hard </a:t>
            </a:r>
            <a:r>
              <a:rPr lang="en-US" sz="2400" b="1" dirty="0">
                <a:latin typeface="Arial Narrow"/>
                <a:cs typeface="Arial Narrow"/>
              </a:rPr>
              <a:t>hearts.</a:t>
            </a:r>
            <a:r>
              <a:rPr lang="en-US" sz="2400" dirty="0">
                <a:latin typeface="Arial Narrow"/>
                <a:cs typeface="Arial Narrow"/>
              </a:rPr>
              <a:t> “But other Jews were jealous”(Ac.17:5a). </a:t>
            </a:r>
            <a:endParaRPr lang="en-US" sz="2400" dirty="0" smtClean="0">
              <a:latin typeface="Arial Narrow"/>
              <a:cs typeface="Arial Narrow"/>
            </a:endParaRPr>
          </a:p>
          <a:p>
            <a:r>
              <a:rPr lang="en-US" sz="2400" dirty="0" smtClean="0">
                <a:latin typeface="Arial Narrow"/>
                <a:cs typeface="Arial Narrow"/>
              </a:rPr>
              <a:t>“</a:t>
            </a:r>
            <a:r>
              <a:rPr lang="en-US" sz="2400" dirty="0">
                <a:latin typeface="Arial Narrow"/>
                <a:cs typeface="Arial Narrow"/>
              </a:rPr>
              <a:t>They made their hearts as hard as flint and would not </a:t>
            </a:r>
            <a:endParaRPr lang="en-US" sz="2400" dirty="0" smtClean="0">
              <a:latin typeface="Arial Narrow"/>
              <a:cs typeface="Arial Narrow"/>
            </a:endParaRPr>
          </a:p>
          <a:p>
            <a:r>
              <a:rPr lang="en-US" sz="2400" dirty="0" smtClean="0">
                <a:latin typeface="Arial Narrow"/>
                <a:cs typeface="Arial Narrow"/>
              </a:rPr>
              <a:t>listen </a:t>
            </a:r>
            <a:r>
              <a:rPr lang="en-US" sz="2400" dirty="0">
                <a:latin typeface="Arial Narrow"/>
                <a:cs typeface="Arial Narrow"/>
              </a:rPr>
              <a:t>to the law or to the words that the Lord Almighty had </a:t>
            </a:r>
            <a:endParaRPr lang="en-US" sz="2400" dirty="0" smtClean="0">
              <a:latin typeface="Arial Narrow"/>
              <a:cs typeface="Arial Narrow"/>
            </a:endParaRPr>
          </a:p>
          <a:p>
            <a:r>
              <a:rPr lang="en-US" sz="2400" dirty="0" smtClean="0">
                <a:latin typeface="Arial Narrow"/>
                <a:cs typeface="Arial Narrow"/>
              </a:rPr>
              <a:t>sent </a:t>
            </a:r>
            <a:r>
              <a:rPr lang="en-US" sz="2400" dirty="0">
                <a:latin typeface="Arial Narrow"/>
                <a:cs typeface="Arial Narrow"/>
              </a:rPr>
              <a:t>by his Spirit through the earlier prophets. So the Lord </a:t>
            </a:r>
            <a:endParaRPr lang="en-US" sz="2400" dirty="0" smtClean="0">
              <a:latin typeface="Arial Narrow"/>
              <a:cs typeface="Arial Narrow"/>
            </a:endParaRPr>
          </a:p>
          <a:p>
            <a:r>
              <a:rPr lang="en-US" sz="2400" dirty="0" smtClean="0">
                <a:latin typeface="Arial Narrow"/>
                <a:cs typeface="Arial Narrow"/>
              </a:rPr>
              <a:t>Almighty </a:t>
            </a:r>
            <a:r>
              <a:rPr lang="en-US" sz="2400" dirty="0">
                <a:latin typeface="Arial Narrow"/>
                <a:cs typeface="Arial Narrow"/>
              </a:rPr>
              <a:t>was very angry”(Zech.7:12). “My grand point in </a:t>
            </a:r>
            <a:endParaRPr lang="en-US" sz="2400" dirty="0" smtClean="0">
              <a:latin typeface="Arial Narrow"/>
              <a:cs typeface="Arial Narrow"/>
            </a:endParaRPr>
          </a:p>
          <a:p>
            <a:r>
              <a:rPr lang="en-US" sz="2400" dirty="0" smtClean="0">
                <a:latin typeface="Arial Narrow"/>
                <a:cs typeface="Arial Narrow"/>
              </a:rPr>
              <a:t>preaching </a:t>
            </a:r>
            <a:r>
              <a:rPr lang="en-US" sz="2400" dirty="0">
                <a:latin typeface="Arial Narrow"/>
                <a:cs typeface="Arial Narrow"/>
              </a:rPr>
              <a:t>is to break the hard </a:t>
            </a:r>
            <a:r>
              <a:rPr lang="en-US" sz="2400" dirty="0" err="1">
                <a:latin typeface="Arial Narrow"/>
                <a:cs typeface="Arial Narrow"/>
              </a:rPr>
              <a:t>heart</a:t>
            </a:r>
            <a:r>
              <a:rPr lang="en-US" sz="2400" dirty="0" err="1" smtClean="0">
                <a:latin typeface="Arial Narrow"/>
                <a:cs typeface="Arial Narrow"/>
              </a:rPr>
              <a:t>,and</a:t>
            </a:r>
            <a:r>
              <a:rPr lang="en-US" sz="2400" dirty="0" smtClean="0">
                <a:latin typeface="Arial Narrow"/>
                <a:cs typeface="Arial Narrow"/>
              </a:rPr>
              <a:t> </a:t>
            </a:r>
            <a:r>
              <a:rPr lang="en-US" sz="2400" dirty="0">
                <a:latin typeface="Arial Narrow"/>
                <a:cs typeface="Arial Narrow"/>
              </a:rPr>
              <a:t>to heal the broken </a:t>
            </a:r>
            <a:endParaRPr lang="en-US" sz="2400" dirty="0" smtClean="0">
              <a:latin typeface="Arial Narrow"/>
              <a:cs typeface="Arial Narrow"/>
            </a:endParaRPr>
          </a:p>
          <a:p>
            <a:r>
              <a:rPr lang="en-US" sz="2400" dirty="0" smtClean="0">
                <a:latin typeface="Arial Narrow"/>
                <a:cs typeface="Arial Narrow"/>
              </a:rPr>
              <a:t>one</a:t>
            </a:r>
            <a:r>
              <a:rPr lang="en-US" sz="2400" dirty="0">
                <a:latin typeface="Arial Narrow"/>
                <a:cs typeface="Arial Narrow"/>
              </a:rPr>
              <a:t>”(John Newton). </a:t>
            </a:r>
          </a:p>
        </p:txBody>
      </p:sp>
      <p:pic>
        <p:nvPicPr>
          <p:cNvPr id="2" name="Picture 1"/>
          <p:cNvPicPr>
            <a:picLocks noChangeAspect="1"/>
          </p:cNvPicPr>
          <p:nvPr/>
        </p:nvPicPr>
        <p:blipFill>
          <a:blip r:embed="rId3"/>
          <a:stretch>
            <a:fillRect/>
          </a:stretch>
        </p:blipFill>
        <p:spPr>
          <a:xfrm>
            <a:off x="6699157" y="3568700"/>
            <a:ext cx="2463800" cy="3289300"/>
          </a:xfrm>
          <a:prstGeom prst="rect">
            <a:avLst/>
          </a:prstGeom>
        </p:spPr>
      </p:pic>
    </p:spTree>
    <p:extLst>
      <p:ext uri="{BB962C8B-B14F-4D97-AF65-F5344CB8AC3E}">
        <p14:creationId xmlns:p14="http://schemas.microsoft.com/office/powerpoint/2010/main" val="12228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8440694" y="6334780"/>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(14)</a:t>
            </a:r>
            <a:endParaRPr lang="en-US" sz="2800" dirty="0">
              <a:solidFill>
                <a:srgbClr val="0000FF"/>
              </a:solidFill>
              <a:latin typeface="Times"/>
              <a:cs typeface="Times"/>
            </a:endParaRPr>
          </a:p>
        </p:txBody>
      </p:sp>
      <p:sp>
        <p:nvSpPr>
          <p:cNvPr id="2" name="TextBox 1"/>
          <p:cNvSpPr txBox="1"/>
          <p:nvPr/>
        </p:nvSpPr>
        <p:spPr>
          <a:xfrm>
            <a:off x="1896535" y="33869"/>
            <a:ext cx="3064933" cy="830997"/>
          </a:xfrm>
          <a:prstGeom prst="rect">
            <a:avLst/>
          </a:prstGeom>
          <a:noFill/>
        </p:spPr>
        <p:txBody>
          <a:bodyPr wrap="square" rtlCol="0">
            <a:spAutoFit/>
          </a:bodyPr>
          <a:lstStyle/>
          <a:p>
            <a:r>
              <a:rPr lang="zh-CN" altLang="en-US" sz="2400" b="1" dirty="0" smtClean="0">
                <a:solidFill>
                  <a:srgbClr val="FF0000"/>
                </a:solidFill>
                <a:latin typeface="华文细黑"/>
                <a:ea typeface="华文细黑"/>
                <a:cs typeface="华文细黑"/>
              </a:rPr>
              <a:t>神</a:t>
            </a:r>
            <a:r>
              <a:rPr lang="zh-TW" altLang="en-US" sz="2400" b="1" dirty="0" smtClean="0">
                <a:solidFill>
                  <a:srgbClr val="FF0000"/>
                </a:solidFill>
                <a:latin typeface="华文细黑"/>
                <a:ea typeface="华文细黑"/>
                <a:cs typeface="华文细黑"/>
              </a:rPr>
              <a:t>的</a:t>
            </a:r>
            <a:r>
              <a:rPr lang="zh-CN" altLang="en-US" sz="2400" b="1" dirty="0" smtClean="0">
                <a:solidFill>
                  <a:srgbClr val="FF0000"/>
                </a:solidFill>
                <a:latin typeface="华文细黑"/>
                <a:ea typeface="华文细黑"/>
                <a:cs typeface="华文细黑"/>
              </a:rPr>
              <a:t>道</a:t>
            </a:r>
            <a:r>
              <a:rPr lang="zh-TW" altLang="en-US" sz="2400" b="1" dirty="0" smtClean="0">
                <a:solidFill>
                  <a:srgbClr val="FF0000"/>
                </a:solidFill>
                <a:latin typeface="华文细黑"/>
                <a:ea typeface="华文细黑"/>
                <a:cs typeface="华文细黑"/>
              </a:rPr>
              <a:t>受到四种</a:t>
            </a:r>
            <a:r>
              <a:rPr lang="zh-CN" altLang="en-US" sz="2400" b="1" dirty="0" smtClean="0">
                <a:solidFill>
                  <a:srgbClr val="FF0000"/>
                </a:solidFill>
                <a:latin typeface="华文细黑"/>
                <a:ea typeface="华文细黑"/>
                <a:cs typeface="华文细黑"/>
              </a:rPr>
              <a:t>反应</a:t>
            </a:r>
            <a:r>
              <a:rPr lang="zh-TW" altLang="en-US" sz="2400" b="1" dirty="0" smtClean="0">
                <a:solidFill>
                  <a:srgbClr val="FF0000"/>
                </a:solidFill>
                <a:latin typeface="华文细黑"/>
                <a:ea typeface="华文细黑"/>
                <a:cs typeface="华文细黑"/>
              </a:rPr>
              <a:t>（太</a:t>
            </a:r>
            <a:r>
              <a:rPr lang="en-US" altLang="zh-TW" sz="2400" b="1" dirty="0" smtClean="0">
                <a:solidFill>
                  <a:srgbClr val="FF0000"/>
                </a:solidFill>
                <a:latin typeface="华文细黑"/>
                <a:ea typeface="华文细黑"/>
                <a:cs typeface="华文细黑"/>
              </a:rPr>
              <a:t>13:18</a:t>
            </a:r>
            <a:r>
              <a:rPr lang="en-US" altLang="zh-TW" sz="2400" b="1" dirty="0">
                <a:solidFill>
                  <a:srgbClr val="FF0000"/>
                </a:solidFill>
                <a:latin typeface="华文细黑"/>
                <a:ea typeface="华文细黑"/>
                <a:cs typeface="华文细黑"/>
              </a:rPr>
              <a:t>-23</a:t>
            </a:r>
            <a:r>
              <a:rPr lang="zh-TW" altLang="en-US" sz="2400" b="1" dirty="0">
                <a:solidFill>
                  <a:srgbClr val="FF0000"/>
                </a:solidFill>
                <a:latin typeface="华文细黑"/>
                <a:ea typeface="华文细黑"/>
                <a:cs typeface="华文细黑"/>
              </a:rPr>
              <a:t>）。</a:t>
            </a:r>
            <a:endParaRPr lang="en-US" sz="2400" b="1" dirty="0">
              <a:solidFill>
                <a:srgbClr val="FF0000"/>
              </a:solidFill>
              <a:latin typeface="华文细黑"/>
              <a:ea typeface="华文细黑"/>
              <a:cs typeface="华文细黑"/>
            </a:endParaRPr>
          </a:p>
        </p:txBody>
      </p:sp>
      <p:sp>
        <p:nvSpPr>
          <p:cNvPr id="6" name="TextBox 5"/>
          <p:cNvSpPr txBox="1"/>
          <p:nvPr/>
        </p:nvSpPr>
        <p:spPr>
          <a:xfrm>
            <a:off x="67732" y="2523062"/>
            <a:ext cx="2116667" cy="830997"/>
          </a:xfrm>
          <a:prstGeom prst="rect">
            <a:avLst/>
          </a:prstGeom>
          <a:noFill/>
        </p:spPr>
        <p:txBody>
          <a:bodyPr wrap="square" rtlCol="0">
            <a:spAutoFit/>
          </a:bodyPr>
          <a:lstStyle/>
          <a:p>
            <a:pPr algn="ctr"/>
            <a:r>
              <a:rPr lang="zh-CN" altLang="en-US" sz="2400" b="1" dirty="0" smtClean="0">
                <a:solidFill>
                  <a:srgbClr val="0000FF"/>
                </a:solidFill>
                <a:latin typeface="华文细黑"/>
                <a:ea typeface="华文细黑"/>
                <a:cs typeface="华文细黑"/>
              </a:rPr>
              <a:t>心很硬，</a:t>
            </a:r>
            <a:r>
              <a:rPr lang="zh-CN" altLang="en-US" sz="2400" b="1" dirty="0">
                <a:solidFill>
                  <a:srgbClr val="0000FF"/>
                </a:solidFill>
                <a:latin typeface="华文细黑"/>
                <a:ea typeface="华文细黑"/>
                <a:cs typeface="华文细黑"/>
              </a:rPr>
              <a:t>所以</a:t>
            </a:r>
            <a:r>
              <a:rPr lang="zh-CN" altLang="en-US" sz="2400" b="1" dirty="0" smtClean="0">
                <a:solidFill>
                  <a:srgbClr val="0000FF"/>
                </a:solidFill>
                <a:latin typeface="华文细黑"/>
                <a:ea typeface="华文细黑"/>
                <a:cs typeface="华文细黑"/>
              </a:rPr>
              <a:t>撒旦很容易抢。</a:t>
            </a:r>
            <a:endParaRPr lang="en-US" sz="2400" b="1" dirty="0">
              <a:solidFill>
                <a:srgbClr val="0000FF"/>
              </a:solidFill>
              <a:latin typeface="华文细黑"/>
              <a:ea typeface="华文细黑"/>
              <a:cs typeface="华文细黑"/>
            </a:endParaRPr>
          </a:p>
        </p:txBody>
      </p:sp>
      <p:sp>
        <p:nvSpPr>
          <p:cNvPr id="7" name="TextBox 6"/>
          <p:cNvSpPr txBox="1"/>
          <p:nvPr/>
        </p:nvSpPr>
        <p:spPr>
          <a:xfrm>
            <a:off x="1896535" y="1185329"/>
            <a:ext cx="2421465" cy="1200328"/>
          </a:xfrm>
          <a:prstGeom prst="rect">
            <a:avLst/>
          </a:prstGeom>
          <a:noFill/>
        </p:spPr>
        <p:txBody>
          <a:bodyPr wrap="square" rtlCol="0">
            <a:spAutoFit/>
          </a:bodyPr>
          <a:lstStyle/>
          <a:p>
            <a:pPr algn="ctr"/>
            <a:r>
              <a:rPr lang="zh-CN" altLang="en-US" sz="2400" b="1" dirty="0" smtClean="0">
                <a:solidFill>
                  <a:srgbClr val="008000"/>
                </a:solidFill>
                <a:latin typeface="华文细黑"/>
                <a:ea typeface="华文细黑"/>
                <a:cs typeface="华文细黑"/>
              </a:rPr>
              <a:t>心是自我中心的所以当快乐消失时它就会</a:t>
            </a:r>
            <a:r>
              <a:rPr lang="zh-CN" altLang="en-US" sz="2400" b="1" dirty="0">
                <a:solidFill>
                  <a:srgbClr val="008000"/>
                </a:solidFill>
                <a:latin typeface="华文细黑"/>
                <a:ea typeface="华文细黑"/>
                <a:cs typeface="华文细黑"/>
              </a:rPr>
              <a:t>消失。</a:t>
            </a:r>
            <a:endParaRPr lang="en-US" sz="2400" b="1" dirty="0">
              <a:solidFill>
                <a:srgbClr val="008000"/>
              </a:solidFill>
              <a:latin typeface="华文细黑"/>
              <a:ea typeface="华文细黑"/>
              <a:cs typeface="华文细黑"/>
            </a:endParaRPr>
          </a:p>
        </p:txBody>
      </p:sp>
      <p:sp>
        <p:nvSpPr>
          <p:cNvPr id="8" name="TextBox 7"/>
          <p:cNvSpPr txBox="1"/>
          <p:nvPr/>
        </p:nvSpPr>
        <p:spPr>
          <a:xfrm>
            <a:off x="4555063" y="2119865"/>
            <a:ext cx="2133602" cy="1200328"/>
          </a:xfrm>
          <a:prstGeom prst="rect">
            <a:avLst/>
          </a:prstGeom>
          <a:noFill/>
        </p:spPr>
        <p:txBody>
          <a:bodyPr wrap="square" rtlCol="0">
            <a:spAutoFit/>
          </a:bodyPr>
          <a:lstStyle/>
          <a:p>
            <a:pPr algn="ctr"/>
            <a:r>
              <a:rPr lang="zh-CN" altLang="en-US" sz="2400" b="1" dirty="0">
                <a:solidFill>
                  <a:srgbClr val="660066"/>
                </a:solidFill>
                <a:latin typeface="华文细黑"/>
                <a:ea typeface="华文细黑"/>
                <a:cs typeface="华文细黑"/>
              </a:rPr>
              <a:t>心</a:t>
            </a:r>
            <a:r>
              <a:rPr lang="zh-CN" altLang="en-US" sz="2400" b="1" dirty="0" smtClean="0">
                <a:solidFill>
                  <a:srgbClr val="660066"/>
                </a:solidFill>
                <a:latin typeface="华文细黑"/>
                <a:ea typeface="华文细黑"/>
                <a:cs typeface="华文细黑"/>
              </a:rPr>
              <a:t>是半心半意的，</a:t>
            </a:r>
            <a:r>
              <a:rPr lang="zh-CN" altLang="en-US" sz="2400" b="1" dirty="0">
                <a:solidFill>
                  <a:srgbClr val="660066"/>
                </a:solidFill>
                <a:latin typeface="华文细黑"/>
                <a:ea typeface="华文细黑"/>
                <a:cs typeface="华文细黑"/>
              </a:rPr>
              <a:t>缺乏信心就会转向世界。</a:t>
            </a:r>
            <a:endParaRPr lang="en-US" sz="2400" b="1" dirty="0">
              <a:solidFill>
                <a:srgbClr val="660066"/>
              </a:solidFill>
              <a:latin typeface="华文细黑"/>
              <a:ea typeface="华文细黑"/>
              <a:cs typeface="华文细黑"/>
            </a:endParaRPr>
          </a:p>
        </p:txBody>
      </p:sp>
      <p:sp>
        <p:nvSpPr>
          <p:cNvPr id="9" name="TextBox 8"/>
          <p:cNvSpPr txBox="1"/>
          <p:nvPr/>
        </p:nvSpPr>
        <p:spPr>
          <a:xfrm>
            <a:off x="5706533" y="1204197"/>
            <a:ext cx="3454400" cy="830997"/>
          </a:xfrm>
          <a:prstGeom prst="rect">
            <a:avLst/>
          </a:prstGeom>
          <a:noFill/>
        </p:spPr>
        <p:txBody>
          <a:bodyPr wrap="square" rtlCol="0">
            <a:spAutoFit/>
          </a:bodyPr>
          <a:lstStyle/>
          <a:p>
            <a:pPr algn="ctr"/>
            <a:r>
              <a:rPr lang="zh-CN" altLang="en-US" sz="2400" b="1" dirty="0" smtClean="0">
                <a:solidFill>
                  <a:srgbClr val="FF0000"/>
                </a:solidFill>
                <a:latin typeface="华文细黑"/>
                <a:ea typeface="华文细黑"/>
                <a:cs typeface="华文细黑"/>
              </a:rPr>
              <a:t>心是全心全意的相信神的道。 结果很多果子。</a:t>
            </a:r>
            <a:endParaRPr lang="en-US" sz="2400" b="1" dirty="0">
              <a:solidFill>
                <a:srgbClr val="FF0000"/>
              </a:solidFill>
              <a:latin typeface="华文细黑"/>
              <a:ea typeface="华文细黑"/>
              <a:cs typeface="华文细黑"/>
            </a:endParaRPr>
          </a:p>
        </p:txBody>
      </p:sp>
    </p:spTree>
    <p:extLst>
      <p:ext uri="{BB962C8B-B14F-4D97-AF65-F5344CB8AC3E}">
        <p14:creationId xmlns:p14="http://schemas.microsoft.com/office/powerpoint/2010/main" val="196742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126" y="568064"/>
            <a:ext cx="9175083" cy="1200328"/>
          </a:xfrm>
          <a:prstGeom prst="rect">
            <a:avLst/>
          </a:prstGeom>
        </p:spPr>
        <p:txBody>
          <a:bodyPr wrap="square">
            <a:spAutoFit/>
          </a:bodyPr>
          <a:lstStyle/>
          <a:p>
            <a:r>
              <a:rPr lang="en-US" sz="2400" b="1" dirty="0" smtClean="0">
                <a:solidFill>
                  <a:srgbClr val="FF0000"/>
                </a:solidFill>
                <a:latin typeface="华文细黑"/>
                <a:ea typeface="华文细黑"/>
                <a:cs typeface="华文细黑"/>
              </a:rPr>
              <a:t>B</a:t>
            </a:r>
            <a:r>
              <a:rPr lang="zh-CN" altLang="en-US" sz="2400" b="1" dirty="0">
                <a:solidFill>
                  <a:srgbClr val="FF0000"/>
                </a:solidFill>
                <a:latin typeface="华文细黑"/>
                <a:ea typeface="华文细黑"/>
                <a:cs typeface="华文细黑"/>
              </a:rPr>
              <a:t>。邪恶</a:t>
            </a:r>
            <a:r>
              <a:rPr lang="zh-CN" altLang="en-US" sz="2400" b="1" dirty="0" smtClean="0">
                <a:solidFill>
                  <a:srgbClr val="FF0000"/>
                </a:solidFill>
                <a:latin typeface="华文细黑"/>
                <a:ea typeface="华文细黑"/>
                <a:cs typeface="华文细黑"/>
              </a:rPr>
              <a:t>的行为。</a:t>
            </a:r>
            <a:r>
              <a:rPr lang="en-US" sz="2400" dirty="0" smtClean="0">
                <a:solidFill>
                  <a:srgbClr val="FF0000"/>
                </a:solidFill>
                <a:latin typeface="华文细黑"/>
                <a:ea typeface="华文细黑"/>
                <a:cs typeface="华文细黑"/>
              </a:rPr>
              <a:t>“</a:t>
            </a:r>
            <a:r>
              <a:rPr lang="en-US" sz="2400" dirty="0">
                <a:solidFill>
                  <a:srgbClr val="FF0000"/>
                </a:solidFill>
                <a:latin typeface="华文细黑"/>
                <a:ea typeface="华文细黑"/>
                <a:cs typeface="华文细黑"/>
              </a:rPr>
              <a:t>招聚了些市井匪类，搭伙成群，耸动合城的人，闯进耶孙的家，要将保罗西拉带到百姓那里。找不着他们，就把耶孙和几个弟兄，拉到地方官</a:t>
            </a:r>
            <a:r>
              <a:rPr lang="en-US" sz="2400" dirty="0" smtClean="0">
                <a:solidFill>
                  <a:srgbClr val="FF0000"/>
                </a:solidFill>
                <a:latin typeface="华文细黑"/>
                <a:ea typeface="华文细黑"/>
                <a:cs typeface="华文细黑"/>
              </a:rPr>
              <a:t>那里</a:t>
            </a:r>
            <a:r>
              <a:rPr lang="zh-TW"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(17:5b-6a)</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p:txBody>
      </p:sp>
      <p:sp>
        <p:nvSpPr>
          <p:cNvPr id="4" name="Rectangle 3"/>
          <p:cNvSpPr/>
          <p:nvPr/>
        </p:nvSpPr>
        <p:spPr>
          <a:xfrm>
            <a:off x="0" y="-7905"/>
            <a:ext cx="9144000" cy="58074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43431"/>
            <a:ext cx="9156126" cy="523220"/>
          </a:xfrm>
          <a:prstGeom prst="rect">
            <a:avLst/>
          </a:prstGeom>
          <a:noFill/>
        </p:spPr>
        <p:txBody>
          <a:bodyPr wrap="square" rtlCol="0">
            <a:spAutoFit/>
          </a:bodyPr>
          <a:lstStyle/>
          <a:p>
            <a:r>
              <a:rPr lang="zh-CN" altLang="en-US" sz="2800" b="1" dirty="0">
                <a:solidFill>
                  <a:srgbClr val="FF0000"/>
                </a:solidFill>
                <a:latin typeface="华文细黑"/>
                <a:ea typeface="华文细黑"/>
                <a:cs typeface="华文细黑"/>
              </a:rPr>
              <a:t>二</a:t>
            </a:r>
            <a:r>
              <a:rPr lang="zh-CN" altLang="en-US" sz="2800" b="1" dirty="0" smtClean="0">
                <a:solidFill>
                  <a:srgbClr val="FF0000"/>
                </a:solidFill>
                <a:latin typeface="华文细黑"/>
                <a:ea typeface="华文细黑"/>
                <a:cs typeface="华文细黑"/>
              </a:rPr>
              <a:t>。抵挡</a:t>
            </a:r>
            <a:r>
              <a:rPr lang="zh-CN" altLang="en-US" sz="2800" b="1" dirty="0">
                <a:solidFill>
                  <a:srgbClr val="FF0000"/>
                </a:solidFill>
                <a:latin typeface="华文细黑"/>
                <a:ea typeface="华文细黑"/>
                <a:cs typeface="华文细黑"/>
              </a:rPr>
              <a:t>布道。</a:t>
            </a:r>
            <a:r>
              <a:rPr lang="en-US" sz="2800" b="1" dirty="0">
                <a:latin typeface="Arial Narrow"/>
                <a:cs typeface="Arial Narrow"/>
              </a:rPr>
              <a:t>2. Resistant to preaching.</a:t>
            </a:r>
            <a:r>
              <a:rPr lang="en-US" sz="2800" dirty="0">
                <a:latin typeface="Arial Narrow"/>
                <a:cs typeface="Arial Narrow"/>
              </a:rPr>
              <a:t> </a:t>
            </a:r>
            <a:endParaRPr lang="en-US" sz="2800" b="1" dirty="0">
              <a:latin typeface="Arial Narrow"/>
              <a:cs typeface="Arial Narrow"/>
            </a:endParaRPr>
          </a:p>
        </p:txBody>
      </p:sp>
      <p:sp>
        <p:nvSpPr>
          <p:cNvPr id="6" name="TextBox 5"/>
          <p:cNvSpPr txBox="1"/>
          <p:nvPr/>
        </p:nvSpPr>
        <p:spPr>
          <a:xfrm>
            <a:off x="8440694" y="1575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(15)</a:t>
            </a:r>
            <a:endParaRPr lang="en-US" sz="2800" dirty="0">
              <a:solidFill>
                <a:srgbClr val="0000FF"/>
              </a:solidFill>
              <a:latin typeface="Times"/>
              <a:cs typeface="Times"/>
            </a:endParaRPr>
          </a:p>
        </p:txBody>
      </p:sp>
      <p:sp>
        <p:nvSpPr>
          <p:cNvPr id="7" name="Rectangle 6"/>
          <p:cNvSpPr/>
          <p:nvPr/>
        </p:nvSpPr>
        <p:spPr>
          <a:xfrm>
            <a:off x="6831" y="1700660"/>
            <a:ext cx="9156126" cy="1938992"/>
          </a:xfrm>
          <a:prstGeom prst="rect">
            <a:avLst/>
          </a:prstGeom>
        </p:spPr>
        <p:txBody>
          <a:bodyPr wrap="square">
            <a:spAutoFit/>
          </a:bodyPr>
          <a:lstStyle/>
          <a:p>
            <a:r>
              <a:rPr lang="en-US" sz="2400" b="1" dirty="0">
                <a:latin typeface="Arial Narrow"/>
                <a:cs typeface="Arial Narrow"/>
              </a:rPr>
              <a:t>B. Evil actions.</a:t>
            </a:r>
            <a:r>
              <a:rPr lang="en-US" sz="2400" dirty="0">
                <a:latin typeface="Arial Narrow"/>
                <a:cs typeface="Arial Narrow"/>
              </a:rPr>
              <a:t> “So they rounded up some bad characters from the </a:t>
            </a:r>
            <a:r>
              <a:rPr lang="en-US" sz="2400" dirty="0" smtClean="0">
                <a:latin typeface="Arial Narrow"/>
                <a:cs typeface="Arial Narrow"/>
              </a:rPr>
              <a:t>market-place</a:t>
            </a:r>
            <a:r>
              <a:rPr lang="en-US" sz="2400" dirty="0">
                <a:latin typeface="Arial Narrow"/>
                <a:cs typeface="Arial Narrow"/>
              </a:rPr>
              <a:t>, formed a mob and started a riot in the city. They rushed to Jason’s house in search of Paul and Silas in order to bring them out to the crowd. But when they did not find them, they dragged Jason and some other believers before the city officials…”(17:5b-6a)</a:t>
            </a:r>
            <a:r>
              <a:rPr lang="en-US" sz="2400" dirty="0" smtClean="0">
                <a:latin typeface="Arial Narrow"/>
                <a:cs typeface="Arial Narrow"/>
              </a:rPr>
              <a:t>.</a:t>
            </a:r>
            <a:endParaRPr lang="en-US" sz="2400" dirty="0">
              <a:latin typeface="Arial Narrow"/>
              <a:cs typeface="Arial Narrow"/>
            </a:endParaRPr>
          </a:p>
        </p:txBody>
      </p:sp>
      <p:pic>
        <p:nvPicPr>
          <p:cNvPr id="2" name="Picture 1"/>
          <p:cNvPicPr>
            <a:picLocks noChangeAspect="1"/>
          </p:cNvPicPr>
          <p:nvPr/>
        </p:nvPicPr>
        <p:blipFill>
          <a:blip r:embed="rId3"/>
          <a:stretch>
            <a:fillRect/>
          </a:stretch>
        </p:blipFill>
        <p:spPr>
          <a:xfrm>
            <a:off x="2743200" y="3283078"/>
            <a:ext cx="5892800" cy="3903980"/>
          </a:xfrm>
          <a:prstGeom prst="rect">
            <a:avLst/>
          </a:prstGeom>
        </p:spPr>
      </p:pic>
    </p:spTree>
    <p:extLst>
      <p:ext uri="{BB962C8B-B14F-4D97-AF65-F5344CB8AC3E}">
        <p14:creationId xmlns:p14="http://schemas.microsoft.com/office/powerpoint/2010/main" val="2460087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7FallPicnicEngl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1731"/>
            <a:ext cx="9169400" cy="6112933"/>
          </a:xfrm>
          <a:prstGeom prst="rect">
            <a:avLst/>
          </a:prstGeom>
        </p:spPr>
      </p:pic>
    </p:spTree>
    <p:extLst>
      <p:ext uri="{BB962C8B-B14F-4D97-AF65-F5344CB8AC3E}">
        <p14:creationId xmlns:p14="http://schemas.microsoft.com/office/powerpoint/2010/main" val="7660452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126" y="568064"/>
            <a:ext cx="9175083" cy="2677656"/>
          </a:xfrm>
          <a:prstGeom prst="rect">
            <a:avLst/>
          </a:prstGeom>
        </p:spPr>
        <p:txBody>
          <a:bodyPr wrap="square">
            <a:spAutoFit/>
          </a:bodyPr>
          <a:lstStyle/>
          <a:p>
            <a:r>
              <a:rPr lang="en-US" altLang="zh-CN" sz="2400" b="1" dirty="0">
                <a:solidFill>
                  <a:srgbClr val="FF0000"/>
                </a:solidFill>
                <a:latin typeface="华文细黑"/>
                <a:ea typeface="华文细黑"/>
                <a:cs typeface="华文细黑"/>
              </a:rPr>
              <a:t>C</a:t>
            </a:r>
            <a:r>
              <a:rPr lang="zh-CN" altLang="en-US" sz="2400" b="1" dirty="0">
                <a:solidFill>
                  <a:srgbClr val="FF0000"/>
                </a:solidFill>
                <a:latin typeface="华文细黑"/>
                <a:ea typeface="华文细黑"/>
                <a:cs typeface="华文细黑"/>
              </a:rPr>
              <a:t>。虚假的指责</a:t>
            </a:r>
            <a:r>
              <a:rPr lang="zh-CN" altLang="en-US" sz="2400" b="1"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r>
              <a:rPr lang="en-US" sz="2400" dirty="0">
                <a:solidFill>
                  <a:srgbClr val="FF0000"/>
                </a:solidFill>
                <a:latin typeface="华文细黑"/>
                <a:ea typeface="华文细黑"/>
                <a:cs typeface="华文细黑"/>
              </a:rPr>
              <a:t>喊叫说，那搅乱天下的，也到这里来了。耶孙收留他们。这些人都违背该撒的命令，说另有一个王耶稣。众人和地方官，听见这话，就惊慌了。于是取了耶孙和其余之人的保状，就释放了</a:t>
            </a:r>
            <a:r>
              <a:rPr lang="en-US" sz="2400" dirty="0" smtClean="0">
                <a:solidFill>
                  <a:srgbClr val="FF0000"/>
                </a:solidFill>
                <a:latin typeface="华文细黑"/>
                <a:ea typeface="华文细黑"/>
                <a:cs typeface="华文细黑"/>
              </a:rPr>
              <a:t>他们”(17:6b-9)</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altLang="zh-CN" sz="2400" b="1" dirty="0">
                <a:solidFill>
                  <a:srgbClr val="FF0000"/>
                </a:solidFill>
                <a:latin typeface="华文细黑"/>
                <a:ea typeface="华文细黑"/>
                <a:cs typeface="华文细黑"/>
              </a:rPr>
              <a:t>D</a:t>
            </a:r>
            <a:r>
              <a:rPr lang="zh-CN" altLang="en-US" sz="2400" b="1" dirty="0">
                <a:solidFill>
                  <a:srgbClr val="FF0000"/>
                </a:solidFill>
                <a:latin typeface="华文细黑"/>
                <a:ea typeface="华文细黑"/>
                <a:cs typeface="华文细黑"/>
              </a:rPr>
              <a:t>。拒绝教导。</a:t>
            </a:r>
            <a:r>
              <a:rPr lang="zh-CN" altLang="en-US" sz="2400" dirty="0">
                <a:solidFill>
                  <a:srgbClr val="FF0000"/>
                </a:solidFill>
                <a:latin typeface="华文细黑"/>
                <a:ea typeface="华文细黑"/>
                <a:cs typeface="华文细黑"/>
              </a:rPr>
              <a:t>“</a:t>
            </a:r>
            <a:r>
              <a:rPr lang="en-US" sz="2400" dirty="0">
                <a:solidFill>
                  <a:srgbClr val="FF0000"/>
                </a:solidFill>
                <a:latin typeface="华文细黑"/>
                <a:ea typeface="华文细黑"/>
                <a:cs typeface="华文细黑"/>
              </a:rPr>
              <a:t>所以那弃绝的，不是弃绝人，乃是弃绝那赐圣灵给你们的神</a:t>
            </a:r>
            <a:r>
              <a:rPr lang="zh-TW" altLang="en-US" sz="2400" dirty="0">
                <a:solidFill>
                  <a:srgbClr val="FF0000"/>
                </a:solidFill>
                <a:latin typeface="华文细黑"/>
                <a:ea typeface="华文细黑"/>
                <a:cs typeface="华文细黑"/>
              </a:rPr>
              <a:t>”</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帖前</a:t>
            </a:r>
            <a:r>
              <a:rPr lang="en-US" altLang="zh-CN" sz="2400" dirty="0">
                <a:solidFill>
                  <a:srgbClr val="FF0000"/>
                </a:solidFill>
                <a:latin typeface="华文细黑"/>
                <a:ea typeface="华文细黑"/>
                <a:cs typeface="华文细黑"/>
              </a:rPr>
              <a:t>4:8)</a:t>
            </a:r>
            <a:r>
              <a:rPr lang="zh-CN" altLang="en-US" sz="2400" dirty="0">
                <a:solidFill>
                  <a:srgbClr val="FF0000"/>
                </a:solidFill>
                <a:latin typeface="华文细黑"/>
                <a:ea typeface="华文细黑"/>
                <a:cs typeface="华文细黑"/>
              </a:rPr>
              <a:t>。</a:t>
            </a:r>
            <a:endParaRPr lang="en-US" altLang="zh-CN" sz="2400" dirty="0">
              <a:solidFill>
                <a:srgbClr val="FF0000"/>
              </a:solidFill>
              <a:latin typeface="华文细黑"/>
              <a:ea typeface="华文细黑"/>
              <a:cs typeface="华文细黑"/>
            </a:endParaRPr>
          </a:p>
          <a:p>
            <a:endParaRPr lang="en-US" sz="2400" dirty="0">
              <a:solidFill>
                <a:srgbClr val="FF0000"/>
              </a:solidFill>
              <a:latin typeface="华文细黑"/>
              <a:ea typeface="华文细黑"/>
              <a:cs typeface="华文细黑"/>
            </a:endParaRPr>
          </a:p>
        </p:txBody>
      </p:sp>
      <p:sp>
        <p:nvSpPr>
          <p:cNvPr id="4" name="Rectangle 3"/>
          <p:cNvSpPr/>
          <p:nvPr/>
        </p:nvSpPr>
        <p:spPr>
          <a:xfrm>
            <a:off x="0" y="-7905"/>
            <a:ext cx="9144000" cy="58074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43431"/>
            <a:ext cx="9156126" cy="523220"/>
          </a:xfrm>
          <a:prstGeom prst="rect">
            <a:avLst/>
          </a:prstGeom>
          <a:noFill/>
        </p:spPr>
        <p:txBody>
          <a:bodyPr wrap="square" rtlCol="0">
            <a:spAutoFit/>
          </a:bodyPr>
          <a:lstStyle/>
          <a:p>
            <a:r>
              <a:rPr lang="zh-CN" altLang="en-US" sz="2800" b="1" dirty="0">
                <a:solidFill>
                  <a:srgbClr val="FF0000"/>
                </a:solidFill>
                <a:latin typeface="华文细黑"/>
                <a:ea typeface="华文细黑"/>
                <a:cs typeface="华文细黑"/>
              </a:rPr>
              <a:t>二。抵抗讲道。</a:t>
            </a:r>
            <a:r>
              <a:rPr lang="en-US" sz="2800" b="1" dirty="0" smtClean="0">
                <a:latin typeface="Arial Narrow"/>
                <a:cs typeface="Arial Narrow"/>
              </a:rPr>
              <a:t>2</a:t>
            </a:r>
            <a:r>
              <a:rPr lang="en-US" sz="2800" b="1" dirty="0">
                <a:latin typeface="Arial Narrow"/>
                <a:cs typeface="Arial Narrow"/>
              </a:rPr>
              <a:t>. Resistant to preaching.</a:t>
            </a:r>
            <a:r>
              <a:rPr lang="en-US" sz="2800" dirty="0">
                <a:latin typeface="Arial Narrow"/>
                <a:cs typeface="Arial Narrow"/>
              </a:rPr>
              <a:t> </a:t>
            </a:r>
            <a:endParaRPr lang="en-US" sz="2800" b="1" dirty="0">
              <a:latin typeface="Arial Narrow"/>
              <a:cs typeface="Arial Narrow"/>
            </a:endParaRPr>
          </a:p>
        </p:txBody>
      </p:sp>
      <p:sp>
        <p:nvSpPr>
          <p:cNvPr id="6" name="TextBox 5"/>
          <p:cNvSpPr txBox="1"/>
          <p:nvPr/>
        </p:nvSpPr>
        <p:spPr>
          <a:xfrm>
            <a:off x="8440694" y="1575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(16)</a:t>
            </a:r>
            <a:endParaRPr lang="en-US" sz="2800" dirty="0">
              <a:solidFill>
                <a:srgbClr val="0000FF"/>
              </a:solidFill>
              <a:latin typeface="Times"/>
              <a:cs typeface="Times"/>
            </a:endParaRPr>
          </a:p>
        </p:txBody>
      </p:sp>
      <p:sp>
        <p:nvSpPr>
          <p:cNvPr id="7" name="Rectangle 6"/>
          <p:cNvSpPr/>
          <p:nvPr/>
        </p:nvSpPr>
        <p:spPr>
          <a:xfrm>
            <a:off x="6831" y="2764245"/>
            <a:ext cx="9156126" cy="3416320"/>
          </a:xfrm>
          <a:prstGeom prst="rect">
            <a:avLst/>
          </a:prstGeom>
        </p:spPr>
        <p:txBody>
          <a:bodyPr wrap="square">
            <a:spAutoFit/>
          </a:bodyPr>
          <a:lstStyle/>
          <a:p>
            <a:r>
              <a:rPr lang="en-US" sz="2400" b="1" dirty="0" smtClean="0">
                <a:latin typeface="Arial Narrow"/>
                <a:cs typeface="Arial Narrow"/>
              </a:rPr>
              <a:t>C</a:t>
            </a:r>
            <a:r>
              <a:rPr lang="en-US" sz="2400" b="1" dirty="0">
                <a:latin typeface="Arial Narrow"/>
                <a:cs typeface="Arial Narrow"/>
              </a:rPr>
              <a:t>. False accusations.</a:t>
            </a:r>
            <a:r>
              <a:rPr lang="en-US" sz="2400" dirty="0">
                <a:latin typeface="Arial Narrow"/>
                <a:cs typeface="Arial Narrow"/>
              </a:rPr>
              <a:t> “Shouting: “These men who have caused trouble all over the world have now come here, and Jason has welcomed them into his house They are all defying Caesar’s decrees, saying that there is another king, one called Jesus.” When they heard this, the crowd and the city officials were thrown into turmoil. Then they made Jason and the others post bond and let </a:t>
            </a:r>
            <a:r>
              <a:rPr lang="en-US" sz="2400" dirty="0" smtClean="0">
                <a:latin typeface="Arial Narrow"/>
                <a:cs typeface="Arial Narrow"/>
              </a:rPr>
              <a:t>them go” </a:t>
            </a:r>
          </a:p>
          <a:p>
            <a:r>
              <a:rPr lang="en-US" sz="2400" dirty="0" smtClean="0">
                <a:latin typeface="Arial Narrow"/>
                <a:cs typeface="Arial Narrow"/>
              </a:rPr>
              <a:t>(</a:t>
            </a:r>
            <a:r>
              <a:rPr lang="en-US" sz="2400" dirty="0">
                <a:latin typeface="Arial Narrow"/>
                <a:cs typeface="Arial Narrow"/>
              </a:rPr>
              <a:t>17:6b-9)</a:t>
            </a:r>
            <a:r>
              <a:rPr lang="en-US" sz="2400" dirty="0" smtClean="0">
                <a:latin typeface="Arial Narrow"/>
                <a:cs typeface="Arial Narrow"/>
              </a:rPr>
              <a:t>.</a:t>
            </a:r>
          </a:p>
          <a:p>
            <a:r>
              <a:rPr lang="en-US" sz="2400" b="1" dirty="0">
                <a:latin typeface="Arial Narrow"/>
                <a:cs typeface="Arial Narrow"/>
              </a:rPr>
              <a:t>D. Reject instructions.</a:t>
            </a:r>
            <a:r>
              <a:rPr lang="en-US" sz="2400" dirty="0">
                <a:latin typeface="Arial Narrow"/>
                <a:cs typeface="Arial Narrow"/>
              </a:rPr>
              <a:t> “Therefore, anyone who rejects this instruction does not reject a human being but God, the very God who gives you his Holy Spirit</a:t>
            </a:r>
            <a:r>
              <a:rPr lang="en-US" sz="2400" dirty="0" smtClean="0">
                <a:latin typeface="Arial Narrow"/>
                <a:cs typeface="Arial Narrow"/>
              </a:rPr>
              <a:t>” </a:t>
            </a:r>
          </a:p>
          <a:p>
            <a:r>
              <a:rPr lang="en-US" sz="2400" dirty="0" smtClean="0">
                <a:latin typeface="Arial Narrow"/>
                <a:cs typeface="Arial Narrow"/>
              </a:rPr>
              <a:t>(</a:t>
            </a:r>
            <a:r>
              <a:rPr lang="en-US" sz="2400" dirty="0">
                <a:latin typeface="Arial Narrow"/>
                <a:cs typeface="Arial Narrow"/>
              </a:rPr>
              <a:t>1Thes.4:8).   </a:t>
            </a:r>
          </a:p>
        </p:txBody>
      </p:sp>
    </p:spTree>
    <p:extLst>
      <p:ext uri="{BB962C8B-B14F-4D97-AF65-F5344CB8AC3E}">
        <p14:creationId xmlns:p14="http://schemas.microsoft.com/office/powerpoint/2010/main" val="834170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1626"/>
            <a:ext cx="9141412" cy="293422"/>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7806" y="-83543"/>
            <a:ext cx="9077714" cy="523220"/>
          </a:xfrm>
          <a:prstGeom prst="rect">
            <a:avLst/>
          </a:prstGeom>
          <a:noFill/>
        </p:spPr>
        <p:txBody>
          <a:bodyPr wrap="square" rtlCol="0">
            <a:spAutoFit/>
          </a:bodyPr>
          <a:lstStyle/>
          <a:p>
            <a:r>
              <a:rPr lang="zh-CN" altLang="en-US" sz="2800" b="1" dirty="0" smtClean="0">
                <a:solidFill>
                  <a:srgbClr val="FF0000"/>
                </a:solidFill>
                <a:latin typeface="Arial Narrow"/>
                <a:ea typeface="华文细黑"/>
                <a:cs typeface="Arial Narrow"/>
              </a:rPr>
              <a:t>结论：</a:t>
            </a:r>
            <a:r>
              <a:rPr lang="en-US" sz="2800" b="1" dirty="0" smtClean="0">
                <a:latin typeface="Arial Narrow"/>
                <a:cs typeface="Arial Narrow"/>
              </a:rPr>
              <a:t>Conclusion:</a:t>
            </a:r>
            <a:endParaRPr lang="en-US" sz="2800" dirty="0"/>
          </a:p>
        </p:txBody>
      </p:sp>
      <p:sp>
        <p:nvSpPr>
          <p:cNvPr id="7" name="TextBox 6"/>
          <p:cNvSpPr txBox="1"/>
          <p:nvPr/>
        </p:nvSpPr>
        <p:spPr>
          <a:xfrm>
            <a:off x="8433624" y="-12357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a:t>
            </a:r>
            <a:r>
              <a:rPr lang="zh-CN" altLang="zh-CN" sz="2800" dirty="0">
                <a:solidFill>
                  <a:srgbClr val="0000FF"/>
                </a:solidFill>
                <a:latin typeface="Times"/>
                <a:cs typeface="Times"/>
              </a:rPr>
              <a:t>7</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sp>
        <p:nvSpPr>
          <p:cNvPr id="9" name="Rectangle 8"/>
          <p:cNvSpPr/>
          <p:nvPr/>
        </p:nvSpPr>
        <p:spPr>
          <a:xfrm>
            <a:off x="-16934" y="305047"/>
            <a:ext cx="9160934" cy="5262979"/>
          </a:xfrm>
          <a:prstGeom prst="rect">
            <a:avLst/>
          </a:prstGeom>
        </p:spPr>
        <p:txBody>
          <a:bodyPr wrap="square">
            <a:spAutoFit/>
          </a:bodyPr>
          <a:lstStyle/>
          <a:p>
            <a:r>
              <a:rPr lang="zh-CN" altLang="en-US" sz="2400" dirty="0" smtClean="0">
                <a:solidFill>
                  <a:srgbClr val="FF0000"/>
                </a:solidFill>
                <a:latin typeface="华文细黑"/>
                <a:ea typeface="华文细黑"/>
                <a:cs typeface="华文细黑"/>
              </a:rPr>
              <a:t>为什么布道？施洗约翰来传道</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太</a:t>
            </a:r>
            <a:r>
              <a:rPr lang="en-US" altLang="zh-CN" sz="2400" dirty="0" smtClean="0">
                <a:solidFill>
                  <a:srgbClr val="FF0000"/>
                </a:solidFill>
                <a:latin typeface="华文细黑"/>
                <a:ea typeface="华文细黑"/>
                <a:cs typeface="华文细黑"/>
              </a:rPr>
              <a:t>3:1;</a:t>
            </a:r>
            <a:r>
              <a:rPr lang="zh-CN" altLang="en-US" sz="2400" dirty="0" smtClean="0">
                <a:solidFill>
                  <a:srgbClr val="FF0000"/>
                </a:solidFill>
                <a:latin typeface="华文细黑"/>
                <a:ea typeface="华文细黑"/>
                <a:cs typeface="华文细黑"/>
              </a:rPr>
              <a:t>可</a:t>
            </a:r>
            <a:r>
              <a:rPr lang="en-US" altLang="zh-CN" sz="2400" dirty="0" smtClean="0">
                <a:solidFill>
                  <a:srgbClr val="FF0000"/>
                </a:solidFill>
                <a:latin typeface="华文细黑"/>
                <a:ea typeface="华文细黑"/>
                <a:cs typeface="华文细黑"/>
              </a:rPr>
              <a:t>1</a:t>
            </a:r>
            <a:r>
              <a:rPr lang="en-US" altLang="zh-CN" sz="2400" dirty="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4</a:t>
            </a:r>
            <a:r>
              <a:rPr lang="en-US" altLang="zh-CN"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路</a:t>
            </a:r>
            <a:r>
              <a:rPr lang="en-US" altLang="zh-CN" sz="2400" dirty="0" smtClean="0">
                <a:solidFill>
                  <a:srgbClr val="FF0000"/>
                </a:solidFill>
                <a:latin typeface="华文细黑"/>
                <a:ea typeface="华文细黑"/>
                <a:cs typeface="华文细黑"/>
              </a:rPr>
              <a:t>3:3)</a:t>
            </a:r>
            <a:r>
              <a:rPr lang="zh-CN" altLang="en-US" sz="2400" dirty="0" smtClean="0">
                <a:solidFill>
                  <a:srgbClr val="FF0000"/>
                </a:solidFill>
                <a:latin typeface="华文细黑"/>
                <a:ea typeface="华文细黑"/>
                <a:cs typeface="华文细黑"/>
              </a:rPr>
              <a:t>。耶稣也来传道</a:t>
            </a:r>
            <a:r>
              <a:rPr lang="en-US" altLang="zh-CN"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可</a:t>
            </a:r>
            <a:r>
              <a:rPr lang="en-US" altLang="zh-CN" sz="2400" dirty="0" smtClean="0">
                <a:solidFill>
                  <a:srgbClr val="FF0000"/>
                </a:solidFill>
                <a:latin typeface="华文细黑"/>
                <a:ea typeface="华文细黑"/>
                <a:cs typeface="华文细黑"/>
              </a:rPr>
              <a:t>1:39</a:t>
            </a:r>
            <a:r>
              <a:rPr lang="en-US" altLang="zh-CN"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路</a:t>
            </a:r>
            <a:r>
              <a:rPr lang="en-US" altLang="zh-CN" sz="2400" dirty="0" smtClean="0">
                <a:solidFill>
                  <a:srgbClr val="FF0000"/>
                </a:solidFill>
                <a:latin typeface="华文细黑"/>
                <a:ea typeface="华文细黑"/>
                <a:cs typeface="华文细黑"/>
              </a:rPr>
              <a:t>4:44)</a:t>
            </a:r>
            <a:r>
              <a:rPr lang="zh-CN" altLang="en-US"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使徒传</a:t>
            </a:r>
            <a:r>
              <a:rPr lang="zh-CN" altLang="en-US" sz="2400" dirty="0" smtClean="0">
                <a:solidFill>
                  <a:srgbClr val="FF0000"/>
                </a:solidFill>
                <a:latin typeface="华文细黑"/>
                <a:ea typeface="华文细黑"/>
                <a:cs typeface="华文细黑"/>
              </a:rPr>
              <a:t>道</a:t>
            </a:r>
            <a:r>
              <a:rPr lang="en-US" altLang="zh-CN"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徒</a:t>
            </a:r>
            <a:r>
              <a:rPr lang="en-US" altLang="zh-CN" sz="2400" dirty="0" smtClean="0">
                <a:solidFill>
                  <a:srgbClr val="FF0000"/>
                </a:solidFill>
                <a:latin typeface="华文细黑"/>
                <a:ea typeface="华文细黑"/>
                <a:cs typeface="华文细黑"/>
              </a:rPr>
              <a:t>8:25,40)</a:t>
            </a:r>
            <a:r>
              <a:rPr lang="zh-CN" altLang="en-US" sz="2400" dirty="0" smtClean="0">
                <a:solidFill>
                  <a:srgbClr val="FF0000"/>
                </a:solidFill>
                <a:latin typeface="华文细黑"/>
                <a:ea typeface="华文细黑"/>
                <a:cs typeface="华文细黑"/>
              </a:rPr>
              <a:t>。 </a:t>
            </a:r>
            <a:r>
              <a:rPr lang="zh-CN" altLang="en-US" sz="2400" dirty="0">
                <a:solidFill>
                  <a:srgbClr val="FF0000"/>
                </a:solidFill>
                <a:latin typeface="华文细黑"/>
                <a:ea typeface="华文细黑"/>
                <a:cs typeface="华文细黑"/>
              </a:rPr>
              <a:t>保罗传道</a:t>
            </a:r>
            <a:r>
              <a:rPr lang="en-US" altLang="zh-CN" sz="2400" dirty="0" smtClean="0">
                <a:solidFill>
                  <a:srgbClr val="FF0000"/>
                </a:solidFill>
                <a:latin typeface="华文细黑"/>
                <a:ea typeface="华文细黑"/>
                <a:cs typeface="华文细黑"/>
              </a:rPr>
              <a:t>(16:6</a:t>
            </a:r>
            <a:r>
              <a:rPr lang="en-US" altLang="zh-CN" sz="2400" dirty="0">
                <a:solidFill>
                  <a:srgbClr val="FF0000"/>
                </a:solidFill>
                <a:latin typeface="华文细黑"/>
                <a:ea typeface="华文细黑"/>
                <a:cs typeface="华文细黑"/>
              </a:rPr>
              <a:t>; </a:t>
            </a:r>
            <a:r>
              <a:rPr lang="en-US" altLang="zh-CN" sz="2400" dirty="0" smtClean="0">
                <a:solidFill>
                  <a:srgbClr val="FF0000"/>
                </a:solidFill>
                <a:latin typeface="华文细黑"/>
                <a:ea typeface="华文细黑"/>
                <a:cs typeface="华文细黑"/>
              </a:rPr>
              <a:t>17:13,18</a:t>
            </a:r>
            <a:r>
              <a:rPr lang="en-US" altLang="zh-CN" sz="2400" dirty="0">
                <a:solidFill>
                  <a:srgbClr val="FF0000"/>
                </a:solidFill>
                <a:latin typeface="华文细黑"/>
                <a:ea typeface="华文细黑"/>
                <a:cs typeface="华文细黑"/>
              </a:rPr>
              <a:t>; </a:t>
            </a:r>
            <a:r>
              <a:rPr lang="en-US" altLang="zh-CN" sz="2400" dirty="0" smtClean="0">
                <a:solidFill>
                  <a:srgbClr val="FF0000"/>
                </a:solidFill>
                <a:latin typeface="华文细黑"/>
                <a:ea typeface="华文细黑"/>
                <a:cs typeface="华文细黑"/>
              </a:rPr>
              <a:t>18:5</a:t>
            </a:r>
            <a:r>
              <a:rPr lang="en-US" altLang="zh-CN" sz="2400" dirty="0">
                <a:solidFill>
                  <a:srgbClr val="FF0000"/>
                </a:solidFill>
                <a:latin typeface="华文细黑"/>
                <a:ea typeface="华文细黑"/>
                <a:cs typeface="华文细黑"/>
              </a:rPr>
              <a:t>; </a:t>
            </a:r>
            <a:r>
              <a:rPr lang="zh-CN" altLang="en-US" sz="2400" dirty="0" smtClean="0">
                <a:solidFill>
                  <a:srgbClr val="FF0000"/>
                </a:solidFill>
                <a:latin typeface="华文细黑"/>
                <a:ea typeface="华文细黑"/>
                <a:cs typeface="华文细黑"/>
              </a:rPr>
              <a:t>罗</a:t>
            </a:r>
            <a:r>
              <a:rPr lang="en-US" altLang="zh-CN" sz="2400" dirty="0" smtClean="0">
                <a:solidFill>
                  <a:srgbClr val="FF0000"/>
                </a:solidFill>
                <a:latin typeface="华文细黑"/>
                <a:ea typeface="华文细黑"/>
                <a:cs typeface="华文细黑"/>
              </a:rPr>
              <a:t>1:9)</a:t>
            </a:r>
            <a:r>
              <a:rPr lang="zh-CN" altLang="en-US" sz="2400" dirty="0" smtClean="0">
                <a:solidFill>
                  <a:srgbClr val="FF0000"/>
                </a:solidFill>
                <a:latin typeface="华文细黑"/>
                <a:ea typeface="华文细黑"/>
                <a:cs typeface="华文细黑"/>
              </a:rPr>
              <a:t>。“</a:t>
            </a:r>
            <a:r>
              <a:rPr lang="en-US" sz="2400" dirty="0">
                <a:solidFill>
                  <a:srgbClr val="FF0000"/>
                </a:solidFill>
                <a:latin typeface="华文细黑"/>
                <a:ea typeface="华文细黑"/>
                <a:cs typeface="华文细黑"/>
              </a:rPr>
              <a:t>我说的话，讲的道，不是用智慧委婉的言语，乃是用圣灵和大能的明证。叫你们的信不在乎人的智慧，只在乎神的大</a:t>
            </a:r>
            <a:r>
              <a:rPr lang="en-US" sz="2400" dirty="0" smtClean="0">
                <a:solidFill>
                  <a:srgbClr val="FF0000"/>
                </a:solidFill>
                <a:latin typeface="华文细黑"/>
                <a:ea typeface="华文细黑"/>
                <a:cs typeface="华文细黑"/>
              </a:rPr>
              <a:t>能</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林前</a:t>
            </a:r>
            <a:r>
              <a:rPr lang="en-US" altLang="zh-CN" sz="2400" dirty="0" smtClean="0">
                <a:solidFill>
                  <a:srgbClr val="FF0000"/>
                </a:solidFill>
                <a:latin typeface="华文细黑"/>
                <a:ea typeface="华文细黑"/>
                <a:cs typeface="华文细黑"/>
              </a:rPr>
              <a:t>2:4-5)</a:t>
            </a:r>
            <a:r>
              <a:rPr lang="zh-CN" altLang="en-US" sz="2400" dirty="0" smtClean="0">
                <a:solidFill>
                  <a:srgbClr val="FF0000"/>
                </a:solidFill>
                <a:latin typeface="华文细黑"/>
                <a:ea typeface="华文细黑"/>
                <a:cs typeface="华文细黑"/>
              </a:rPr>
              <a:t>。“</a:t>
            </a:r>
            <a:r>
              <a:rPr lang="en-US" sz="2400" dirty="0">
                <a:solidFill>
                  <a:srgbClr val="FF0000"/>
                </a:solidFill>
                <a:latin typeface="华文细黑"/>
                <a:ea typeface="华文细黑"/>
                <a:cs typeface="华文细黑"/>
              </a:rPr>
              <a:t>你要以宣读，劝勉，教导为念，直等到</a:t>
            </a:r>
            <a:r>
              <a:rPr lang="en-US" sz="2400" dirty="0" smtClean="0">
                <a:solidFill>
                  <a:srgbClr val="FF0000"/>
                </a:solidFill>
                <a:latin typeface="华文细黑"/>
                <a:ea typeface="华文细黑"/>
                <a:cs typeface="华文细黑"/>
              </a:rPr>
              <a:t>我来</a:t>
            </a:r>
            <a:r>
              <a:rPr lang="zh-CN" altLang="en-US" sz="2400" dirty="0" smtClean="0">
                <a:solidFill>
                  <a:srgbClr val="FF0000"/>
                </a:solidFill>
                <a:latin typeface="华文细黑"/>
                <a:ea typeface="华文细黑"/>
                <a:cs typeface="华文细黑"/>
              </a:rPr>
              <a:t>”</a:t>
            </a:r>
            <a:endParaRPr lang="en-US" altLang="zh-CN" sz="2400" dirty="0">
              <a:solidFill>
                <a:srgbClr val="FF0000"/>
              </a:solidFill>
              <a:latin typeface="华文细黑"/>
              <a:ea typeface="华文细黑"/>
              <a:cs typeface="华文细黑"/>
            </a:endParaRPr>
          </a:p>
          <a:p>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提前</a:t>
            </a:r>
            <a:r>
              <a:rPr lang="en-US" altLang="zh-CN" sz="2400" dirty="0" smtClean="0">
                <a:solidFill>
                  <a:srgbClr val="FF0000"/>
                </a:solidFill>
                <a:latin typeface="华文细黑"/>
                <a:ea typeface="华文细黑"/>
                <a:cs typeface="华文细黑"/>
              </a:rPr>
              <a:t>4:13)</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sz="2400" dirty="0" smtClean="0">
                <a:latin typeface="Arial Narrow"/>
                <a:cs typeface="Arial Narrow"/>
              </a:rPr>
              <a:t>Why </a:t>
            </a:r>
            <a:r>
              <a:rPr lang="en-US" sz="2400" dirty="0">
                <a:latin typeface="Arial Narrow"/>
                <a:cs typeface="Arial Narrow"/>
              </a:rPr>
              <a:t>preaching? John the Baptist came preaching(Mt.3:1;Mk.1:4;Lk.3:3).Jesus also came preaching(Mk.1:39;Lk.4:44).The Apostles preached(Ac.8:25,40). Paul preached(16:6;17:13,18;18:5;Ro.1:9). “My message and my preaching were not with wise and persuasive </a:t>
            </a:r>
            <a:r>
              <a:rPr lang="en-US" sz="2400" dirty="0" err="1">
                <a:latin typeface="Arial Narrow"/>
                <a:cs typeface="Arial Narrow"/>
              </a:rPr>
              <a:t>words</a:t>
            </a:r>
            <a:r>
              <a:rPr lang="en-US" sz="2400" dirty="0" err="1" smtClean="0">
                <a:latin typeface="Arial Narrow"/>
                <a:cs typeface="Arial Narrow"/>
              </a:rPr>
              <a:t>,but</a:t>
            </a:r>
            <a:r>
              <a:rPr lang="en-US" sz="2400" dirty="0" smtClean="0">
                <a:latin typeface="Arial Narrow"/>
                <a:cs typeface="Arial Narrow"/>
              </a:rPr>
              <a:t> </a:t>
            </a:r>
            <a:r>
              <a:rPr lang="en-US" sz="2400" dirty="0">
                <a:latin typeface="Arial Narrow"/>
                <a:cs typeface="Arial Narrow"/>
              </a:rPr>
              <a:t>with a demonstration of the Spirit’s power,</a:t>
            </a:r>
            <a:r>
              <a:rPr lang="en-US" sz="2400" b="1" baseline="30000" dirty="0">
                <a:latin typeface="Arial Narrow"/>
                <a:cs typeface="Arial Narrow"/>
              </a:rPr>
              <a:t> </a:t>
            </a:r>
            <a:r>
              <a:rPr lang="en-US" sz="2400" dirty="0">
                <a:latin typeface="Arial Narrow"/>
                <a:cs typeface="Arial Narrow"/>
              </a:rPr>
              <a:t>so that your faith might not rest on human wisdom, </a:t>
            </a:r>
            <a:endParaRPr lang="en-US" sz="2400" dirty="0" smtClean="0">
              <a:latin typeface="Arial Narrow"/>
              <a:cs typeface="Arial Narrow"/>
            </a:endParaRPr>
          </a:p>
          <a:p>
            <a:r>
              <a:rPr lang="en-US" sz="2400" dirty="0" smtClean="0">
                <a:latin typeface="Arial Narrow"/>
                <a:cs typeface="Arial Narrow"/>
              </a:rPr>
              <a:t>but </a:t>
            </a:r>
            <a:r>
              <a:rPr lang="en-US" sz="2400" dirty="0">
                <a:latin typeface="Arial Narrow"/>
                <a:cs typeface="Arial Narrow"/>
              </a:rPr>
              <a:t>on God’s power”(1Co.2:4-5). “Devote </a:t>
            </a:r>
            <a:endParaRPr lang="en-US" sz="2400" dirty="0" smtClean="0">
              <a:latin typeface="Arial Narrow"/>
              <a:cs typeface="Arial Narrow"/>
            </a:endParaRPr>
          </a:p>
          <a:p>
            <a:r>
              <a:rPr lang="en-US" sz="2400" dirty="0" smtClean="0">
                <a:latin typeface="Arial Narrow"/>
                <a:cs typeface="Arial Narrow"/>
              </a:rPr>
              <a:t>yourself </a:t>
            </a:r>
            <a:r>
              <a:rPr lang="en-US" sz="2400" dirty="0">
                <a:latin typeface="Arial Narrow"/>
                <a:cs typeface="Arial Narrow"/>
              </a:rPr>
              <a:t>to the public reading of Scripture</a:t>
            </a:r>
            <a:r>
              <a:rPr lang="en-US" sz="2400" dirty="0" smtClean="0">
                <a:latin typeface="Arial Narrow"/>
                <a:cs typeface="Arial Narrow"/>
              </a:rPr>
              <a:t>,</a:t>
            </a:r>
          </a:p>
          <a:p>
            <a:r>
              <a:rPr lang="en-US" sz="2400" dirty="0">
                <a:latin typeface="Arial Narrow"/>
                <a:cs typeface="Arial Narrow"/>
              </a:rPr>
              <a:t>t</a:t>
            </a:r>
            <a:r>
              <a:rPr lang="en-US" sz="2400" dirty="0" smtClean="0">
                <a:latin typeface="Arial Narrow"/>
                <a:cs typeface="Arial Narrow"/>
              </a:rPr>
              <a:t>o</a:t>
            </a:r>
            <a:r>
              <a:rPr lang="en-US" sz="2400" dirty="0">
                <a:latin typeface="Arial Narrow"/>
                <a:cs typeface="Arial Narrow"/>
              </a:rPr>
              <a:t> </a:t>
            </a:r>
            <a:r>
              <a:rPr lang="en-US" sz="2400" dirty="0" smtClean="0">
                <a:latin typeface="Arial Narrow"/>
                <a:cs typeface="Arial Narrow"/>
              </a:rPr>
              <a:t>preaching</a:t>
            </a:r>
            <a:r>
              <a:rPr lang="en-US" sz="2400" dirty="0">
                <a:latin typeface="Arial Narrow"/>
                <a:cs typeface="Arial Narrow"/>
              </a:rPr>
              <a:t> and to teaching</a:t>
            </a:r>
            <a:r>
              <a:rPr lang="en-US" sz="2400" dirty="0" smtClean="0">
                <a:latin typeface="Arial Narrow"/>
                <a:cs typeface="Arial Narrow"/>
              </a:rPr>
              <a:t>” (</a:t>
            </a:r>
            <a:r>
              <a:rPr lang="en-US" sz="2400" dirty="0">
                <a:latin typeface="Arial Narrow"/>
                <a:cs typeface="Arial Narrow"/>
              </a:rPr>
              <a:t>1Ti.4:13). </a:t>
            </a:r>
            <a:endParaRPr lang="en-US" sz="2000" dirty="0">
              <a:latin typeface="Arial Narrow"/>
              <a:cs typeface="Arial Narrow"/>
            </a:endParaRPr>
          </a:p>
        </p:txBody>
      </p:sp>
      <p:pic>
        <p:nvPicPr>
          <p:cNvPr id="6" name="Picture 5"/>
          <p:cNvPicPr>
            <a:picLocks noChangeAspect="1"/>
          </p:cNvPicPr>
          <p:nvPr/>
        </p:nvPicPr>
        <p:blipFill>
          <a:blip r:embed="rId3"/>
          <a:stretch>
            <a:fillRect/>
          </a:stretch>
        </p:blipFill>
        <p:spPr>
          <a:xfrm>
            <a:off x="5350933" y="4017433"/>
            <a:ext cx="3810000" cy="2857500"/>
          </a:xfrm>
          <a:prstGeom prst="rect">
            <a:avLst/>
          </a:prstGeom>
        </p:spPr>
      </p:pic>
    </p:spTree>
    <p:extLst>
      <p:ext uri="{BB962C8B-B14F-4D97-AF65-F5344CB8AC3E}">
        <p14:creationId xmlns:p14="http://schemas.microsoft.com/office/powerpoint/2010/main" val="3403238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1626"/>
            <a:ext cx="9141412" cy="293422"/>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7806" y="-83543"/>
            <a:ext cx="9077714" cy="523220"/>
          </a:xfrm>
          <a:prstGeom prst="rect">
            <a:avLst/>
          </a:prstGeom>
          <a:noFill/>
        </p:spPr>
        <p:txBody>
          <a:bodyPr wrap="square" rtlCol="0">
            <a:spAutoFit/>
          </a:bodyPr>
          <a:lstStyle/>
          <a:p>
            <a:r>
              <a:rPr lang="zh-CN" altLang="en-US" sz="2800" b="1" dirty="0" smtClean="0">
                <a:solidFill>
                  <a:srgbClr val="FF0000"/>
                </a:solidFill>
                <a:latin typeface="Arial Narrow"/>
                <a:ea typeface="华文细黑"/>
                <a:cs typeface="Arial Narrow"/>
              </a:rPr>
              <a:t>结论：</a:t>
            </a:r>
            <a:r>
              <a:rPr lang="en-US" sz="2800" b="1" dirty="0" smtClean="0">
                <a:latin typeface="Arial Narrow"/>
                <a:cs typeface="Arial Narrow"/>
              </a:rPr>
              <a:t>Conclusion:</a:t>
            </a:r>
            <a:endParaRPr lang="en-US" sz="2800" dirty="0"/>
          </a:p>
        </p:txBody>
      </p:sp>
      <p:sp>
        <p:nvSpPr>
          <p:cNvPr id="7" name="TextBox 6"/>
          <p:cNvSpPr txBox="1"/>
          <p:nvPr/>
        </p:nvSpPr>
        <p:spPr>
          <a:xfrm>
            <a:off x="8433624" y="-12357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a:t>
            </a:r>
            <a:r>
              <a:rPr lang="zh-CN" altLang="zh-CN" sz="2800" dirty="0">
                <a:solidFill>
                  <a:srgbClr val="0000FF"/>
                </a:solidFill>
                <a:latin typeface="Times"/>
                <a:cs typeface="Times"/>
              </a:rPr>
              <a:t>8</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sp>
        <p:nvSpPr>
          <p:cNvPr id="9" name="Rectangle 8"/>
          <p:cNvSpPr/>
          <p:nvPr/>
        </p:nvSpPr>
        <p:spPr>
          <a:xfrm>
            <a:off x="-16934" y="321980"/>
            <a:ext cx="9160934" cy="3416320"/>
          </a:xfrm>
          <a:prstGeom prst="rect">
            <a:avLst/>
          </a:prstGeom>
        </p:spPr>
        <p:txBody>
          <a:bodyPr wrap="square">
            <a:spAutoFit/>
          </a:bodyPr>
          <a:lstStyle/>
          <a:p>
            <a:r>
              <a:rPr lang="zh-CN" altLang="en-US" sz="2400" dirty="0">
                <a:solidFill>
                  <a:srgbClr val="FF0000"/>
                </a:solidFill>
                <a:latin typeface="华文细黑"/>
                <a:ea typeface="华文细黑"/>
                <a:cs typeface="华文细黑"/>
              </a:rPr>
              <a:t>“当我们传讲或教导圣经时，我们为圣灵开门，做他的工作。 </a:t>
            </a:r>
            <a:r>
              <a:rPr lang="zh-CN" altLang="en-US" sz="2400" dirty="0" smtClean="0">
                <a:solidFill>
                  <a:srgbClr val="FF0000"/>
                </a:solidFill>
                <a:latin typeface="华文细黑"/>
                <a:ea typeface="华文细黑"/>
                <a:cs typeface="华文细黑"/>
              </a:rPr>
              <a:t>神没有答应赐</a:t>
            </a:r>
            <a:r>
              <a:rPr lang="zh-CN" altLang="en-US" sz="2400" dirty="0">
                <a:solidFill>
                  <a:srgbClr val="FF0000"/>
                </a:solidFill>
                <a:latin typeface="华文细黑"/>
                <a:ea typeface="华文细黑"/>
                <a:cs typeface="华文细黑"/>
              </a:rPr>
              <a:t>雄辩</a:t>
            </a:r>
            <a:r>
              <a:rPr lang="zh-CN" altLang="en-US" sz="2400" dirty="0" smtClean="0">
                <a:solidFill>
                  <a:srgbClr val="FF0000"/>
                </a:solidFill>
                <a:latin typeface="华文细黑"/>
                <a:ea typeface="华文细黑"/>
                <a:cs typeface="华文细黑"/>
              </a:rPr>
              <a:t>的布道或是聪明的</a:t>
            </a:r>
            <a:r>
              <a:rPr lang="zh-CN" altLang="en-US" sz="2400" dirty="0">
                <a:solidFill>
                  <a:srgbClr val="FF0000"/>
                </a:solidFill>
                <a:latin typeface="华文细黑"/>
                <a:ea typeface="华文细黑"/>
                <a:cs typeface="华文细黑"/>
              </a:rPr>
              <a:t>布</a:t>
            </a:r>
            <a:r>
              <a:rPr lang="zh-CN" altLang="en-US" sz="2400" dirty="0" smtClean="0">
                <a:solidFill>
                  <a:srgbClr val="FF0000"/>
                </a:solidFill>
                <a:latin typeface="华文细黑"/>
                <a:ea typeface="华文细黑"/>
                <a:cs typeface="华文细黑"/>
              </a:rPr>
              <a:t>道。 </a:t>
            </a:r>
            <a:r>
              <a:rPr lang="zh-CN" altLang="en-US" sz="2400" dirty="0">
                <a:solidFill>
                  <a:srgbClr val="FF0000"/>
                </a:solidFill>
                <a:latin typeface="华文细黑"/>
                <a:ea typeface="华文细黑"/>
                <a:cs typeface="华文细黑"/>
              </a:rPr>
              <a:t>他答应祝福</a:t>
            </a:r>
            <a:r>
              <a:rPr lang="zh-CN" altLang="en-US" sz="2400" dirty="0" smtClean="0">
                <a:solidFill>
                  <a:srgbClr val="FF0000"/>
                </a:solidFill>
                <a:latin typeface="华文细黑"/>
                <a:ea typeface="华文细黑"/>
                <a:cs typeface="华文细黑"/>
              </a:rPr>
              <a:t>他的话”</a:t>
            </a:r>
            <a:r>
              <a:rPr lang="en-US" altLang="zh-CN"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比</a:t>
            </a:r>
            <a:r>
              <a:rPr lang="zh-CN" altLang="en-US" sz="2400" dirty="0">
                <a:solidFill>
                  <a:srgbClr val="FF0000"/>
                </a:solidFill>
                <a:latin typeface="华文细黑"/>
                <a:ea typeface="华文细黑"/>
                <a:cs typeface="华文细黑"/>
              </a:rPr>
              <a:t>利</a:t>
            </a:r>
            <a:r>
              <a:rPr lang="en-US" altLang="zh-CN"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格雷厄姆</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 </a:t>
            </a:r>
            <a:r>
              <a:rPr lang="zh-CN" altLang="en-US" sz="2400" dirty="0">
                <a:solidFill>
                  <a:srgbClr val="FF0000"/>
                </a:solidFill>
                <a:latin typeface="华文细黑"/>
                <a:ea typeface="华文细黑"/>
                <a:cs typeface="华文细黑"/>
              </a:rPr>
              <a:t>“布道的工作是任何人都可以称之为</a:t>
            </a:r>
            <a:r>
              <a:rPr lang="zh-CN" altLang="en-US" sz="2400" dirty="0" smtClean="0">
                <a:solidFill>
                  <a:srgbClr val="FF0000"/>
                </a:solidFill>
                <a:latin typeface="华文细黑"/>
                <a:ea typeface="华文细黑"/>
                <a:cs typeface="华文细黑"/>
              </a:rPr>
              <a:t>最高</a:t>
            </a:r>
            <a:r>
              <a:rPr lang="zh-CN" altLang="en-US" sz="2400" dirty="0">
                <a:solidFill>
                  <a:srgbClr val="FF0000"/>
                </a:solidFill>
                <a:latin typeface="华文细黑"/>
                <a:ea typeface="华文细黑"/>
                <a:cs typeface="华文细黑"/>
              </a:rPr>
              <a:t>，最伟大，最光荣</a:t>
            </a:r>
            <a:r>
              <a:rPr lang="zh-CN" altLang="en-US" sz="2400" dirty="0" smtClean="0">
                <a:solidFill>
                  <a:srgbClr val="FF0000"/>
                </a:solidFill>
                <a:latin typeface="华文细黑"/>
                <a:ea typeface="华文细黑"/>
                <a:cs typeface="华文细黑"/>
              </a:rPr>
              <a:t>的呼召</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马丁</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劳埃德</a:t>
            </a:r>
            <a:r>
              <a:rPr lang="en-US" altLang="zh-CN"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琼斯</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sz="2400" dirty="0" smtClean="0">
                <a:latin typeface="Arial Narrow"/>
                <a:cs typeface="Arial Narrow"/>
              </a:rPr>
              <a:t>“</a:t>
            </a:r>
            <a:r>
              <a:rPr lang="en-US" sz="2400" dirty="0">
                <a:latin typeface="Arial Narrow"/>
                <a:cs typeface="Arial Narrow"/>
              </a:rPr>
              <a:t>When we preach or teach the Scriptures, we open the door for the Holy Spirit to do His work. God has not promised to bless oratory or clever preaching. He has promised to bless His Word”(Billy Graham). “The work of preaching is the highest and greatest and most glorious calling to which anyone can ever be called” </a:t>
            </a:r>
            <a:endParaRPr lang="en-US" sz="2400" dirty="0" smtClean="0">
              <a:latin typeface="Arial Narrow"/>
              <a:cs typeface="Arial Narrow"/>
            </a:endParaRPr>
          </a:p>
          <a:p>
            <a:r>
              <a:rPr lang="en-US" sz="2400" dirty="0" smtClean="0">
                <a:latin typeface="Arial Narrow"/>
                <a:cs typeface="Arial Narrow"/>
              </a:rPr>
              <a:t>(</a:t>
            </a:r>
            <a:r>
              <a:rPr lang="en-US" sz="2400" dirty="0" err="1">
                <a:latin typeface="Arial Narrow"/>
                <a:cs typeface="Arial Narrow"/>
              </a:rPr>
              <a:t>Martyn</a:t>
            </a:r>
            <a:r>
              <a:rPr lang="en-US" sz="2400" dirty="0">
                <a:latin typeface="Arial Narrow"/>
                <a:cs typeface="Arial Narrow"/>
              </a:rPr>
              <a:t> Lloyd Jones). </a:t>
            </a:r>
            <a:endParaRPr lang="en-US" sz="2000" dirty="0">
              <a:latin typeface="Arial Narrow"/>
              <a:cs typeface="Arial Narrow"/>
            </a:endParaRPr>
          </a:p>
        </p:txBody>
      </p:sp>
      <p:pic>
        <p:nvPicPr>
          <p:cNvPr id="2" name="Picture 1"/>
          <p:cNvPicPr>
            <a:picLocks noChangeAspect="1"/>
          </p:cNvPicPr>
          <p:nvPr/>
        </p:nvPicPr>
        <p:blipFill>
          <a:blip r:embed="rId3"/>
          <a:stretch>
            <a:fillRect/>
          </a:stretch>
        </p:blipFill>
        <p:spPr>
          <a:xfrm>
            <a:off x="-463251" y="3749291"/>
            <a:ext cx="5534794" cy="3108709"/>
          </a:xfrm>
          <a:prstGeom prst="rect">
            <a:avLst/>
          </a:prstGeom>
        </p:spPr>
      </p:pic>
      <p:pic>
        <p:nvPicPr>
          <p:cNvPr id="3" name="Picture 2"/>
          <p:cNvPicPr>
            <a:picLocks noChangeAspect="1"/>
          </p:cNvPicPr>
          <p:nvPr/>
        </p:nvPicPr>
        <p:blipFill>
          <a:blip r:embed="rId4"/>
          <a:stretch>
            <a:fillRect/>
          </a:stretch>
        </p:blipFill>
        <p:spPr>
          <a:xfrm>
            <a:off x="4182533" y="3755233"/>
            <a:ext cx="5080000" cy="3263900"/>
          </a:xfrm>
          <a:prstGeom prst="rect">
            <a:avLst/>
          </a:prstGeom>
        </p:spPr>
      </p:pic>
    </p:spTree>
    <p:extLst>
      <p:ext uri="{BB962C8B-B14F-4D97-AF65-F5344CB8AC3E}">
        <p14:creationId xmlns:p14="http://schemas.microsoft.com/office/powerpoint/2010/main" val="412650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8022"/>
            <a:ext cx="6515100" cy="2443162"/>
          </a:xfrm>
        </p:spPr>
        <p:txBody>
          <a:bodyPr>
            <a:normAutofit/>
          </a:bodyPr>
          <a:lstStyle/>
          <a:p>
            <a:pPr algn="l"/>
            <a:r>
              <a:rPr lang="en-US" sz="2800" b="1" dirty="0" smtClean="0">
                <a:latin typeface="Arial Narrow"/>
                <a:cs typeface="Arial Narrow"/>
              </a:rPr>
              <a:t>Norman Leon Lehman </a:t>
            </a:r>
            <a:r>
              <a:rPr lang="en-US" sz="2800" dirty="0" smtClean="0">
                <a:latin typeface="Arial Narrow"/>
                <a:cs typeface="Arial Narrow"/>
              </a:rPr>
              <a:t>was born September 9, 1928 in Berne, IN and passed away August 21, 2017. He and his wife, Nadine served as church-planting missionaries in Taiwan (1960 to 1995). </a:t>
            </a:r>
            <a:endParaRPr lang="en-US" sz="2800" dirty="0">
              <a:latin typeface="Arial Narrow"/>
              <a:cs typeface="Arial Narrow"/>
            </a:endParaRPr>
          </a:p>
        </p:txBody>
      </p:sp>
      <p:pic>
        <p:nvPicPr>
          <p:cNvPr id="5" name="Picture 4" descr="Screen Shot 2017-08-24 at 5.28.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34" y="2514599"/>
            <a:ext cx="8280400" cy="4394200"/>
          </a:xfrm>
          <a:prstGeom prst="rect">
            <a:avLst/>
          </a:prstGeom>
        </p:spPr>
      </p:pic>
      <p:pic>
        <p:nvPicPr>
          <p:cNvPr id="7" name="Picture 6" descr="NormanLehm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0"/>
            <a:ext cx="2628900" cy="2628900"/>
          </a:xfrm>
          <a:prstGeom prst="rect">
            <a:avLst/>
          </a:prstGeom>
        </p:spPr>
      </p:pic>
      <p:sp>
        <p:nvSpPr>
          <p:cNvPr id="8" name="TextBox 7"/>
          <p:cNvSpPr txBox="1"/>
          <p:nvPr/>
        </p:nvSpPr>
        <p:spPr>
          <a:xfrm>
            <a:off x="0" y="1693338"/>
            <a:ext cx="6654800" cy="830997"/>
          </a:xfrm>
          <a:prstGeom prst="rect">
            <a:avLst/>
          </a:prstGeom>
          <a:noFill/>
        </p:spPr>
        <p:txBody>
          <a:bodyPr wrap="square" rtlCol="0">
            <a:spAutoFit/>
          </a:bodyPr>
          <a:lstStyle/>
          <a:p>
            <a:r>
              <a:rPr lang="en-US" sz="2400" dirty="0" smtClean="0">
                <a:solidFill>
                  <a:srgbClr val="FF0000"/>
                </a:solidFill>
                <a:latin typeface="Arial Narrow"/>
                <a:cs typeface="Arial Narrow"/>
              </a:rPr>
              <a:t>His family sang “Jesus Loves Me” in </a:t>
            </a:r>
            <a:r>
              <a:rPr lang="en-US" sz="2400" dirty="0" err="1" smtClean="0">
                <a:solidFill>
                  <a:srgbClr val="FF0000"/>
                </a:solidFill>
                <a:latin typeface="Arial Narrow"/>
                <a:cs typeface="Arial Narrow"/>
              </a:rPr>
              <a:t>English+Taiwanese</a:t>
            </a:r>
            <a:r>
              <a:rPr lang="en-US" sz="2400" dirty="0" smtClean="0">
                <a:solidFill>
                  <a:srgbClr val="FF0000"/>
                </a:solidFill>
                <a:latin typeface="Arial Narrow"/>
                <a:cs typeface="Arial Narrow"/>
              </a:rPr>
              <a:t>. Mark Lehman preached “Three Musts” (Lk.24).</a:t>
            </a:r>
            <a:endParaRPr lang="en-US" sz="2400" dirty="0">
              <a:solidFill>
                <a:srgbClr val="FF0000"/>
              </a:solidFill>
              <a:latin typeface="Arial Narrow"/>
              <a:cs typeface="Arial Narrow"/>
            </a:endParaRPr>
          </a:p>
        </p:txBody>
      </p:sp>
    </p:spTree>
    <p:extLst>
      <p:ext uri="{BB962C8B-B14F-4D97-AF65-F5344CB8AC3E}">
        <p14:creationId xmlns:p14="http://schemas.microsoft.com/office/powerpoint/2010/main" val="70095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17500"/>
            <a:ext cx="9144000" cy="6201855"/>
          </a:xfrm>
          <a:prstGeom prst="rect">
            <a:avLst/>
          </a:prstGeom>
        </p:spPr>
      </p:pic>
    </p:spTree>
    <p:extLst>
      <p:ext uri="{BB962C8B-B14F-4D97-AF65-F5344CB8AC3E}">
        <p14:creationId xmlns:p14="http://schemas.microsoft.com/office/powerpoint/2010/main" val="4893840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19100"/>
            <a:ext cx="9144000" cy="6015789"/>
          </a:xfrm>
          <a:prstGeom prst="rect">
            <a:avLst/>
          </a:prstGeom>
        </p:spPr>
      </p:pic>
    </p:spTree>
    <p:extLst>
      <p:ext uri="{BB962C8B-B14F-4D97-AF65-F5344CB8AC3E}">
        <p14:creationId xmlns:p14="http://schemas.microsoft.com/office/powerpoint/2010/main" val="42757510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441" y="-89732"/>
            <a:ext cx="9198681" cy="6839201"/>
          </a:xfrm>
        </p:spPr>
        <p:txBody>
          <a:bodyPr>
            <a:noAutofit/>
          </a:bodyPr>
          <a:lstStyle/>
          <a:p>
            <a:pPr algn="l"/>
            <a:r>
              <a:rPr lang="zh-CN" altLang="en-US" sz="4000" b="1" dirty="0">
                <a:solidFill>
                  <a:schemeClr val="tx1"/>
                </a:solidFill>
                <a:latin typeface="Arial Narrow"/>
                <a:ea typeface="华文细黑"/>
                <a:cs typeface="Arial Narrow"/>
              </a:rPr>
              <a:t>主日</a:t>
            </a:r>
            <a:r>
              <a:rPr lang="en-US" altLang="zh-CN" sz="4000" b="1" dirty="0">
                <a:solidFill>
                  <a:schemeClr val="tx1"/>
                </a:solidFill>
                <a:latin typeface="Arial Narrow"/>
                <a:ea typeface="华文细黑"/>
                <a:cs typeface="Arial Narrow"/>
              </a:rPr>
              <a:t>:</a:t>
            </a:r>
            <a:r>
              <a:rPr lang="zh-CN" altLang="en-US" sz="4000" dirty="0">
                <a:solidFill>
                  <a:schemeClr val="tx1"/>
                </a:solidFill>
                <a:latin typeface="Arial Narrow"/>
                <a:ea typeface="华文细黑"/>
                <a:cs typeface="Arial Narrow"/>
              </a:rPr>
              <a:t>二零</a:t>
            </a:r>
            <a:r>
              <a:rPr lang="zh-CN" altLang="en-US" sz="4000" dirty="0" smtClean="0">
                <a:solidFill>
                  <a:schemeClr val="tx1"/>
                </a:solidFill>
                <a:latin typeface="Arial Narrow"/>
                <a:ea typeface="华文细黑"/>
                <a:cs typeface="Arial Narrow"/>
              </a:rPr>
              <a:t>一七年八月二十七日</a:t>
            </a:r>
            <a:endParaRPr lang="en-US" altLang="zh-CN" sz="4000" dirty="0">
              <a:solidFill>
                <a:schemeClr val="tx1"/>
              </a:solidFill>
              <a:latin typeface="Arial Narrow"/>
              <a:ea typeface="华文细黑"/>
              <a:cs typeface="Arial Narrow"/>
            </a:endParaRPr>
          </a:p>
          <a:p>
            <a:pPr algn="l"/>
            <a:r>
              <a:rPr lang="en-US" altLang="zh-CN" sz="4000" b="1" dirty="0">
                <a:solidFill>
                  <a:schemeClr val="tx1"/>
                </a:solidFill>
                <a:latin typeface="Arial Narrow"/>
                <a:ea typeface="华文细黑"/>
                <a:cs typeface="Arial Narrow"/>
              </a:rPr>
              <a:t>Sunday: </a:t>
            </a:r>
            <a:r>
              <a:rPr lang="en-US" altLang="zh-CN" sz="4000" dirty="0" smtClean="0">
                <a:solidFill>
                  <a:schemeClr val="tx1"/>
                </a:solidFill>
                <a:latin typeface="Arial Narrow"/>
                <a:ea typeface="华文细黑"/>
                <a:cs typeface="Arial Narrow"/>
              </a:rPr>
              <a:t>August 27, </a:t>
            </a:r>
            <a:r>
              <a:rPr lang="en-US" altLang="zh-CN" sz="4000" dirty="0">
                <a:solidFill>
                  <a:schemeClr val="tx1"/>
                </a:solidFill>
                <a:latin typeface="Arial Narrow"/>
                <a:ea typeface="华文细黑"/>
                <a:cs typeface="Arial Narrow"/>
              </a:rPr>
              <a:t>2017 </a:t>
            </a:r>
          </a:p>
          <a:p>
            <a:pPr algn="l"/>
            <a:r>
              <a:rPr lang="zh-CN" altLang="en-US" sz="4000" dirty="0">
                <a:solidFill>
                  <a:srgbClr val="0000FF"/>
                </a:solidFill>
                <a:latin typeface="Arial Narrow"/>
                <a:ea typeface="华文细黑"/>
                <a:cs typeface="Arial Narrow"/>
              </a:rPr>
              <a:t>何礼义牧师</a:t>
            </a:r>
            <a:r>
              <a:rPr lang="en-US" altLang="zh-CN" sz="4000" dirty="0">
                <a:solidFill>
                  <a:srgbClr val="0000FF"/>
                </a:solidFill>
                <a:latin typeface="Arial Narrow"/>
                <a:ea typeface="华文细黑"/>
                <a:cs typeface="Arial Narrow"/>
              </a:rPr>
              <a:t> </a:t>
            </a:r>
            <a:r>
              <a:rPr lang="en-US" sz="4000" dirty="0">
                <a:solidFill>
                  <a:srgbClr val="0000FF"/>
                </a:solidFill>
                <a:latin typeface="Arial Narrow"/>
                <a:ea typeface="华文细黑"/>
                <a:cs typeface="Arial Narrow"/>
              </a:rPr>
              <a:t>Pastor Gary Hart</a:t>
            </a:r>
          </a:p>
          <a:p>
            <a:pPr algn="l"/>
            <a:r>
              <a:rPr lang="zh-CN" altLang="en-US" sz="4000" b="1" dirty="0">
                <a:solidFill>
                  <a:srgbClr val="660066"/>
                </a:solidFill>
                <a:latin typeface="华文细黑"/>
                <a:ea typeface="华文细黑"/>
                <a:cs typeface="华文细黑"/>
              </a:rPr>
              <a:t>题目：</a:t>
            </a:r>
            <a:r>
              <a:rPr lang="en-US" altLang="zh-CN" sz="4000" b="1" dirty="0" smtClean="0">
                <a:solidFill>
                  <a:srgbClr val="660066"/>
                </a:solidFill>
                <a:latin typeface="华文细黑"/>
                <a:ea typeface="华文细黑"/>
                <a:cs typeface="华文细黑"/>
              </a:rPr>
              <a:t>“</a:t>
            </a:r>
            <a:r>
              <a:rPr lang="zh-CN" altLang="en-US" sz="4000" b="1" dirty="0" smtClean="0">
                <a:solidFill>
                  <a:srgbClr val="660066"/>
                </a:solidFill>
                <a:latin typeface="华文细黑"/>
                <a:ea typeface="华文细黑"/>
                <a:cs typeface="华文细黑"/>
              </a:rPr>
              <a:t>布道</a:t>
            </a:r>
            <a:r>
              <a:rPr lang="zh-CN" altLang="en-US" sz="4000" dirty="0" smtClean="0">
                <a:solidFill>
                  <a:srgbClr val="660066"/>
                </a:solidFill>
                <a:latin typeface="华文细黑"/>
                <a:ea typeface="华文细黑"/>
                <a:cs typeface="华文细黑"/>
              </a:rPr>
              <a:t>的</a:t>
            </a:r>
            <a:r>
              <a:rPr lang="zh-TW" altLang="en-US" sz="4000" dirty="0">
                <a:solidFill>
                  <a:srgbClr val="660066"/>
                </a:solidFill>
                <a:latin typeface="华文细黑"/>
                <a:ea typeface="华文细黑"/>
                <a:cs typeface="华文细黑"/>
              </a:rPr>
              <a:t>教会</a:t>
            </a:r>
            <a:r>
              <a:rPr lang="zh-TW" altLang="en-US" sz="4000" b="1" dirty="0" smtClean="0">
                <a:solidFill>
                  <a:srgbClr val="660066"/>
                </a:solidFill>
                <a:latin typeface="华文细黑"/>
                <a:ea typeface="华文细黑"/>
                <a:cs typeface="华文细黑"/>
              </a:rPr>
              <a:t>。</a:t>
            </a:r>
            <a:r>
              <a:rPr lang="en-US" altLang="zh-TW" sz="4000" b="1" dirty="0">
                <a:solidFill>
                  <a:srgbClr val="660066"/>
                </a:solidFill>
                <a:latin typeface="华文细黑"/>
                <a:ea typeface="华文细黑"/>
                <a:cs typeface="华文细黑"/>
              </a:rPr>
              <a:t>”</a:t>
            </a:r>
          </a:p>
          <a:p>
            <a:pPr algn="l"/>
            <a:r>
              <a:rPr lang="en-US" sz="4000" b="1" dirty="0">
                <a:solidFill>
                  <a:srgbClr val="660066"/>
                </a:solidFill>
                <a:latin typeface="Arial Narrow"/>
                <a:ea typeface="华文细黑"/>
                <a:cs typeface="Arial Narrow"/>
              </a:rPr>
              <a:t>Topic: </a:t>
            </a:r>
            <a:r>
              <a:rPr lang="en-US" sz="4000" dirty="0" smtClean="0">
                <a:solidFill>
                  <a:srgbClr val="660066"/>
                </a:solidFill>
                <a:latin typeface="Arial Narrow"/>
                <a:cs typeface="Arial Narrow"/>
              </a:rPr>
              <a:t>“Preaching Church</a:t>
            </a:r>
            <a:r>
              <a:rPr lang="en-US" sz="4000" dirty="0">
                <a:solidFill>
                  <a:srgbClr val="660066"/>
                </a:solidFill>
                <a:latin typeface="Arial Narrow"/>
                <a:cs typeface="Arial Narrow"/>
              </a:rPr>
              <a:t>.”</a:t>
            </a:r>
          </a:p>
          <a:p>
            <a:pPr algn="l"/>
            <a:r>
              <a:rPr lang="zh-CN" altLang="en-US" sz="4000" b="1" dirty="0">
                <a:solidFill>
                  <a:srgbClr val="FF0000"/>
                </a:solidFill>
                <a:latin typeface="华文细黑"/>
                <a:ea typeface="华文细黑"/>
                <a:cs typeface="华文细黑"/>
              </a:rPr>
              <a:t>经文</a:t>
            </a:r>
            <a:r>
              <a:rPr lang="en-US" altLang="zh-CN" sz="4000" b="1" dirty="0" smtClean="0">
                <a:solidFill>
                  <a:srgbClr val="FF0000"/>
                </a:solidFill>
                <a:latin typeface="华文细黑"/>
                <a:ea typeface="华文细黑"/>
                <a:cs typeface="华文细黑"/>
              </a:rPr>
              <a:t>:</a:t>
            </a:r>
            <a:r>
              <a:rPr lang="zh-CN" altLang="en-US" sz="4000" b="1" dirty="0" smtClean="0">
                <a:solidFill>
                  <a:srgbClr val="FF0000"/>
                </a:solidFill>
                <a:latin typeface="华文细黑"/>
                <a:ea typeface="华文细黑"/>
                <a:cs typeface="华文细黑"/>
              </a:rPr>
              <a:t>徒</a:t>
            </a:r>
            <a:r>
              <a:rPr lang="en-US" altLang="zh-CN" sz="4000" b="1" dirty="0" smtClean="0">
                <a:solidFill>
                  <a:srgbClr val="FF0000"/>
                </a:solidFill>
                <a:latin typeface="华文细黑"/>
                <a:ea typeface="华文细黑"/>
                <a:cs typeface="华文细黑"/>
              </a:rPr>
              <a:t>1</a:t>
            </a:r>
            <a:r>
              <a:rPr lang="en-US" altLang="zh-CN" sz="4000" b="1" dirty="0">
                <a:solidFill>
                  <a:srgbClr val="FF0000"/>
                </a:solidFill>
                <a:latin typeface="华文细黑"/>
                <a:ea typeface="华文细黑"/>
                <a:cs typeface="华文细黑"/>
              </a:rPr>
              <a:t>7</a:t>
            </a:r>
            <a:r>
              <a:rPr lang="en-US" altLang="zh-CN" sz="4000" b="1" dirty="0" smtClean="0">
                <a:solidFill>
                  <a:srgbClr val="FF0000"/>
                </a:solidFill>
                <a:latin typeface="华文细黑"/>
                <a:ea typeface="华文细黑"/>
                <a:cs typeface="华文细黑"/>
              </a:rPr>
              <a:t>:1-</a:t>
            </a:r>
            <a:r>
              <a:rPr lang="en-US" altLang="zh-CN" sz="4000" b="1" dirty="0">
                <a:solidFill>
                  <a:srgbClr val="FF0000"/>
                </a:solidFill>
                <a:latin typeface="华文细黑"/>
                <a:ea typeface="华文细黑"/>
                <a:cs typeface="华文细黑"/>
              </a:rPr>
              <a:t>9</a:t>
            </a:r>
            <a:r>
              <a:rPr lang="en-US" altLang="zh-CN" sz="4000" b="1" dirty="0" smtClean="0">
                <a:solidFill>
                  <a:srgbClr val="FF0000"/>
                </a:solidFill>
                <a:latin typeface="华文细黑"/>
                <a:ea typeface="华文细黑"/>
                <a:cs typeface="华文细黑"/>
              </a:rPr>
              <a:t> </a:t>
            </a:r>
            <a:r>
              <a:rPr lang="en-US" sz="4000" b="1" dirty="0" smtClean="0">
                <a:solidFill>
                  <a:srgbClr val="FF0000"/>
                </a:solidFill>
                <a:latin typeface="Arial Narrow"/>
                <a:ea typeface="华文细黑"/>
                <a:cs typeface="Arial Narrow"/>
              </a:rPr>
              <a:t>Text</a:t>
            </a:r>
            <a:r>
              <a:rPr lang="en-US" sz="4000" b="1" dirty="0">
                <a:solidFill>
                  <a:srgbClr val="FF0000"/>
                </a:solidFill>
                <a:latin typeface="Arial Narrow"/>
                <a:ea typeface="华文细黑"/>
                <a:cs typeface="Arial Narrow"/>
              </a:rPr>
              <a:t>: Acts </a:t>
            </a:r>
            <a:r>
              <a:rPr lang="en-US" sz="4000" b="1" dirty="0" smtClean="0">
                <a:solidFill>
                  <a:srgbClr val="FF0000"/>
                </a:solidFill>
                <a:latin typeface="Arial Narrow"/>
                <a:ea typeface="华文细黑"/>
                <a:cs typeface="Arial Narrow"/>
              </a:rPr>
              <a:t>1</a:t>
            </a:r>
            <a:r>
              <a:rPr lang="en-US" sz="4000" b="1" dirty="0">
                <a:solidFill>
                  <a:srgbClr val="FF0000"/>
                </a:solidFill>
                <a:latin typeface="Arial Narrow"/>
                <a:ea typeface="华文细黑"/>
                <a:cs typeface="Arial Narrow"/>
              </a:rPr>
              <a:t>7</a:t>
            </a:r>
            <a:r>
              <a:rPr lang="en-US" sz="4000" b="1" dirty="0" smtClean="0">
                <a:solidFill>
                  <a:srgbClr val="FF0000"/>
                </a:solidFill>
                <a:latin typeface="Arial Narrow"/>
                <a:ea typeface="华文细黑"/>
                <a:cs typeface="Arial Narrow"/>
              </a:rPr>
              <a:t>:1-</a:t>
            </a:r>
            <a:r>
              <a:rPr lang="en-US" sz="4000" b="1" dirty="0">
                <a:solidFill>
                  <a:srgbClr val="FF0000"/>
                </a:solidFill>
                <a:latin typeface="Arial Narrow"/>
                <a:ea typeface="华文细黑"/>
                <a:cs typeface="Arial Narrow"/>
              </a:rPr>
              <a:t>9</a:t>
            </a:r>
            <a:endParaRPr lang="en-US" altLang="zh-CN" sz="4000" b="1" dirty="0">
              <a:solidFill>
                <a:srgbClr val="FF0000"/>
              </a:solidFill>
              <a:latin typeface="华文细黑"/>
              <a:ea typeface="华文细黑"/>
              <a:cs typeface="华文细黑"/>
            </a:endParaRPr>
          </a:p>
          <a:p>
            <a:pPr algn="l"/>
            <a:r>
              <a:rPr lang="zh-TW" altLang="en-US" sz="4000" dirty="0" smtClean="0">
                <a:solidFill>
                  <a:srgbClr val="008000"/>
                </a:solidFill>
                <a:latin typeface="华文细黑"/>
                <a:ea typeface="华文细黑"/>
                <a:cs typeface="华文细黑"/>
              </a:rPr>
              <a:t>“</a:t>
            </a:r>
            <a:r>
              <a:rPr lang="zh-CN" altLang="en-US" sz="4000" dirty="0" smtClean="0">
                <a:solidFill>
                  <a:srgbClr val="008000"/>
                </a:solidFill>
                <a:latin typeface="华文细黑"/>
                <a:ea typeface="华文细黑"/>
                <a:cs typeface="华文细黑"/>
              </a:rPr>
              <a:t>他们中间有些人听了劝</a:t>
            </a:r>
            <a:r>
              <a:rPr lang="en-US" altLang="zh-CN" sz="4000" dirty="0" smtClean="0">
                <a:solidFill>
                  <a:srgbClr val="008000"/>
                </a:solidFill>
                <a:latin typeface="华文细黑"/>
                <a:ea typeface="华文细黑"/>
                <a:cs typeface="华文细黑"/>
              </a:rPr>
              <a:t>…</a:t>
            </a:r>
            <a:r>
              <a:rPr lang="zh-TW" altLang="en-US" sz="4000" dirty="0" smtClean="0">
                <a:solidFill>
                  <a:srgbClr val="008000"/>
                </a:solidFill>
                <a:latin typeface="华文细黑"/>
                <a:ea typeface="华文细黑"/>
                <a:cs typeface="华文细黑"/>
              </a:rPr>
              <a:t>”</a:t>
            </a:r>
            <a:r>
              <a:rPr lang="en-US" altLang="zh-TW" sz="4000" dirty="0" smtClean="0">
                <a:solidFill>
                  <a:srgbClr val="008000"/>
                </a:solidFill>
                <a:latin typeface="华文细黑"/>
                <a:ea typeface="华文细黑"/>
                <a:cs typeface="华文细黑"/>
              </a:rPr>
              <a:t>(</a:t>
            </a:r>
            <a:r>
              <a:rPr lang="zh-CN" altLang="en-US" sz="4000" dirty="0" smtClean="0">
                <a:solidFill>
                  <a:srgbClr val="008000"/>
                </a:solidFill>
                <a:latin typeface="华文细黑"/>
                <a:ea typeface="华文细黑"/>
                <a:cs typeface="华文细黑"/>
              </a:rPr>
              <a:t>徒</a:t>
            </a:r>
            <a:r>
              <a:rPr lang="en-US" altLang="zh-CN" sz="4000" dirty="0" smtClean="0">
                <a:solidFill>
                  <a:srgbClr val="008000"/>
                </a:solidFill>
                <a:latin typeface="华文细黑"/>
                <a:ea typeface="华文细黑"/>
                <a:cs typeface="华文细黑"/>
              </a:rPr>
              <a:t>17:</a:t>
            </a:r>
            <a:r>
              <a:rPr lang="en-US" altLang="zh-CN" sz="4000" dirty="0">
                <a:solidFill>
                  <a:srgbClr val="008000"/>
                </a:solidFill>
                <a:latin typeface="华文细黑"/>
                <a:ea typeface="华文细黑"/>
                <a:cs typeface="华文细黑"/>
              </a:rPr>
              <a:t>4</a:t>
            </a:r>
            <a:r>
              <a:rPr lang="en-US" altLang="zh-CN" sz="4000" dirty="0" smtClean="0">
                <a:solidFill>
                  <a:srgbClr val="008000"/>
                </a:solidFill>
                <a:latin typeface="华文细黑"/>
                <a:ea typeface="华文细黑"/>
                <a:cs typeface="华文细黑"/>
              </a:rPr>
              <a:t>)</a:t>
            </a:r>
            <a:r>
              <a:rPr lang="zh-CN" altLang="en-US" sz="4000" dirty="0" smtClean="0">
                <a:solidFill>
                  <a:srgbClr val="008000"/>
                </a:solidFill>
                <a:latin typeface="华文细黑"/>
                <a:ea typeface="华文细黑"/>
                <a:cs typeface="华文细黑"/>
              </a:rPr>
              <a:t>。</a:t>
            </a:r>
            <a:endParaRPr lang="en-US" altLang="zh-TW" sz="4000" dirty="0">
              <a:solidFill>
                <a:srgbClr val="008000"/>
              </a:solidFill>
              <a:latin typeface="华文细黑"/>
              <a:ea typeface="华文细黑"/>
              <a:cs typeface="华文细黑"/>
            </a:endParaRPr>
          </a:p>
          <a:p>
            <a:pPr algn="l"/>
            <a:r>
              <a:rPr lang="en-US" sz="4000" dirty="0" smtClean="0">
                <a:solidFill>
                  <a:srgbClr val="008000"/>
                </a:solidFill>
                <a:latin typeface="Arial Narrow"/>
                <a:cs typeface="Arial Narrow"/>
              </a:rPr>
              <a:t>“Some </a:t>
            </a:r>
            <a:r>
              <a:rPr lang="en-US" sz="4000" dirty="0">
                <a:solidFill>
                  <a:srgbClr val="008000"/>
                </a:solidFill>
                <a:latin typeface="Arial Narrow"/>
                <a:cs typeface="Arial Narrow"/>
              </a:rPr>
              <a:t>of the Jews were persuaded…”(17:4</a:t>
            </a:r>
            <a:r>
              <a:rPr lang="en-US" sz="4000" dirty="0" smtClean="0">
                <a:solidFill>
                  <a:srgbClr val="008000"/>
                </a:solidFill>
                <a:latin typeface="Arial Narrow"/>
                <a:cs typeface="Arial Narrow"/>
              </a:rPr>
              <a:t>). </a:t>
            </a:r>
            <a:endParaRPr lang="en-US" sz="4000" dirty="0">
              <a:solidFill>
                <a:srgbClr val="008000"/>
              </a:solidFill>
              <a:latin typeface="Arial Narrow"/>
              <a:ea typeface="华文细黑"/>
              <a:cs typeface="Arial Narrow"/>
            </a:endParaRPr>
          </a:p>
        </p:txBody>
      </p:sp>
      <p:sp>
        <p:nvSpPr>
          <p:cNvPr id="10" name="TextBox 9"/>
          <p:cNvSpPr txBox="1"/>
          <p:nvPr/>
        </p:nvSpPr>
        <p:spPr>
          <a:xfrm>
            <a:off x="8577692" y="6219729"/>
            <a:ext cx="1101818" cy="523220"/>
          </a:xfrm>
          <a:prstGeom prst="rect">
            <a:avLst/>
          </a:prstGeom>
          <a:noFill/>
        </p:spPr>
        <p:txBody>
          <a:bodyPr wrap="square" rtlCol="0">
            <a:spAutoFit/>
          </a:bodyPr>
          <a:lstStyle/>
          <a:p>
            <a:r>
              <a:rPr lang="en-US" altLang="zh-CN" sz="2800" dirty="0" smtClean="0">
                <a:solidFill>
                  <a:srgbClr val="0000FF"/>
                </a:solidFill>
                <a:latin typeface="Arial Narrow"/>
                <a:cs typeface="Arial Narrow"/>
              </a:rPr>
              <a:t>(1)</a:t>
            </a:r>
            <a:endParaRPr lang="en-US" sz="2800" dirty="0">
              <a:solidFill>
                <a:srgbClr val="0000FF"/>
              </a:solidFill>
              <a:latin typeface="Arial Narrow"/>
              <a:cs typeface="Arial Narrow"/>
            </a:endParaRPr>
          </a:p>
        </p:txBody>
      </p:sp>
      <p:pic>
        <p:nvPicPr>
          <p:cNvPr id="6" name="Picture 5" descr="Screen Shot 2017-01-02 at 9.24.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2407561"/>
            <a:ext cx="2610040" cy="940460"/>
          </a:xfrm>
          <a:prstGeom prst="rect">
            <a:avLst/>
          </a:prstGeom>
        </p:spPr>
      </p:pic>
      <p:pic>
        <p:nvPicPr>
          <p:cNvPr id="7" name="Picture 6" descr="Screen Shot 2017-01-10 at 1.52.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254" y="778917"/>
            <a:ext cx="2640745" cy="1640757"/>
          </a:xfrm>
          <a:prstGeom prst="rect">
            <a:avLst/>
          </a:prstGeom>
        </p:spPr>
      </p:pic>
    </p:spTree>
    <p:extLst>
      <p:ext uri="{BB962C8B-B14F-4D97-AF65-F5344CB8AC3E}">
        <p14:creationId xmlns:p14="http://schemas.microsoft.com/office/powerpoint/2010/main" val="7982260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092"/>
            <a:ext cx="9144000" cy="348093"/>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华文细黑"/>
              <a:ea typeface="华文细黑"/>
              <a:cs typeface="华文细黑"/>
            </a:endParaRPr>
          </a:p>
        </p:txBody>
      </p:sp>
      <p:sp>
        <p:nvSpPr>
          <p:cNvPr id="17" name="TextBox 16"/>
          <p:cNvSpPr txBox="1"/>
          <p:nvPr/>
        </p:nvSpPr>
        <p:spPr>
          <a:xfrm>
            <a:off x="-28442" y="-90480"/>
            <a:ext cx="9153201" cy="461665"/>
          </a:xfrm>
          <a:prstGeom prst="rect">
            <a:avLst/>
          </a:prstGeom>
          <a:noFill/>
        </p:spPr>
        <p:txBody>
          <a:bodyPr wrap="square" rtlCol="0">
            <a:spAutoFit/>
          </a:bodyPr>
          <a:lstStyle/>
          <a:p>
            <a:r>
              <a:rPr lang="zh-CN" altLang="en-US" sz="2400" b="1" dirty="0" smtClean="0">
                <a:solidFill>
                  <a:srgbClr val="FF0000"/>
                </a:solidFill>
                <a:latin typeface="Arial Narrow"/>
                <a:ea typeface="华文细黑"/>
                <a:cs typeface="Arial Narrow"/>
              </a:rPr>
              <a:t>引言</a:t>
            </a:r>
            <a:r>
              <a:rPr lang="en-US" altLang="zh-CN" sz="2400" b="1" dirty="0" smtClean="0">
                <a:solidFill>
                  <a:srgbClr val="FF0000"/>
                </a:solidFill>
                <a:latin typeface="Arial Narrow"/>
                <a:ea typeface="华文细黑"/>
                <a:cs typeface="Arial Narrow"/>
              </a:rPr>
              <a:t>:A</a:t>
            </a:r>
            <a:r>
              <a:rPr lang="zh-CN" altLang="en-US" sz="2400" b="1" dirty="0" smtClean="0">
                <a:solidFill>
                  <a:srgbClr val="FF0000"/>
                </a:solidFill>
                <a:latin typeface="Arial Narrow"/>
                <a:ea typeface="华文细黑"/>
                <a:cs typeface="Arial Narrow"/>
              </a:rPr>
              <a:t>。使徒行传的信息。</a:t>
            </a:r>
            <a:r>
              <a:rPr lang="en-US" sz="2400" b="1" dirty="0" smtClean="0">
                <a:effectLst/>
                <a:latin typeface="Arial Narrow"/>
                <a:ea typeface="华文细黑"/>
                <a:cs typeface="Arial Narrow"/>
              </a:rPr>
              <a:t> </a:t>
            </a:r>
            <a:r>
              <a:rPr lang="en-US" sz="2400" b="1" dirty="0" smtClean="0">
                <a:latin typeface="Arial Narrow"/>
                <a:cs typeface="Arial Narrow"/>
              </a:rPr>
              <a:t>Intro: </a:t>
            </a:r>
            <a:r>
              <a:rPr lang="en-US" sz="2400" b="1" dirty="0" err="1" smtClean="0">
                <a:latin typeface="Arial Narrow"/>
                <a:cs typeface="Arial Narrow"/>
              </a:rPr>
              <a:t>A.Message</a:t>
            </a:r>
            <a:r>
              <a:rPr lang="en-US" sz="2400" b="1" dirty="0" smtClean="0">
                <a:latin typeface="Arial Narrow"/>
                <a:cs typeface="Arial Narrow"/>
              </a:rPr>
              <a:t> </a:t>
            </a:r>
            <a:r>
              <a:rPr lang="en-US" sz="2400" b="1" dirty="0">
                <a:latin typeface="Arial Narrow"/>
                <a:cs typeface="Arial Narrow"/>
              </a:rPr>
              <a:t>of </a:t>
            </a:r>
            <a:r>
              <a:rPr lang="en-US" sz="2400" b="1" dirty="0" smtClean="0">
                <a:latin typeface="Arial Narrow"/>
                <a:cs typeface="Arial Narrow"/>
              </a:rPr>
              <a:t>Acts </a:t>
            </a:r>
            <a:r>
              <a:rPr lang="en-US" sz="2400" b="1" dirty="0">
                <a:latin typeface="Arial Narrow"/>
                <a:cs typeface="Arial Narrow"/>
              </a:rPr>
              <a:t>of the </a:t>
            </a:r>
            <a:r>
              <a:rPr lang="en-US" sz="2400" b="1" dirty="0" smtClean="0">
                <a:latin typeface="Arial Narrow"/>
                <a:cs typeface="Arial Narrow"/>
              </a:rPr>
              <a:t>Apostles.</a:t>
            </a:r>
            <a:r>
              <a:rPr lang="en-US" sz="2400" dirty="0" smtClean="0">
                <a:latin typeface="Arial Narrow"/>
                <a:cs typeface="Arial Narrow"/>
              </a:rPr>
              <a:t> </a:t>
            </a:r>
            <a:endParaRPr lang="en-US" sz="2400" b="1" dirty="0">
              <a:latin typeface="Arial Narrow"/>
              <a:ea typeface="华文细黑"/>
              <a:cs typeface="Arial Narrow"/>
            </a:endParaRPr>
          </a:p>
        </p:txBody>
      </p:sp>
      <p:sp>
        <p:nvSpPr>
          <p:cNvPr id="8" name="Rectangle 7"/>
          <p:cNvSpPr/>
          <p:nvPr/>
        </p:nvSpPr>
        <p:spPr>
          <a:xfrm>
            <a:off x="-43896" y="367602"/>
            <a:ext cx="9394730" cy="6370974"/>
          </a:xfrm>
          <a:prstGeom prst="rect">
            <a:avLst/>
          </a:prstGeom>
        </p:spPr>
        <p:txBody>
          <a:bodyPr wrap="square">
            <a:spAutoFit/>
          </a:bodyPr>
          <a:lstStyle/>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一</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基督建造祂的教会（基督的灵借着使徒在作工）。</a:t>
            </a:r>
            <a:endParaRPr lang="en-US" altLang="zh-CN" sz="2400" dirty="0">
              <a:solidFill>
                <a:srgbClr val="FF0000"/>
              </a:solidFill>
              <a:latin typeface="华文细黑"/>
              <a:ea typeface="华文细黑"/>
              <a:cs typeface="华文细黑"/>
            </a:endParaRPr>
          </a:p>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二</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使徒行传是</a:t>
            </a:r>
            <a:r>
              <a:rPr lang="zh-TW" altLang="en-US" sz="2400" dirty="0">
                <a:solidFill>
                  <a:srgbClr val="FF0000"/>
                </a:solidFill>
                <a:latin typeface="华文细黑"/>
                <a:ea typeface="华文细黑"/>
                <a:cs typeface="华文细黑"/>
              </a:rPr>
              <a:t>圣灵的指挥</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控制和赋权的事工</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创立和加强了教会，并使它成长</a:t>
            </a:r>
            <a:r>
              <a:rPr lang="zh-CN" altLang="en-US" sz="2400" dirty="0">
                <a:solidFill>
                  <a:srgbClr val="FF0000"/>
                </a:solidFill>
                <a:latin typeface="华文细黑"/>
                <a:ea typeface="华文细黑"/>
                <a:cs typeface="华文细黑"/>
              </a:rPr>
              <a:t>。</a:t>
            </a:r>
            <a:endParaRPr lang="en-US" altLang="zh-CN" sz="2400" dirty="0">
              <a:solidFill>
                <a:srgbClr val="FF0000"/>
              </a:solidFill>
              <a:latin typeface="华文细黑"/>
              <a:ea typeface="华文细黑"/>
              <a:cs typeface="华文细黑"/>
            </a:endParaRPr>
          </a:p>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三</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使徒行传是</a:t>
            </a:r>
            <a:r>
              <a:rPr lang="zh-TW" altLang="en-US" sz="2400" dirty="0">
                <a:solidFill>
                  <a:srgbClr val="FF0000"/>
                </a:solidFill>
                <a:latin typeface="华文细黑"/>
                <a:ea typeface="华文细黑"/>
                <a:cs typeface="华文细黑"/>
              </a:rPr>
              <a:t>一个过渡时期</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从耶稣的</a:t>
            </a:r>
            <a:r>
              <a:rPr lang="zh-CN" altLang="en-US" sz="2400" dirty="0">
                <a:solidFill>
                  <a:srgbClr val="FF0000"/>
                </a:solidFill>
                <a:latin typeface="华文细黑"/>
                <a:ea typeface="华文细黑"/>
                <a:cs typeface="华文细黑"/>
              </a:rPr>
              <a:t>事工</a:t>
            </a:r>
            <a:r>
              <a:rPr lang="zh-TW" altLang="en-US" sz="2400" dirty="0">
                <a:solidFill>
                  <a:srgbClr val="FF0000"/>
                </a:solidFill>
                <a:latin typeface="华文细黑"/>
                <a:ea typeface="华文细黑"/>
                <a:cs typeface="华文细黑"/>
              </a:rPr>
              <a:t>到使徒的</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从旧约到新约</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从以色列作神的见证</a:t>
            </a:r>
            <a:r>
              <a:rPr lang="zh-CN" altLang="en-US" sz="2400" dirty="0">
                <a:solidFill>
                  <a:srgbClr val="FF0000"/>
                </a:solidFill>
                <a:latin typeface="华文细黑"/>
                <a:ea typeface="华文细黑"/>
                <a:cs typeface="华文细黑"/>
              </a:rPr>
              <a:t>到教会作神</a:t>
            </a:r>
            <a:r>
              <a:rPr lang="zh-TW" altLang="en-US" sz="2400" dirty="0">
                <a:solidFill>
                  <a:srgbClr val="FF0000"/>
                </a:solidFill>
                <a:latin typeface="华文细黑"/>
                <a:ea typeface="华文细黑"/>
                <a:cs typeface="华文细黑"/>
              </a:rPr>
              <a:t>的见证</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从犹太教出来</a:t>
            </a:r>
            <a:r>
              <a:rPr lang="en-US" altLang="zh-TW"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 </a:t>
            </a:r>
            <a:r>
              <a:rPr lang="zh-TW" altLang="en-US" sz="2400" dirty="0">
                <a:solidFill>
                  <a:srgbClr val="FF0000"/>
                </a:solidFill>
                <a:latin typeface="华文细黑"/>
                <a:ea typeface="华文细黑"/>
                <a:cs typeface="华文细黑"/>
              </a:rPr>
              <a:t>教会</a:t>
            </a:r>
            <a:r>
              <a:rPr lang="zh-CN" altLang="en-US" sz="2400" dirty="0">
                <a:solidFill>
                  <a:srgbClr val="FF0000"/>
                </a:solidFill>
                <a:latin typeface="华文细黑"/>
                <a:ea typeface="华文细黑"/>
                <a:cs typeface="华文细黑"/>
              </a:rPr>
              <a:t>诞生</a:t>
            </a:r>
            <a:r>
              <a:rPr lang="zh-TW" altLang="en-US" sz="2400" dirty="0">
                <a:solidFill>
                  <a:srgbClr val="FF0000"/>
                </a:solidFill>
                <a:latin typeface="华文细黑"/>
                <a:ea typeface="华文细黑"/>
                <a:cs typeface="华文细黑"/>
              </a:rPr>
              <a:t>了。</a:t>
            </a:r>
            <a:endParaRPr lang="en-US" altLang="zh-CN" sz="2400" dirty="0">
              <a:solidFill>
                <a:srgbClr val="FF0000"/>
              </a:solidFill>
              <a:latin typeface="华文细黑"/>
              <a:ea typeface="华文细黑"/>
              <a:cs typeface="华文细黑"/>
            </a:endParaRPr>
          </a:p>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四</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使徒行传</a:t>
            </a:r>
            <a:r>
              <a:rPr lang="zh-TW" altLang="en-US" sz="2400" dirty="0">
                <a:solidFill>
                  <a:srgbClr val="FF0000"/>
                </a:solidFill>
                <a:latin typeface="华文细黑"/>
                <a:ea typeface="华文细黑"/>
                <a:cs typeface="华文细黑"/>
              </a:rPr>
              <a:t>显示大使命</a:t>
            </a:r>
            <a:r>
              <a:rPr lang="zh-CN" altLang="en-US" sz="2400" dirty="0">
                <a:solidFill>
                  <a:srgbClr val="FF0000"/>
                </a:solidFill>
                <a:latin typeface="华文细黑"/>
                <a:ea typeface="华文细黑"/>
                <a:cs typeface="华文细黑"/>
              </a:rPr>
              <a:t>得以遵行</a:t>
            </a:r>
            <a:r>
              <a:rPr lang="en-US" altLang="zh-TW" sz="2400" dirty="0">
                <a:solidFill>
                  <a:srgbClr val="FF0000"/>
                </a:solidFill>
                <a:latin typeface="华文细黑"/>
                <a:ea typeface="华文细黑"/>
                <a:cs typeface="华文细黑"/>
              </a:rPr>
              <a:t>(1:8)</a:t>
            </a:r>
            <a:r>
              <a:rPr lang="zh-TW" altLang="en-US" sz="2400" dirty="0">
                <a:solidFill>
                  <a:srgbClr val="FF0000"/>
                </a:solidFill>
                <a:latin typeface="华文细黑"/>
                <a:ea typeface="华文细黑"/>
                <a:cs typeface="华文细黑"/>
              </a:rPr>
              <a:t>从证人到耶路撒冷</a:t>
            </a:r>
            <a:r>
              <a:rPr lang="en-US" altLang="zh-TW" sz="2400" dirty="0">
                <a:solidFill>
                  <a:srgbClr val="FF0000"/>
                </a:solidFill>
                <a:latin typeface="华文细黑"/>
                <a:ea typeface="华文细黑"/>
                <a:cs typeface="华文细黑"/>
              </a:rPr>
              <a:t>(1-8),</a:t>
            </a:r>
            <a:r>
              <a:rPr lang="zh-CN" altLang="en-US" sz="2400" dirty="0">
                <a:solidFill>
                  <a:srgbClr val="FF0000"/>
                </a:solidFill>
                <a:latin typeface="华文细黑"/>
                <a:ea typeface="华文细黑"/>
                <a:cs typeface="华文细黑"/>
              </a:rPr>
              <a:t>到</a:t>
            </a:r>
            <a:r>
              <a:rPr lang="zh-TW" altLang="en-US" sz="2400" dirty="0">
                <a:solidFill>
                  <a:srgbClr val="FF0000"/>
                </a:solidFill>
                <a:latin typeface="华文细黑"/>
                <a:ea typeface="华文细黑"/>
                <a:cs typeface="华文细黑"/>
              </a:rPr>
              <a:t>犹太和撒玛利亚</a:t>
            </a:r>
            <a:r>
              <a:rPr lang="en-US" altLang="zh-TW" sz="2400" dirty="0">
                <a:solidFill>
                  <a:srgbClr val="FF0000"/>
                </a:solidFill>
                <a:latin typeface="华文细黑"/>
                <a:ea typeface="华文细黑"/>
                <a:cs typeface="华文细黑"/>
              </a:rPr>
              <a:t>(8-12)</a:t>
            </a:r>
            <a:r>
              <a:rPr lang="zh-CN" altLang="en-US" sz="2400" dirty="0">
                <a:solidFill>
                  <a:srgbClr val="FF0000"/>
                </a:solidFill>
                <a:latin typeface="华文细黑"/>
                <a:ea typeface="华文细黑"/>
                <a:cs typeface="华文细黑"/>
              </a:rPr>
              <a:t>并到</a:t>
            </a:r>
            <a:r>
              <a:rPr lang="zh-TW" altLang="en-US" sz="2400" dirty="0">
                <a:solidFill>
                  <a:srgbClr val="FF0000"/>
                </a:solidFill>
                <a:latin typeface="华文细黑"/>
                <a:ea typeface="华文细黑"/>
                <a:cs typeface="华文细黑"/>
              </a:rPr>
              <a:t>地</a:t>
            </a:r>
            <a:r>
              <a:rPr lang="zh-CN" altLang="en-US" sz="2400" dirty="0">
                <a:solidFill>
                  <a:srgbClr val="FF0000"/>
                </a:solidFill>
                <a:latin typeface="华文细黑"/>
                <a:ea typeface="华文细黑"/>
                <a:cs typeface="华文细黑"/>
              </a:rPr>
              <a:t>极</a:t>
            </a:r>
            <a:r>
              <a:rPr lang="en-US" altLang="zh-CN" sz="2400" dirty="0">
                <a:solidFill>
                  <a:srgbClr val="FF0000"/>
                </a:solidFill>
                <a:latin typeface="华文细黑"/>
                <a:ea typeface="华文细黑"/>
                <a:cs typeface="华文细黑"/>
              </a:rPr>
              <a:t>(</a:t>
            </a:r>
            <a:r>
              <a:rPr lang="en-US" altLang="zh-TW" sz="2400" dirty="0">
                <a:solidFill>
                  <a:srgbClr val="FF0000"/>
                </a:solidFill>
                <a:latin typeface="华文细黑"/>
                <a:ea typeface="华文细黑"/>
                <a:cs typeface="华文细黑"/>
              </a:rPr>
              <a:t>13-28)</a:t>
            </a:r>
            <a:r>
              <a:rPr lang="zh-CN" altLang="en-US" sz="2400" dirty="0">
                <a:solidFill>
                  <a:srgbClr val="FF0000"/>
                </a:solidFill>
                <a:latin typeface="华文细黑"/>
                <a:ea typeface="华文细黑"/>
                <a:cs typeface="华文细黑"/>
              </a:rPr>
              <a:t>。</a:t>
            </a:r>
            <a:endParaRPr lang="en-US" altLang="zh-CN" sz="2400" dirty="0">
              <a:solidFill>
                <a:srgbClr val="FF0000"/>
              </a:solidFill>
              <a:latin typeface="华文细黑"/>
              <a:ea typeface="华文细黑"/>
              <a:cs typeface="华文细黑"/>
            </a:endParaRPr>
          </a:p>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五</a:t>
            </a:r>
            <a:r>
              <a:rPr lang="en-US" altLang="zh-CN" sz="2400" dirty="0" smtClean="0">
                <a:solidFill>
                  <a:srgbClr val="FF0000"/>
                </a:solidFill>
                <a:latin typeface="华文细黑"/>
                <a:ea typeface="华文细黑"/>
                <a:cs typeface="华文细黑"/>
              </a:rPr>
              <a:t>)</a:t>
            </a:r>
            <a:r>
              <a:rPr lang="zh-TW" altLang="en-US" sz="2400" dirty="0" smtClean="0">
                <a:solidFill>
                  <a:srgbClr val="FF0000"/>
                </a:solidFill>
                <a:latin typeface="华文细黑"/>
                <a:ea typeface="华文细黑"/>
                <a:cs typeface="华文细黑"/>
              </a:rPr>
              <a:t>保罗</a:t>
            </a:r>
            <a:r>
              <a:rPr lang="zh-CN" altLang="en-US" sz="2400" dirty="0" smtClean="0">
                <a:solidFill>
                  <a:srgbClr val="FF0000"/>
                </a:solidFill>
                <a:latin typeface="华文细黑"/>
                <a:ea typeface="华文细黑"/>
                <a:cs typeface="华文细黑"/>
              </a:rPr>
              <a:t>继续</a:t>
            </a:r>
            <a:r>
              <a:rPr lang="zh-TW" altLang="en-US" sz="2400" dirty="0" smtClean="0">
                <a:solidFill>
                  <a:srgbClr val="FF0000"/>
                </a:solidFill>
                <a:latin typeface="华文细黑"/>
                <a:ea typeface="华文细黑"/>
                <a:cs typeface="华文细黑"/>
              </a:rPr>
              <a:t>了</a:t>
            </a:r>
            <a:r>
              <a:rPr lang="zh-TW" altLang="en-US" sz="2400" dirty="0">
                <a:solidFill>
                  <a:srgbClr val="FF0000"/>
                </a:solidFill>
                <a:latin typeface="华文细黑"/>
                <a:ea typeface="华文细黑"/>
                <a:cs typeface="华文细黑"/>
              </a:rPr>
              <a:t>他的第二次传教旅程</a:t>
            </a:r>
            <a:r>
              <a:rPr lang="zh-TW" altLang="en-US" sz="2400" dirty="0" smtClean="0">
                <a:solidFill>
                  <a:srgbClr val="FF0000"/>
                </a:solidFill>
                <a:latin typeface="华文细黑"/>
                <a:ea typeface="华文细黑"/>
                <a:cs typeface="华文细黑"/>
              </a:rPr>
              <a:t>。</a:t>
            </a:r>
            <a:endParaRPr lang="en-US" altLang="zh-TW" sz="2400" dirty="0" smtClean="0">
              <a:solidFill>
                <a:srgbClr val="FF0000"/>
              </a:solidFill>
              <a:latin typeface="华文细黑"/>
              <a:ea typeface="华文细黑"/>
              <a:cs typeface="华文细黑"/>
            </a:endParaRPr>
          </a:p>
          <a:p>
            <a:r>
              <a:rPr lang="en-US" sz="2400" dirty="0" smtClean="0">
                <a:latin typeface="Arial Narrow"/>
                <a:cs typeface="Arial Narrow"/>
              </a:rPr>
              <a:t>(</a:t>
            </a:r>
            <a:r>
              <a:rPr lang="en-US" sz="2400" dirty="0">
                <a:latin typeface="Arial Narrow"/>
                <a:cs typeface="Arial Narrow"/>
              </a:rPr>
              <a:t>1)Christ builds His Church(the Acts of the Spirit of Christ through the Apostles). (2)The Acts were the Spirit’s directing, controlling, and empowering ministry that founded and strengthened the church and caused it to grow. </a:t>
            </a:r>
          </a:p>
          <a:p>
            <a:r>
              <a:rPr lang="en-US" sz="2400" dirty="0">
                <a:latin typeface="Arial Narrow"/>
                <a:cs typeface="Arial Narrow"/>
              </a:rPr>
              <a:t>(3)The Acts is a time of transitions: from ministry of Jesus to that of the apostles; from the Old Covenant to the New Covenant; from Israel as God’s witness to the Church as God’s witness; from Judaism is going out and Church is coming in. </a:t>
            </a:r>
          </a:p>
          <a:p>
            <a:r>
              <a:rPr lang="en-US" sz="2400" dirty="0">
                <a:latin typeface="Arial Narrow"/>
                <a:cs typeface="Arial Narrow"/>
              </a:rPr>
              <a:t>(4)The Acts show the fulfillment of the Great Commission(1:8) from the witness to Jerusalem(1-8), to Judea and Samaria(8-12), and to the ends of earth(13-28). </a:t>
            </a:r>
          </a:p>
          <a:p>
            <a:r>
              <a:rPr lang="en-US" sz="2400" dirty="0">
                <a:latin typeface="Arial Narrow"/>
                <a:cs typeface="Arial Narrow"/>
              </a:rPr>
              <a:t>(5</a:t>
            </a:r>
            <a:r>
              <a:rPr lang="en-US" sz="2400" dirty="0" smtClean="0">
                <a:latin typeface="Arial Narrow"/>
                <a:cs typeface="Arial Narrow"/>
              </a:rPr>
              <a:t>)</a:t>
            </a:r>
            <a:r>
              <a:rPr lang="en-US" sz="2400" dirty="0">
                <a:latin typeface="Arial Narrow"/>
                <a:cs typeface="Arial Narrow"/>
              </a:rPr>
              <a:t> </a:t>
            </a:r>
            <a:r>
              <a:rPr lang="en-US" sz="2400" dirty="0" smtClean="0">
                <a:latin typeface="Arial Narrow"/>
                <a:cs typeface="Arial Narrow"/>
              </a:rPr>
              <a:t>Paul continues </a:t>
            </a:r>
            <a:r>
              <a:rPr lang="en-US" sz="2400" dirty="0">
                <a:latin typeface="Arial Narrow"/>
                <a:cs typeface="Arial Narrow"/>
              </a:rPr>
              <a:t>his second missionary journey. </a:t>
            </a:r>
            <a:endParaRPr lang="en-US" altLang="zh-TW" sz="2400" dirty="0">
              <a:latin typeface="Arial Narrow"/>
              <a:ea typeface="华文细黑"/>
              <a:cs typeface="Arial Narrow"/>
            </a:endParaRPr>
          </a:p>
        </p:txBody>
      </p:sp>
      <p:sp>
        <p:nvSpPr>
          <p:cNvPr id="10" name="TextBox 9"/>
          <p:cNvSpPr txBox="1"/>
          <p:nvPr/>
        </p:nvSpPr>
        <p:spPr>
          <a:xfrm>
            <a:off x="8573850" y="-73128"/>
            <a:ext cx="1101818" cy="523220"/>
          </a:xfrm>
          <a:prstGeom prst="rect">
            <a:avLst/>
          </a:prstGeom>
          <a:noFill/>
        </p:spPr>
        <p:txBody>
          <a:bodyPr wrap="square" rtlCol="0">
            <a:spAutoFit/>
          </a:bodyPr>
          <a:lstStyle/>
          <a:p>
            <a:r>
              <a:rPr lang="en-US" altLang="zh-CN" sz="2800" dirty="0" smtClean="0">
                <a:solidFill>
                  <a:srgbClr val="0000FF"/>
                </a:solidFill>
                <a:latin typeface="Arial Narrow"/>
                <a:ea typeface="华文细黑"/>
                <a:cs typeface="Arial Narrow"/>
              </a:rPr>
              <a:t>(2)</a:t>
            </a:r>
            <a:endParaRPr lang="en-US" sz="2800" dirty="0">
              <a:solidFill>
                <a:srgbClr val="0000FF"/>
              </a:solidFill>
              <a:latin typeface="Arial Narrow"/>
              <a:ea typeface="华文细黑"/>
              <a:cs typeface="Arial Narrow"/>
            </a:endParaRPr>
          </a:p>
        </p:txBody>
      </p:sp>
    </p:spTree>
    <p:extLst>
      <p:ext uri="{BB962C8B-B14F-4D97-AF65-F5344CB8AC3E}">
        <p14:creationId xmlns:p14="http://schemas.microsoft.com/office/powerpoint/2010/main" val="1691630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092"/>
            <a:ext cx="9144000" cy="486624"/>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华文细黑"/>
              <a:ea typeface="华文细黑"/>
              <a:cs typeface="华文细黑"/>
            </a:endParaRPr>
          </a:p>
        </p:txBody>
      </p:sp>
      <p:sp>
        <p:nvSpPr>
          <p:cNvPr id="22" name="TextBox 21"/>
          <p:cNvSpPr txBox="1"/>
          <p:nvPr/>
        </p:nvSpPr>
        <p:spPr>
          <a:xfrm>
            <a:off x="-86162" y="-13504"/>
            <a:ext cx="9153201" cy="523220"/>
          </a:xfrm>
          <a:prstGeom prst="rect">
            <a:avLst/>
          </a:prstGeom>
          <a:noFill/>
        </p:spPr>
        <p:txBody>
          <a:bodyPr wrap="square" rtlCol="0">
            <a:spAutoFit/>
          </a:bodyPr>
          <a:lstStyle/>
          <a:p>
            <a:r>
              <a:rPr lang="en-US" altLang="zh-CN" sz="2800" b="1" dirty="0" smtClean="0">
                <a:solidFill>
                  <a:srgbClr val="FF0000"/>
                </a:solidFill>
                <a:latin typeface="Arial Narrow"/>
                <a:ea typeface="华文细黑"/>
                <a:cs typeface="Arial Narrow"/>
              </a:rPr>
              <a:t>B</a:t>
            </a:r>
            <a:r>
              <a:rPr lang="zh-CN" altLang="en-US" sz="2800" b="1" dirty="0" smtClean="0">
                <a:solidFill>
                  <a:srgbClr val="FF0000"/>
                </a:solidFill>
                <a:latin typeface="Arial Narrow"/>
                <a:ea typeface="华文细黑"/>
                <a:cs typeface="Arial Narrow"/>
              </a:rPr>
              <a:t>。</a:t>
            </a:r>
            <a:r>
              <a:rPr lang="zh-CN" altLang="en-US" sz="2800" b="1" dirty="0" smtClean="0">
                <a:solidFill>
                  <a:srgbClr val="FF0000"/>
                </a:solidFill>
                <a:latin typeface="华文细黑"/>
                <a:ea typeface="华文细黑"/>
                <a:cs typeface="华文细黑"/>
              </a:rPr>
              <a:t>帖撒罗尼迦</a:t>
            </a:r>
            <a:r>
              <a:rPr lang="zh-CN" altLang="en-US" sz="2800" b="1" dirty="0" smtClean="0">
                <a:solidFill>
                  <a:srgbClr val="FF0000"/>
                </a:solidFill>
                <a:latin typeface="Arial Narrow"/>
                <a:ea typeface="华文细黑"/>
                <a:cs typeface="Arial Narrow"/>
              </a:rPr>
              <a:t>地理</a:t>
            </a:r>
            <a:r>
              <a:rPr lang="zh-CN" altLang="en-US" sz="2800" b="1" dirty="0">
                <a:solidFill>
                  <a:srgbClr val="FF0000"/>
                </a:solidFill>
                <a:latin typeface="Arial Narrow"/>
                <a:ea typeface="华文细黑"/>
                <a:cs typeface="Arial Narrow"/>
              </a:rPr>
              <a:t>位置。</a:t>
            </a:r>
            <a:r>
              <a:rPr lang="en-US" sz="2800" b="1" dirty="0">
                <a:latin typeface="Arial Narrow"/>
                <a:cs typeface="Arial Narrow"/>
              </a:rPr>
              <a:t>B. </a:t>
            </a:r>
            <a:r>
              <a:rPr lang="en-US" sz="2800" b="1" dirty="0" smtClean="0">
                <a:latin typeface="Arial Narrow"/>
                <a:cs typeface="Arial Narrow"/>
              </a:rPr>
              <a:t>Thessalonica </a:t>
            </a:r>
            <a:r>
              <a:rPr lang="en-US" altLang="zh-CN" sz="2800" b="1" dirty="0">
                <a:latin typeface="Arial Narrow"/>
                <a:cs typeface="Arial Narrow"/>
              </a:rPr>
              <a:t>l</a:t>
            </a:r>
            <a:r>
              <a:rPr lang="en-US" sz="2800" b="1" dirty="0">
                <a:latin typeface="Arial Narrow"/>
                <a:cs typeface="Arial Narrow"/>
              </a:rPr>
              <a:t>ocation.</a:t>
            </a:r>
            <a:r>
              <a:rPr lang="en-US" sz="2800" dirty="0">
                <a:latin typeface="Arial Narrow"/>
                <a:cs typeface="Arial Narrow"/>
              </a:rPr>
              <a:t> </a:t>
            </a:r>
            <a:endParaRPr lang="en-US" sz="2800" b="1" dirty="0">
              <a:latin typeface="Arial Narrow"/>
              <a:ea typeface="华文细黑"/>
              <a:cs typeface="Arial Narrow"/>
            </a:endParaRPr>
          </a:p>
        </p:txBody>
      </p:sp>
      <p:sp>
        <p:nvSpPr>
          <p:cNvPr id="12" name="TextBox 11"/>
          <p:cNvSpPr txBox="1"/>
          <p:nvPr/>
        </p:nvSpPr>
        <p:spPr>
          <a:xfrm>
            <a:off x="8576158" y="-32152"/>
            <a:ext cx="1101818" cy="523220"/>
          </a:xfrm>
          <a:prstGeom prst="rect">
            <a:avLst/>
          </a:prstGeom>
          <a:noFill/>
        </p:spPr>
        <p:txBody>
          <a:bodyPr wrap="square" rtlCol="0">
            <a:spAutoFit/>
          </a:bodyPr>
          <a:lstStyle/>
          <a:p>
            <a:r>
              <a:rPr lang="en-US" altLang="zh-CN" sz="2800" dirty="0" smtClean="0">
                <a:solidFill>
                  <a:srgbClr val="0000FF"/>
                </a:solidFill>
                <a:latin typeface="华文细黑"/>
                <a:ea typeface="华文细黑"/>
                <a:cs typeface="华文细黑"/>
              </a:rPr>
              <a:t>(3)</a:t>
            </a:r>
            <a:endParaRPr lang="en-US" sz="2800" dirty="0">
              <a:solidFill>
                <a:srgbClr val="0000FF"/>
              </a:solidFill>
              <a:latin typeface="华文细黑"/>
              <a:ea typeface="华文细黑"/>
              <a:cs typeface="华文细黑"/>
            </a:endParaRPr>
          </a:p>
        </p:txBody>
      </p:sp>
      <p:pic>
        <p:nvPicPr>
          <p:cNvPr id="7" name="Picture 6"/>
          <p:cNvPicPr>
            <a:picLocks noChangeAspect="1"/>
          </p:cNvPicPr>
          <p:nvPr/>
        </p:nvPicPr>
        <p:blipFill>
          <a:blip r:embed="rId3"/>
          <a:stretch>
            <a:fillRect/>
          </a:stretch>
        </p:blipFill>
        <p:spPr>
          <a:xfrm>
            <a:off x="0" y="936017"/>
            <a:ext cx="9144000" cy="5603984"/>
          </a:xfrm>
          <a:prstGeom prst="rect">
            <a:avLst/>
          </a:prstGeom>
        </p:spPr>
      </p:pic>
      <p:sp>
        <p:nvSpPr>
          <p:cNvPr id="6" name="Donut 5"/>
          <p:cNvSpPr/>
          <p:nvPr/>
        </p:nvSpPr>
        <p:spPr>
          <a:xfrm>
            <a:off x="2827867" y="1574787"/>
            <a:ext cx="1202265" cy="778933"/>
          </a:xfrm>
          <a:prstGeom prst="donu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38408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092"/>
            <a:ext cx="9144000" cy="580201"/>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华文细黑"/>
              <a:ea typeface="华文细黑"/>
              <a:cs typeface="华文细黑"/>
            </a:endParaRPr>
          </a:p>
        </p:txBody>
      </p:sp>
      <p:sp>
        <p:nvSpPr>
          <p:cNvPr id="22" name="TextBox 21"/>
          <p:cNvSpPr txBox="1"/>
          <p:nvPr/>
        </p:nvSpPr>
        <p:spPr>
          <a:xfrm>
            <a:off x="-86162" y="-13504"/>
            <a:ext cx="9153201" cy="523220"/>
          </a:xfrm>
          <a:prstGeom prst="rect">
            <a:avLst/>
          </a:prstGeom>
          <a:noFill/>
        </p:spPr>
        <p:txBody>
          <a:bodyPr wrap="square" rtlCol="0">
            <a:spAutoFit/>
          </a:bodyPr>
          <a:lstStyle/>
          <a:p>
            <a:r>
              <a:rPr lang="en-US" altLang="zh-CN" sz="2800" b="1" dirty="0">
                <a:solidFill>
                  <a:srgbClr val="FF0000"/>
                </a:solidFill>
                <a:latin typeface="Arial Narrow"/>
                <a:ea typeface="华文细黑"/>
                <a:cs typeface="Arial Narrow"/>
              </a:rPr>
              <a:t>B</a:t>
            </a:r>
            <a:r>
              <a:rPr lang="zh-CN" altLang="en-US" sz="2800" b="1" dirty="0">
                <a:solidFill>
                  <a:srgbClr val="FF0000"/>
                </a:solidFill>
                <a:latin typeface="Arial Narrow"/>
                <a:ea typeface="华文细黑"/>
                <a:cs typeface="Arial Narrow"/>
              </a:rPr>
              <a:t>。</a:t>
            </a:r>
            <a:r>
              <a:rPr lang="zh-CN" altLang="en-US" sz="2800" b="1" dirty="0">
                <a:solidFill>
                  <a:srgbClr val="FF0000"/>
                </a:solidFill>
                <a:latin typeface="华文细黑"/>
                <a:ea typeface="华文细黑"/>
                <a:cs typeface="华文细黑"/>
              </a:rPr>
              <a:t>帖撒罗尼迦</a:t>
            </a:r>
            <a:r>
              <a:rPr lang="zh-CN" altLang="en-US" sz="2800" b="1" dirty="0">
                <a:solidFill>
                  <a:srgbClr val="FF0000"/>
                </a:solidFill>
                <a:latin typeface="Arial Narrow"/>
                <a:ea typeface="华文细黑"/>
                <a:cs typeface="Arial Narrow"/>
              </a:rPr>
              <a:t>地理位置。</a:t>
            </a:r>
            <a:r>
              <a:rPr lang="en-US" sz="2800" b="1" dirty="0">
                <a:latin typeface="Arial Narrow"/>
                <a:cs typeface="Arial Narrow"/>
              </a:rPr>
              <a:t>B. Thessalonica </a:t>
            </a:r>
            <a:r>
              <a:rPr lang="en-US" altLang="zh-CN" sz="2800" b="1" dirty="0">
                <a:latin typeface="Arial Narrow"/>
                <a:cs typeface="Arial Narrow"/>
              </a:rPr>
              <a:t>l</a:t>
            </a:r>
            <a:r>
              <a:rPr lang="en-US" sz="2800" b="1" dirty="0">
                <a:latin typeface="Arial Narrow"/>
                <a:cs typeface="Arial Narrow"/>
              </a:rPr>
              <a:t>ocation.</a:t>
            </a:r>
            <a:r>
              <a:rPr lang="en-US" sz="2800" dirty="0">
                <a:latin typeface="Arial Narrow"/>
                <a:cs typeface="Arial Narrow"/>
              </a:rPr>
              <a:t> </a:t>
            </a:r>
            <a:endParaRPr lang="en-US" sz="2800" b="1" dirty="0">
              <a:latin typeface="Arial Narrow"/>
              <a:ea typeface="华文细黑"/>
              <a:cs typeface="Arial Narrow"/>
            </a:endParaRPr>
          </a:p>
        </p:txBody>
      </p:sp>
      <p:sp>
        <p:nvSpPr>
          <p:cNvPr id="12" name="TextBox 11"/>
          <p:cNvSpPr txBox="1"/>
          <p:nvPr/>
        </p:nvSpPr>
        <p:spPr>
          <a:xfrm>
            <a:off x="8576158" y="52513"/>
            <a:ext cx="1101818" cy="523220"/>
          </a:xfrm>
          <a:prstGeom prst="rect">
            <a:avLst/>
          </a:prstGeom>
          <a:noFill/>
        </p:spPr>
        <p:txBody>
          <a:bodyPr wrap="square" rtlCol="0">
            <a:spAutoFit/>
          </a:bodyPr>
          <a:lstStyle/>
          <a:p>
            <a:r>
              <a:rPr lang="en-US" altLang="zh-CN" sz="2800" dirty="0" smtClean="0">
                <a:solidFill>
                  <a:srgbClr val="0000FF"/>
                </a:solidFill>
                <a:latin typeface="华文细黑"/>
                <a:ea typeface="华文细黑"/>
                <a:cs typeface="华文细黑"/>
              </a:rPr>
              <a:t>(4)</a:t>
            </a:r>
            <a:endParaRPr lang="en-US" sz="2800" dirty="0">
              <a:solidFill>
                <a:srgbClr val="0000FF"/>
              </a:solidFill>
              <a:latin typeface="华文细黑"/>
              <a:ea typeface="华文细黑"/>
              <a:cs typeface="华文细黑"/>
            </a:endParaRPr>
          </a:p>
        </p:txBody>
      </p:sp>
      <p:pic>
        <p:nvPicPr>
          <p:cNvPr id="6" name="Picture 5"/>
          <p:cNvPicPr>
            <a:picLocks noChangeAspect="1"/>
          </p:cNvPicPr>
          <p:nvPr/>
        </p:nvPicPr>
        <p:blipFill>
          <a:blip r:embed="rId3"/>
          <a:stretch>
            <a:fillRect/>
          </a:stretch>
        </p:blipFill>
        <p:spPr>
          <a:xfrm>
            <a:off x="279396" y="603293"/>
            <a:ext cx="8559803" cy="6254708"/>
          </a:xfrm>
          <a:prstGeom prst="rect">
            <a:avLst/>
          </a:prstGeom>
        </p:spPr>
      </p:pic>
      <p:sp>
        <p:nvSpPr>
          <p:cNvPr id="2" name="Donut 1"/>
          <p:cNvSpPr/>
          <p:nvPr/>
        </p:nvSpPr>
        <p:spPr>
          <a:xfrm>
            <a:off x="880534" y="1117580"/>
            <a:ext cx="1159946" cy="778933"/>
          </a:xfrm>
          <a:prstGeom prst="donu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166259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093"/>
            <a:ext cx="9144000" cy="494287"/>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华文细黑"/>
              <a:ea typeface="华文细黑"/>
              <a:cs typeface="华文细黑"/>
            </a:endParaRPr>
          </a:p>
        </p:txBody>
      </p:sp>
      <p:sp>
        <p:nvSpPr>
          <p:cNvPr id="17" name="TextBox 16"/>
          <p:cNvSpPr txBox="1"/>
          <p:nvPr/>
        </p:nvSpPr>
        <p:spPr>
          <a:xfrm>
            <a:off x="-9201" y="-5840"/>
            <a:ext cx="9153201" cy="523220"/>
          </a:xfrm>
          <a:prstGeom prst="rect">
            <a:avLst/>
          </a:prstGeom>
          <a:noFill/>
        </p:spPr>
        <p:txBody>
          <a:bodyPr wrap="square" rtlCol="0">
            <a:spAutoFit/>
          </a:bodyPr>
          <a:lstStyle/>
          <a:p>
            <a:r>
              <a:rPr lang="en-US" altLang="zh-CN" sz="2800" b="1" dirty="0" smtClean="0">
                <a:solidFill>
                  <a:srgbClr val="FF0000"/>
                </a:solidFill>
                <a:latin typeface="Arial Narrow"/>
                <a:ea typeface="华文细黑"/>
                <a:cs typeface="Arial Narrow"/>
              </a:rPr>
              <a:t>C</a:t>
            </a:r>
            <a:r>
              <a:rPr lang="zh-CN" altLang="en-US" b="1" dirty="0">
                <a:solidFill>
                  <a:srgbClr val="FF0000"/>
                </a:solidFill>
                <a:latin typeface="Arial Narrow"/>
                <a:ea typeface="华文细黑"/>
                <a:cs typeface="Arial Narrow"/>
              </a:rPr>
              <a:t>。</a:t>
            </a:r>
            <a:r>
              <a:rPr lang="zh-CN" altLang="en-US" sz="2800" b="1" dirty="0" smtClean="0">
                <a:solidFill>
                  <a:srgbClr val="FF0000"/>
                </a:solidFill>
                <a:latin typeface="华文细黑"/>
                <a:ea typeface="华文细黑"/>
                <a:cs typeface="华文细黑"/>
              </a:rPr>
              <a:t>帖撒罗尼迦的历</a:t>
            </a:r>
            <a:r>
              <a:rPr lang="zh-CN" altLang="en-US" sz="2800" b="1" dirty="0" smtClean="0">
                <a:solidFill>
                  <a:srgbClr val="FF0000"/>
                </a:solidFill>
                <a:latin typeface="Arial Narrow"/>
                <a:ea typeface="华文细黑"/>
                <a:cs typeface="Arial Narrow"/>
              </a:rPr>
              <a:t>史背景</a:t>
            </a:r>
            <a:r>
              <a:rPr lang="en-US" sz="2400" b="1" dirty="0" err="1" smtClean="0">
                <a:latin typeface="Arial Narrow"/>
                <a:cs typeface="Arial Narrow"/>
              </a:rPr>
              <a:t>C.Thessalonica</a:t>
            </a:r>
            <a:r>
              <a:rPr lang="en-US" sz="2400" b="1" dirty="0" smtClean="0"/>
              <a:t> </a:t>
            </a:r>
            <a:r>
              <a:rPr lang="en-US" sz="2400" b="1" dirty="0" smtClean="0">
                <a:latin typeface="Arial Narrow"/>
                <a:cs typeface="Arial Narrow"/>
              </a:rPr>
              <a:t>historical background</a:t>
            </a:r>
            <a:r>
              <a:rPr lang="en-US" sz="2400" dirty="0" smtClean="0">
                <a:latin typeface="Arial Narrow"/>
                <a:cs typeface="Arial Narrow"/>
              </a:rPr>
              <a:t>.</a:t>
            </a:r>
            <a:endParaRPr lang="en-US" sz="2800" b="1" dirty="0">
              <a:latin typeface="Arial Narrow"/>
              <a:ea typeface="华文细黑"/>
              <a:cs typeface="Arial Narrow"/>
            </a:endParaRPr>
          </a:p>
        </p:txBody>
      </p:sp>
      <p:sp>
        <p:nvSpPr>
          <p:cNvPr id="8" name="Rectangle 7"/>
          <p:cNvSpPr/>
          <p:nvPr/>
        </p:nvSpPr>
        <p:spPr>
          <a:xfrm>
            <a:off x="0" y="531437"/>
            <a:ext cx="9187896" cy="6370974"/>
          </a:xfrm>
          <a:prstGeom prst="rect">
            <a:avLst/>
          </a:prstGeom>
        </p:spPr>
        <p:txBody>
          <a:bodyPr wrap="square">
            <a:spAutoFit/>
          </a:bodyPr>
          <a:lstStyle/>
          <a:p>
            <a:r>
              <a:rPr lang="en-US" altLang="zh-TW" sz="2400" dirty="0" smtClean="0">
                <a:solidFill>
                  <a:srgbClr val="FF0000"/>
                </a:solidFill>
                <a:latin typeface="华文细黑"/>
                <a:ea typeface="华文细黑"/>
                <a:cs typeface="华文细黑"/>
              </a:rPr>
              <a:t>(1)</a:t>
            </a:r>
            <a:r>
              <a:rPr lang="zh-CN" altLang="en-US" sz="2400" dirty="0" smtClean="0">
                <a:solidFill>
                  <a:srgbClr val="FF0000"/>
                </a:solidFill>
                <a:latin typeface="华文细黑"/>
                <a:ea typeface="华文细黑"/>
                <a:cs typeface="华文细黑"/>
              </a:rPr>
              <a:t>帖撒罗尼迦</a:t>
            </a:r>
            <a:r>
              <a:rPr lang="zh-TW" altLang="en-US" sz="2400" dirty="0" smtClean="0">
                <a:solidFill>
                  <a:srgbClr val="FF0000"/>
                </a:solidFill>
                <a:latin typeface="华文细黑"/>
                <a:ea typeface="华文细黑"/>
                <a:cs typeface="华文细黑"/>
              </a:rPr>
              <a:t>是马其顿</a:t>
            </a:r>
            <a:r>
              <a:rPr lang="zh-CN" altLang="en-US" sz="2400" dirty="0" smtClean="0">
                <a:solidFill>
                  <a:srgbClr val="FF0000"/>
                </a:solidFill>
                <a:latin typeface="华文细黑"/>
                <a:ea typeface="华文细黑"/>
                <a:cs typeface="华文细黑"/>
              </a:rPr>
              <a:t>的首都</a:t>
            </a:r>
            <a:r>
              <a:rPr lang="zh-TW" altLang="en-US" sz="2400" dirty="0" smtClean="0">
                <a:solidFill>
                  <a:srgbClr val="FF0000"/>
                </a:solidFill>
                <a:latin typeface="华文细黑"/>
                <a:ea typeface="华文细黑"/>
                <a:cs typeface="华文细黑"/>
              </a:rPr>
              <a:t>和商业中心</a:t>
            </a:r>
            <a:r>
              <a:rPr lang="en-US" altLang="zh-TW" sz="2400" dirty="0" smtClean="0">
                <a:solidFill>
                  <a:srgbClr val="FF0000"/>
                </a:solidFill>
                <a:latin typeface="华文细黑"/>
                <a:ea typeface="华文细黑"/>
                <a:cs typeface="华文细黑"/>
              </a:rPr>
              <a:t>(17:1)</a:t>
            </a:r>
            <a:r>
              <a:rPr lang="zh-TW" altLang="en-US" sz="2400" dirty="0" smtClean="0">
                <a:solidFill>
                  <a:srgbClr val="FF0000"/>
                </a:solidFill>
                <a:latin typeface="华文细黑"/>
                <a:ea typeface="华文细黑"/>
                <a:cs typeface="华文细黑"/>
              </a:rPr>
              <a:t>。</a:t>
            </a:r>
            <a:endParaRPr lang="zh-TW" altLang="en-US" sz="2400" dirty="0">
              <a:solidFill>
                <a:srgbClr val="FF0000"/>
              </a:solidFill>
              <a:latin typeface="华文细黑"/>
              <a:ea typeface="华文细黑"/>
              <a:cs typeface="华文细黑"/>
            </a:endParaRPr>
          </a:p>
          <a:p>
            <a:r>
              <a:rPr lang="en-US" altLang="zh-TW" sz="2400" dirty="0" smtClean="0">
                <a:solidFill>
                  <a:srgbClr val="FF0000"/>
                </a:solidFill>
                <a:latin typeface="华文细黑"/>
                <a:ea typeface="华文细黑"/>
                <a:cs typeface="华文细黑"/>
              </a:rPr>
              <a:t>(2)</a:t>
            </a:r>
            <a:r>
              <a:rPr lang="zh-TW" altLang="en-US" sz="2400" dirty="0" smtClean="0">
                <a:solidFill>
                  <a:srgbClr val="FF0000"/>
                </a:solidFill>
                <a:latin typeface="华文细黑"/>
                <a:ea typeface="华文细黑"/>
                <a:cs typeface="华文细黑"/>
              </a:rPr>
              <a:t>帖撒罗尼迦教会</a:t>
            </a:r>
            <a:r>
              <a:rPr lang="zh-CN" altLang="en-US" sz="2400" dirty="0" smtClean="0">
                <a:solidFill>
                  <a:srgbClr val="FF0000"/>
                </a:solidFill>
                <a:latin typeface="华文细黑"/>
                <a:ea typeface="华文细黑"/>
                <a:cs typeface="华文细黑"/>
              </a:rPr>
              <a:t>是</a:t>
            </a:r>
            <a:r>
              <a:rPr lang="zh-TW" altLang="en-US" sz="2400" dirty="0" smtClean="0">
                <a:solidFill>
                  <a:srgbClr val="FF0000"/>
                </a:solidFill>
                <a:latin typeface="华文细黑"/>
                <a:ea typeface="华文细黑"/>
                <a:cs typeface="华文细黑"/>
              </a:rPr>
              <a:t>由保罗创立</a:t>
            </a:r>
            <a:r>
              <a:rPr lang="zh-CN" altLang="en-US" sz="2400" dirty="0" smtClean="0">
                <a:solidFill>
                  <a:srgbClr val="FF0000"/>
                </a:solidFill>
                <a:latin typeface="华文细黑"/>
                <a:ea typeface="华文细黑"/>
                <a:cs typeface="华文细黑"/>
              </a:rPr>
              <a:t>的</a:t>
            </a:r>
            <a:r>
              <a:rPr lang="en-US" altLang="zh-TW" sz="2400" dirty="0" smtClean="0">
                <a:solidFill>
                  <a:srgbClr val="FF0000"/>
                </a:solidFill>
                <a:latin typeface="华文细黑"/>
                <a:ea typeface="华文细黑"/>
                <a:cs typeface="华文细黑"/>
              </a:rPr>
              <a:t>(17:2</a:t>
            </a:r>
            <a:r>
              <a:rPr lang="en-US" altLang="zh-TW" sz="2400" dirty="0">
                <a:solidFill>
                  <a:srgbClr val="FF0000"/>
                </a:solidFill>
                <a:latin typeface="华文细黑"/>
                <a:ea typeface="华文细黑"/>
                <a:cs typeface="华文细黑"/>
              </a:rPr>
              <a:t>-4; </a:t>
            </a:r>
            <a:r>
              <a:rPr lang="zh-CN" altLang="en-US" sz="2400" dirty="0" smtClean="0">
                <a:solidFill>
                  <a:srgbClr val="FF0000"/>
                </a:solidFill>
                <a:latin typeface="华文细黑"/>
                <a:ea typeface="华文细黑"/>
                <a:cs typeface="华文细黑"/>
              </a:rPr>
              <a:t>帖前</a:t>
            </a:r>
            <a:r>
              <a:rPr lang="en-US" altLang="zh-TW" sz="2400" dirty="0" smtClean="0">
                <a:solidFill>
                  <a:srgbClr val="FF0000"/>
                </a:solidFill>
                <a:latin typeface="华文细黑"/>
                <a:ea typeface="华文细黑"/>
                <a:cs typeface="华文细黑"/>
              </a:rPr>
              <a:t>1:1;</a:t>
            </a:r>
            <a:r>
              <a:rPr lang="zh-CN" altLang="en-US" sz="2400" dirty="0" smtClean="0">
                <a:solidFill>
                  <a:srgbClr val="FF0000"/>
                </a:solidFill>
                <a:latin typeface="华文细黑"/>
                <a:ea typeface="华文细黑"/>
                <a:cs typeface="华文细黑"/>
              </a:rPr>
              <a:t>帖后</a:t>
            </a:r>
            <a:r>
              <a:rPr lang="en-US" altLang="zh-TW" sz="2400" dirty="0" smtClean="0">
                <a:solidFill>
                  <a:srgbClr val="FF0000"/>
                </a:solidFill>
                <a:latin typeface="华文细黑"/>
                <a:ea typeface="华文细黑"/>
                <a:cs typeface="华文细黑"/>
              </a:rPr>
              <a:t>1:1)</a:t>
            </a:r>
            <a:r>
              <a:rPr lang="zh-TW" altLang="en-US" sz="2400" dirty="0" smtClean="0">
                <a:solidFill>
                  <a:srgbClr val="FF0000"/>
                </a:solidFill>
                <a:latin typeface="华文细黑"/>
                <a:ea typeface="华文细黑"/>
                <a:cs typeface="华文细黑"/>
              </a:rPr>
              <a:t>。</a:t>
            </a:r>
            <a:endParaRPr lang="zh-TW" altLang="en-US" sz="2400" dirty="0">
              <a:solidFill>
                <a:srgbClr val="FF0000"/>
              </a:solidFill>
              <a:latin typeface="华文细黑"/>
              <a:ea typeface="华文细黑"/>
              <a:cs typeface="华文细黑"/>
            </a:endParaRPr>
          </a:p>
          <a:p>
            <a:r>
              <a:rPr lang="en-US" altLang="zh-TW" sz="2400" dirty="0" smtClean="0">
                <a:solidFill>
                  <a:srgbClr val="FF0000"/>
                </a:solidFill>
                <a:latin typeface="华文细黑"/>
                <a:ea typeface="华文细黑"/>
                <a:cs typeface="华文细黑"/>
              </a:rPr>
              <a:t>(3)</a:t>
            </a:r>
            <a:r>
              <a:rPr lang="zh-CN" altLang="en-US" sz="2400" dirty="0">
                <a:solidFill>
                  <a:srgbClr val="FF0000"/>
                </a:solidFill>
                <a:latin typeface="华文细黑"/>
                <a:ea typeface="华文细黑"/>
                <a:cs typeface="华文细黑"/>
              </a:rPr>
              <a:t>帖撒罗尼迦</a:t>
            </a:r>
            <a:r>
              <a:rPr lang="zh-TW" altLang="en-US" sz="2400" dirty="0" smtClean="0">
                <a:solidFill>
                  <a:srgbClr val="FF0000"/>
                </a:solidFill>
                <a:latin typeface="华文细黑"/>
                <a:ea typeface="华文细黑"/>
                <a:cs typeface="华文细黑"/>
              </a:rPr>
              <a:t>教会</a:t>
            </a:r>
            <a:r>
              <a:rPr lang="zh-TW" altLang="en-US" sz="2400" dirty="0">
                <a:solidFill>
                  <a:srgbClr val="FF0000"/>
                </a:solidFill>
                <a:latin typeface="华文细黑"/>
                <a:ea typeface="华文细黑"/>
                <a:cs typeface="华文细黑"/>
              </a:rPr>
              <a:t>代表</a:t>
            </a:r>
            <a:r>
              <a:rPr lang="zh-TW"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布道的</a:t>
            </a:r>
            <a:r>
              <a:rPr lang="zh-TW" altLang="en-US" sz="2400" dirty="0" smtClean="0">
                <a:solidFill>
                  <a:srgbClr val="FF0000"/>
                </a:solidFill>
                <a:latin typeface="华文细黑"/>
                <a:ea typeface="华文细黑"/>
                <a:cs typeface="华文细黑"/>
              </a:rPr>
              <a:t>教会</a:t>
            </a:r>
            <a:r>
              <a:rPr lang="zh-TW" altLang="en-US" sz="2400" dirty="0">
                <a:solidFill>
                  <a:srgbClr val="FF0000"/>
                </a:solidFill>
                <a:latin typeface="华文细黑"/>
                <a:ea typeface="华文细黑"/>
                <a:cs typeface="华文细黑"/>
              </a:rPr>
              <a:t>”。</a:t>
            </a:r>
          </a:p>
          <a:p>
            <a:r>
              <a:rPr lang="en-US" altLang="zh-TW" sz="2400" dirty="0" smtClean="0">
                <a:solidFill>
                  <a:srgbClr val="FF0000"/>
                </a:solidFill>
                <a:latin typeface="华文细黑"/>
                <a:ea typeface="华文细黑"/>
                <a:cs typeface="华文细黑"/>
              </a:rPr>
              <a:t>(4)</a:t>
            </a:r>
            <a:r>
              <a:rPr lang="zh-CN" altLang="en-US" sz="2400" dirty="0">
                <a:solidFill>
                  <a:srgbClr val="FF0000"/>
                </a:solidFill>
                <a:latin typeface="华文细黑"/>
                <a:ea typeface="华文细黑"/>
                <a:cs typeface="华文细黑"/>
              </a:rPr>
              <a:t>帖撒罗尼迦</a:t>
            </a:r>
            <a:r>
              <a:rPr lang="zh-TW" altLang="en-US" sz="2400" dirty="0" smtClean="0">
                <a:solidFill>
                  <a:srgbClr val="FF0000"/>
                </a:solidFill>
                <a:latin typeface="华文细黑"/>
                <a:ea typeface="华文细黑"/>
                <a:cs typeface="华文细黑"/>
              </a:rPr>
              <a:t>来自卡桑德</a:t>
            </a:r>
            <a:r>
              <a:rPr lang="zh-TW" altLang="en-US" sz="2400" dirty="0">
                <a:solidFill>
                  <a:srgbClr val="FF0000"/>
                </a:solidFill>
                <a:latin typeface="华文细黑"/>
                <a:ea typeface="华文细黑"/>
                <a:cs typeface="华文细黑"/>
              </a:rPr>
              <a:t>的妻子的名字</a:t>
            </a:r>
            <a:r>
              <a:rPr lang="zh-TW"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丈夫</a:t>
            </a:r>
            <a:r>
              <a:rPr lang="zh-TW" altLang="en-US" sz="2400" dirty="0" smtClean="0">
                <a:solidFill>
                  <a:srgbClr val="FF0000"/>
                </a:solidFill>
                <a:latin typeface="华文细黑"/>
                <a:ea typeface="华文细黑"/>
                <a:cs typeface="华文细黑"/>
              </a:rPr>
              <a:t>是亚历山</a:t>
            </a:r>
            <a:r>
              <a:rPr lang="zh-TW" altLang="en-US" sz="2400" dirty="0">
                <a:solidFill>
                  <a:srgbClr val="FF0000"/>
                </a:solidFill>
                <a:latin typeface="华文细黑"/>
                <a:ea typeface="华文细黑"/>
                <a:cs typeface="华文细黑"/>
              </a:rPr>
              <a:t>大大帝的将军，建造了这座城市。 </a:t>
            </a:r>
            <a:r>
              <a:rPr lang="zh-CN" altLang="en-US" sz="2400" dirty="0" smtClean="0">
                <a:solidFill>
                  <a:srgbClr val="FF0000"/>
                </a:solidFill>
                <a:latin typeface="华文细黑"/>
                <a:ea typeface="华文细黑"/>
                <a:cs typeface="华文细黑"/>
              </a:rPr>
              <a:t>妻子</a:t>
            </a:r>
            <a:r>
              <a:rPr lang="zh-TW" altLang="en-US" sz="2400" dirty="0" smtClean="0">
                <a:solidFill>
                  <a:srgbClr val="FF0000"/>
                </a:solidFill>
                <a:latin typeface="华文细黑"/>
                <a:ea typeface="华文细黑"/>
                <a:cs typeface="华文细黑"/>
              </a:rPr>
              <a:t>是</a:t>
            </a:r>
            <a:r>
              <a:rPr lang="zh-CN" altLang="en-US" sz="2400" dirty="0" smtClean="0">
                <a:solidFill>
                  <a:srgbClr val="FF0000"/>
                </a:solidFill>
                <a:latin typeface="华文细黑"/>
                <a:ea typeface="华文细黑"/>
                <a:cs typeface="华文细黑"/>
              </a:rPr>
              <a:t>腓</a:t>
            </a:r>
            <a:r>
              <a:rPr lang="zh-TW" altLang="en-US" sz="2400" dirty="0" smtClean="0">
                <a:solidFill>
                  <a:srgbClr val="FF0000"/>
                </a:solidFill>
                <a:latin typeface="华文细黑"/>
                <a:ea typeface="华文细黑"/>
                <a:cs typeface="华文细黑"/>
              </a:rPr>
              <a:t>利普</a:t>
            </a:r>
            <a:r>
              <a:rPr lang="zh-TW" altLang="en-US" sz="2400" dirty="0">
                <a:solidFill>
                  <a:srgbClr val="FF0000"/>
                </a:solidFill>
                <a:latin typeface="华文细黑"/>
                <a:ea typeface="华文细黑"/>
                <a:cs typeface="华文细黑"/>
              </a:rPr>
              <a:t>二世的女儿。 </a:t>
            </a:r>
            <a:r>
              <a:rPr lang="zh-TW" altLang="en-US" sz="2400" dirty="0" smtClean="0">
                <a:solidFill>
                  <a:srgbClr val="FF0000"/>
                </a:solidFill>
                <a:latin typeface="华文细黑"/>
                <a:ea typeface="华文细黑"/>
                <a:cs typeface="华文细黑"/>
              </a:rPr>
              <a:t>这意味着</a:t>
            </a:r>
            <a:r>
              <a:rPr lang="zh-CN" altLang="en-US" sz="2400" dirty="0">
                <a:solidFill>
                  <a:srgbClr val="FF0000"/>
                </a:solidFill>
                <a:latin typeface="华文细黑"/>
                <a:ea typeface="华文细黑"/>
                <a:cs typeface="华文细黑"/>
              </a:rPr>
              <a:t>对撒哈拉人的胜</a:t>
            </a:r>
            <a:r>
              <a:rPr lang="zh-CN" altLang="en-US" sz="2400" dirty="0" smtClean="0">
                <a:solidFill>
                  <a:srgbClr val="FF0000"/>
                </a:solidFill>
                <a:latin typeface="华文细黑"/>
                <a:ea typeface="华文细黑"/>
                <a:cs typeface="华文细黑"/>
              </a:rPr>
              <a:t>利</a:t>
            </a:r>
            <a:r>
              <a:rPr lang="zh-TW" altLang="en-US" sz="2400" dirty="0" smtClean="0">
                <a:solidFill>
                  <a:srgbClr val="FF0000"/>
                </a:solidFill>
                <a:latin typeface="华文细黑"/>
                <a:ea typeface="华文细黑"/>
                <a:cs typeface="华文细黑"/>
              </a:rPr>
              <a:t>。</a:t>
            </a:r>
            <a:endParaRPr lang="en-US" altLang="zh-TW" sz="2400" dirty="0" smtClean="0">
              <a:solidFill>
                <a:srgbClr val="FF0000"/>
              </a:solidFill>
              <a:latin typeface="华文细黑"/>
              <a:ea typeface="华文细黑"/>
              <a:cs typeface="华文细黑"/>
            </a:endParaRPr>
          </a:p>
          <a:p>
            <a:r>
              <a:rPr lang="en-US" sz="2400" dirty="0" smtClean="0">
                <a:latin typeface="Arial Narrow"/>
                <a:cs typeface="Arial Narrow"/>
              </a:rPr>
              <a:t>(1)</a:t>
            </a:r>
            <a:r>
              <a:rPr lang="en-US" sz="2400" b="1" dirty="0" smtClean="0">
                <a:latin typeface="Arial Narrow"/>
                <a:cs typeface="Arial Narrow"/>
              </a:rPr>
              <a:t> </a:t>
            </a:r>
            <a:r>
              <a:rPr lang="en-US" sz="2400" dirty="0" smtClean="0">
                <a:latin typeface="Arial Narrow"/>
                <a:cs typeface="Arial Narrow"/>
              </a:rPr>
              <a:t>Thessalonica </a:t>
            </a:r>
            <a:r>
              <a:rPr lang="en-US" sz="2400" dirty="0">
                <a:latin typeface="Arial Narrow"/>
                <a:cs typeface="Arial Narrow"/>
              </a:rPr>
              <a:t>was the capital city of Macedonia and a center for </a:t>
            </a:r>
            <a:r>
              <a:rPr lang="en-US" sz="2400" dirty="0" smtClean="0">
                <a:latin typeface="Arial Narrow"/>
                <a:cs typeface="Arial Narrow"/>
              </a:rPr>
              <a:t>business (</a:t>
            </a:r>
            <a:r>
              <a:rPr lang="en-US" sz="2400" dirty="0">
                <a:latin typeface="Arial Narrow"/>
                <a:cs typeface="Arial Narrow"/>
              </a:rPr>
              <a:t>17:1). </a:t>
            </a:r>
            <a:endParaRPr lang="en-US" sz="2400" dirty="0" smtClean="0">
              <a:latin typeface="Arial Narrow"/>
              <a:cs typeface="Arial Narrow"/>
            </a:endParaRPr>
          </a:p>
          <a:p>
            <a:pPr lvl="0"/>
            <a:r>
              <a:rPr lang="en-US" sz="2400" dirty="0" smtClean="0">
                <a:latin typeface="Arial Narrow"/>
                <a:cs typeface="Arial Narrow"/>
              </a:rPr>
              <a:t>(</a:t>
            </a:r>
            <a:r>
              <a:rPr lang="en-US" sz="2400" dirty="0">
                <a:latin typeface="Arial Narrow"/>
                <a:cs typeface="Arial Narrow"/>
              </a:rPr>
              <a:t>2) Thessalonica church was founded </a:t>
            </a:r>
            <a:endParaRPr lang="en-US" sz="2400" dirty="0" smtClean="0">
              <a:latin typeface="Arial Narrow"/>
              <a:cs typeface="Arial Narrow"/>
            </a:endParaRPr>
          </a:p>
          <a:p>
            <a:pPr lvl="0"/>
            <a:r>
              <a:rPr lang="en-US" sz="2400" dirty="0" smtClean="0">
                <a:latin typeface="Arial Narrow"/>
                <a:cs typeface="Arial Narrow"/>
              </a:rPr>
              <a:t>by </a:t>
            </a:r>
            <a:r>
              <a:rPr lang="en-US" sz="2400" dirty="0">
                <a:latin typeface="Arial Narrow"/>
                <a:cs typeface="Arial Narrow"/>
              </a:rPr>
              <a:t>Paul(17:2-4; 1Thes.1:1;2Thes.1:1). </a:t>
            </a:r>
            <a:endParaRPr lang="en-US" sz="2400" dirty="0" smtClean="0">
              <a:latin typeface="Arial Narrow"/>
              <a:cs typeface="Arial Narrow"/>
            </a:endParaRPr>
          </a:p>
          <a:p>
            <a:pPr lvl="0"/>
            <a:r>
              <a:rPr lang="en-US" sz="2400" dirty="0" smtClean="0">
                <a:latin typeface="Arial Narrow"/>
                <a:cs typeface="Arial Narrow"/>
              </a:rPr>
              <a:t>(</a:t>
            </a:r>
            <a:r>
              <a:rPr lang="en-US" sz="2400" dirty="0">
                <a:latin typeface="Arial Narrow"/>
                <a:cs typeface="Arial Narrow"/>
              </a:rPr>
              <a:t>3) Thessalonica church represents </a:t>
            </a:r>
            <a:endParaRPr lang="en-US" sz="2400" dirty="0" smtClean="0">
              <a:latin typeface="Arial Narrow"/>
              <a:cs typeface="Arial Narrow"/>
            </a:endParaRPr>
          </a:p>
          <a:p>
            <a:pPr lvl="0"/>
            <a:r>
              <a:rPr lang="en-US" sz="2400" dirty="0" smtClean="0">
                <a:latin typeface="Arial Narrow"/>
                <a:cs typeface="Arial Narrow"/>
              </a:rPr>
              <a:t>“</a:t>
            </a:r>
            <a:r>
              <a:rPr lang="en-US" sz="2400" dirty="0">
                <a:latin typeface="Arial Narrow"/>
                <a:cs typeface="Arial Narrow"/>
              </a:rPr>
              <a:t>Preaching Church”. </a:t>
            </a:r>
            <a:endParaRPr lang="en-US" sz="2400" dirty="0" smtClean="0">
              <a:latin typeface="Arial Narrow"/>
              <a:cs typeface="Arial Narrow"/>
            </a:endParaRPr>
          </a:p>
          <a:p>
            <a:pPr lvl="0"/>
            <a:r>
              <a:rPr lang="en-US" sz="2400" dirty="0" smtClean="0">
                <a:latin typeface="Arial Narrow"/>
                <a:cs typeface="Arial Narrow"/>
              </a:rPr>
              <a:t>(</a:t>
            </a:r>
            <a:r>
              <a:rPr lang="en-US" sz="2400" dirty="0">
                <a:latin typeface="Arial Narrow"/>
                <a:cs typeface="Arial Narrow"/>
              </a:rPr>
              <a:t>4</a:t>
            </a:r>
            <a:r>
              <a:rPr lang="en-US" sz="2400" dirty="0" smtClean="0">
                <a:latin typeface="Arial Narrow"/>
                <a:cs typeface="Arial Narrow"/>
              </a:rPr>
              <a:t>)Thessalonica </a:t>
            </a:r>
            <a:r>
              <a:rPr lang="en-US" sz="2400" dirty="0">
                <a:latin typeface="Arial Narrow"/>
                <a:cs typeface="Arial Narrow"/>
              </a:rPr>
              <a:t>comes from </a:t>
            </a:r>
            <a:r>
              <a:rPr lang="en-US" sz="2400" dirty="0" smtClean="0">
                <a:latin typeface="Arial Narrow"/>
                <a:cs typeface="Arial Narrow"/>
              </a:rPr>
              <a:t>name </a:t>
            </a:r>
            <a:r>
              <a:rPr lang="en-US" sz="2400" dirty="0">
                <a:latin typeface="Arial Narrow"/>
                <a:cs typeface="Arial Narrow"/>
              </a:rPr>
              <a:t>of </a:t>
            </a:r>
            <a:endParaRPr lang="en-US" sz="2400" dirty="0" smtClean="0">
              <a:latin typeface="Arial Narrow"/>
              <a:cs typeface="Arial Narrow"/>
            </a:endParaRPr>
          </a:p>
          <a:p>
            <a:pPr lvl="0"/>
            <a:r>
              <a:rPr lang="en-US" sz="2400" dirty="0" err="1" smtClean="0">
                <a:latin typeface="Arial Narrow"/>
                <a:cs typeface="Arial Narrow"/>
              </a:rPr>
              <a:t>Cassander’s</a:t>
            </a:r>
            <a:r>
              <a:rPr lang="en-US" sz="2400" dirty="0" smtClean="0">
                <a:latin typeface="Arial Narrow"/>
                <a:cs typeface="Arial Narrow"/>
              </a:rPr>
              <a:t> </a:t>
            </a:r>
            <a:r>
              <a:rPr lang="en-US" sz="2400" dirty="0" err="1">
                <a:latin typeface="Arial Narrow"/>
                <a:cs typeface="Arial Narrow"/>
              </a:rPr>
              <a:t>wife.He</a:t>
            </a:r>
            <a:r>
              <a:rPr lang="en-US" sz="2400" dirty="0">
                <a:latin typeface="Arial Narrow"/>
                <a:cs typeface="Arial Narrow"/>
              </a:rPr>
              <a:t> was a general of </a:t>
            </a:r>
            <a:endParaRPr lang="en-US" sz="2400" dirty="0" smtClean="0">
              <a:latin typeface="Arial Narrow"/>
              <a:cs typeface="Arial Narrow"/>
            </a:endParaRPr>
          </a:p>
          <a:p>
            <a:pPr lvl="0"/>
            <a:r>
              <a:rPr lang="en-US" sz="2400" dirty="0" smtClean="0">
                <a:latin typeface="Arial Narrow"/>
                <a:cs typeface="Arial Narrow"/>
              </a:rPr>
              <a:t>Alexander </a:t>
            </a:r>
            <a:r>
              <a:rPr lang="en-US" sz="2400" dirty="0">
                <a:latin typeface="Arial Narrow"/>
                <a:cs typeface="Arial Narrow"/>
              </a:rPr>
              <a:t>the Great and built the city. </a:t>
            </a:r>
            <a:endParaRPr lang="en-US" sz="2400" dirty="0" smtClean="0">
              <a:latin typeface="Arial Narrow"/>
              <a:cs typeface="Arial Narrow"/>
            </a:endParaRPr>
          </a:p>
          <a:p>
            <a:pPr lvl="0"/>
            <a:r>
              <a:rPr lang="en-US" sz="2400" dirty="0" smtClean="0">
                <a:latin typeface="Arial Narrow"/>
                <a:cs typeface="Arial Narrow"/>
              </a:rPr>
              <a:t>She </a:t>
            </a:r>
            <a:r>
              <a:rPr lang="en-US" sz="2400" dirty="0">
                <a:latin typeface="Arial Narrow"/>
                <a:cs typeface="Arial Narrow"/>
              </a:rPr>
              <a:t>was the daughter of Philip II. It </a:t>
            </a:r>
            <a:endParaRPr lang="en-US" sz="2400" dirty="0" smtClean="0">
              <a:latin typeface="Arial Narrow"/>
              <a:cs typeface="Arial Narrow"/>
            </a:endParaRPr>
          </a:p>
          <a:p>
            <a:pPr lvl="0"/>
            <a:r>
              <a:rPr lang="en-US" sz="2400" dirty="0" smtClean="0">
                <a:latin typeface="Arial Narrow"/>
                <a:cs typeface="Arial Narrow"/>
              </a:rPr>
              <a:t>means </a:t>
            </a:r>
            <a:r>
              <a:rPr lang="en-US" sz="2400" dirty="0">
                <a:latin typeface="Arial Narrow"/>
                <a:cs typeface="Arial Narrow"/>
              </a:rPr>
              <a:t>victory against </a:t>
            </a:r>
            <a:r>
              <a:rPr lang="en-US" sz="2400" dirty="0" err="1">
                <a:latin typeface="Arial Narrow"/>
                <a:cs typeface="Arial Narrow"/>
              </a:rPr>
              <a:t>Thessalians</a:t>
            </a:r>
            <a:r>
              <a:rPr lang="en-US" sz="2400" dirty="0">
                <a:latin typeface="Arial Narrow"/>
                <a:cs typeface="Arial Narrow"/>
              </a:rPr>
              <a:t>. </a:t>
            </a:r>
          </a:p>
        </p:txBody>
      </p:sp>
      <p:sp>
        <p:nvSpPr>
          <p:cNvPr id="7" name="TextBox 6"/>
          <p:cNvSpPr txBox="1"/>
          <p:nvPr/>
        </p:nvSpPr>
        <p:spPr>
          <a:xfrm>
            <a:off x="8517466" y="12294"/>
            <a:ext cx="1101818" cy="523220"/>
          </a:xfrm>
          <a:prstGeom prst="rect">
            <a:avLst/>
          </a:prstGeom>
          <a:noFill/>
        </p:spPr>
        <p:txBody>
          <a:bodyPr wrap="square" rtlCol="0">
            <a:spAutoFit/>
          </a:bodyPr>
          <a:lstStyle/>
          <a:p>
            <a:r>
              <a:rPr lang="en-US" altLang="zh-CN" sz="2800" dirty="0" smtClean="0">
                <a:latin typeface="华文细黑"/>
                <a:ea typeface="华文细黑"/>
                <a:cs typeface="华文细黑"/>
              </a:rPr>
              <a:t>(5)</a:t>
            </a:r>
            <a:endParaRPr lang="en-US" sz="2800" dirty="0">
              <a:latin typeface="华文细黑"/>
              <a:ea typeface="华文细黑"/>
              <a:cs typeface="华文细黑"/>
            </a:endParaRPr>
          </a:p>
        </p:txBody>
      </p:sp>
      <p:pic>
        <p:nvPicPr>
          <p:cNvPr id="6" name="Picture 5"/>
          <p:cNvPicPr>
            <a:picLocks noChangeAspect="1"/>
          </p:cNvPicPr>
          <p:nvPr/>
        </p:nvPicPr>
        <p:blipFill>
          <a:blip r:embed="rId3"/>
          <a:stretch>
            <a:fillRect/>
          </a:stretch>
        </p:blipFill>
        <p:spPr>
          <a:xfrm>
            <a:off x="4380089" y="3285067"/>
            <a:ext cx="4763912" cy="3572934"/>
          </a:xfrm>
          <a:prstGeom prst="rect">
            <a:avLst/>
          </a:prstGeom>
        </p:spPr>
      </p:pic>
    </p:spTree>
    <p:extLst>
      <p:ext uri="{BB962C8B-B14F-4D97-AF65-F5344CB8AC3E}">
        <p14:creationId xmlns:p14="http://schemas.microsoft.com/office/powerpoint/2010/main" val="22615850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270307</TotalTime>
  <Words>2196</Words>
  <Application>Microsoft Macintosh PowerPoint</Application>
  <PresentationFormat>On-screen Show (4:3)</PresentationFormat>
  <Paragraphs>165</Paragraphs>
  <Slides>23</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 Narrow</vt:lpstr>
      <vt:lpstr>Calibri</vt:lpstr>
      <vt:lpstr>Times</vt:lpstr>
      <vt:lpstr>Wingdings</vt:lpstr>
      <vt:lpstr>华文细黑</vt:lpstr>
      <vt:lpstr>宋体</vt:lpstr>
      <vt:lpstr>Arial</vt:lpstr>
      <vt:lpstr>Office Theme</vt:lpstr>
      <vt:lpstr>GKCCCC Fall, 2017 Special Meetings Speaker: Pastor JianAn Li Topic: “After God’s Heart” Church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Norman Leon Lehman was born September 9, 1928 in Berne, IN and passed away August 21, 2017. He and his wife, Nadine served as church-planting missionaries in Taiwan (1960 to 1995). </vt:lpstr>
    </vt:vector>
  </TitlesOfParts>
  <Company>Kansas City Baptist Temple</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Hart</dc:creator>
  <cp:lastModifiedBy>Yiming Li</cp:lastModifiedBy>
  <cp:revision>1503</cp:revision>
  <cp:lastPrinted>2017-04-20T12:26:42Z</cp:lastPrinted>
  <dcterms:created xsi:type="dcterms:W3CDTF">2016-02-20T15:39:29Z</dcterms:created>
  <dcterms:modified xsi:type="dcterms:W3CDTF">2017-08-27T00:21:44Z</dcterms:modified>
</cp:coreProperties>
</file>