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366" r:id="rId2"/>
    <p:sldId id="368" r:id="rId3"/>
    <p:sldId id="367" r:id="rId4"/>
    <p:sldId id="256" r:id="rId5"/>
    <p:sldId id="296" r:id="rId6"/>
    <p:sldId id="295" r:id="rId7"/>
    <p:sldId id="337" r:id="rId8"/>
    <p:sldId id="297" r:id="rId9"/>
    <p:sldId id="365" r:id="rId10"/>
    <p:sldId id="292" r:id="rId11"/>
    <p:sldId id="298" r:id="rId12"/>
    <p:sldId id="360" r:id="rId13"/>
    <p:sldId id="319" r:id="rId14"/>
    <p:sldId id="302" r:id="rId15"/>
    <p:sldId id="304" r:id="rId16"/>
    <p:sldId id="353" r:id="rId17"/>
    <p:sldId id="361" r:id="rId18"/>
    <p:sldId id="363" r:id="rId19"/>
    <p:sldId id="364" r:id="rId20"/>
    <p:sldId id="335" r:id="rId21"/>
    <p:sldId id="359"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671" autoAdjust="0"/>
  </p:normalViewPr>
  <p:slideViewPr>
    <p:cSldViewPr snapToGrid="0" snapToObjects="1">
      <p:cViewPr>
        <p:scale>
          <a:sx n="75" d="100"/>
          <a:sy n="75" d="100"/>
        </p:scale>
        <p:origin x="-100" y="-2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9D48A1-D96E-194E-A456-4CC70FB8C113}" type="datetimeFigureOut">
              <a:rPr lang="en-US" smtClean="0"/>
              <a:pPr/>
              <a:t>8/18/2017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0BB15E-1FFC-5140-A5E1-72FEDEDAC4D4}" type="slidenum">
              <a:rPr lang="en-US" smtClean="0"/>
              <a:pPr/>
              <a:t>‹#›</a:t>
            </a:fld>
            <a:endParaRPr lang="en-US"/>
          </a:p>
        </p:txBody>
      </p:sp>
    </p:spTree>
    <p:extLst>
      <p:ext uri="{BB962C8B-B14F-4D97-AF65-F5344CB8AC3E}">
        <p14:creationId xmlns:p14="http://schemas.microsoft.com/office/powerpoint/2010/main" xmlns="" val="36928476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5</a:t>
            </a:fld>
            <a:endParaRPr lang="en-US"/>
          </a:p>
        </p:txBody>
      </p:sp>
    </p:spTree>
    <p:extLst>
      <p:ext uri="{BB962C8B-B14F-4D97-AF65-F5344CB8AC3E}">
        <p14:creationId xmlns:p14="http://schemas.microsoft.com/office/powerpoint/2010/main" xmlns="" val="2279410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14</a:t>
            </a:fld>
            <a:endParaRPr lang="en-US"/>
          </a:p>
        </p:txBody>
      </p:sp>
    </p:spTree>
    <p:extLst>
      <p:ext uri="{BB962C8B-B14F-4D97-AF65-F5344CB8AC3E}">
        <p14:creationId xmlns:p14="http://schemas.microsoft.com/office/powerpoint/2010/main" xmlns="" val="2279410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15</a:t>
            </a:fld>
            <a:endParaRPr lang="en-US"/>
          </a:p>
        </p:txBody>
      </p:sp>
    </p:spTree>
    <p:extLst>
      <p:ext uri="{BB962C8B-B14F-4D97-AF65-F5344CB8AC3E}">
        <p14:creationId xmlns:p14="http://schemas.microsoft.com/office/powerpoint/2010/main" xmlns="" val="2279410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16</a:t>
            </a:fld>
            <a:endParaRPr lang="en-US"/>
          </a:p>
        </p:txBody>
      </p:sp>
    </p:spTree>
    <p:extLst>
      <p:ext uri="{BB962C8B-B14F-4D97-AF65-F5344CB8AC3E}">
        <p14:creationId xmlns:p14="http://schemas.microsoft.com/office/powerpoint/2010/main" xmlns="" val="2279410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17</a:t>
            </a:fld>
            <a:endParaRPr lang="en-US"/>
          </a:p>
        </p:txBody>
      </p:sp>
    </p:spTree>
    <p:extLst>
      <p:ext uri="{BB962C8B-B14F-4D97-AF65-F5344CB8AC3E}">
        <p14:creationId xmlns:p14="http://schemas.microsoft.com/office/powerpoint/2010/main" xmlns="" val="2279410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18</a:t>
            </a:fld>
            <a:endParaRPr lang="en-US"/>
          </a:p>
        </p:txBody>
      </p:sp>
    </p:spTree>
    <p:extLst>
      <p:ext uri="{BB962C8B-B14F-4D97-AF65-F5344CB8AC3E}">
        <p14:creationId xmlns:p14="http://schemas.microsoft.com/office/powerpoint/2010/main" xmlns="" val="2279410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19</a:t>
            </a:fld>
            <a:endParaRPr lang="en-US"/>
          </a:p>
        </p:txBody>
      </p:sp>
    </p:spTree>
    <p:extLst>
      <p:ext uri="{BB962C8B-B14F-4D97-AF65-F5344CB8AC3E}">
        <p14:creationId xmlns:p14="http://schemas.microsoft.com/office/powerpoint/2010/main" xmlns="" val="2279410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20</a:t>
            </a:fld>
            <a:endParaRPr lang="en-US"/>
          </a:p>
        </p:txBody>
      </p:sp>
    </p:spTree>
    <p:extLst>
      <p:ext uri="{BB962C8B-B14F-4D97-AF65-F5344CB8AC3E}">
        <p14:creationId xmlns:p14="http://schemas.microsoft.com/office/powerpoint/2010/main" xmlns="" val="2279410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21</a:t>
            </a:fld>
            <a:endParaRPr lang="en-US"/>
          </a:p>
        </p:txBody>
      </p:sp>
    </p:spTree>
    <p:extLst>
      <p:ext uri="{BB962C8B-B14F-4D97-AF65-F5344CB8AC3E}">
        <p14:creationId xmlns:p14="http://schemas.microsoft.com/office/powerpoint/2010/main" xmlns="" val="2279410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6</a:t>
            </a:fld>
            <a:endParaRPr lang="en-US"/>
          </a:p>
        </p:txBody>
      </p:sp>
    </p:spTree>
    <p:extLst>
      <p:ext uri="{BB962C8B-B14F-4D97-AF65-F5344CB8AC3E}">
        <p14:creationId xmlns:p14="http://schemas.microsoft.com/office/powerpoint/2010/main" xmlns="" val="2279410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7</a:t>
            </a:fld>
            <a:endParaRPr lang="en-US"/>
          </a:p>
        </p:txBody>
      </p:sp>
    </p:spTree>
    <p:extLst>
      <p:ext uri="{BB962C8B-B14F-4D97-AF65-F5344CB8AC3E}">
        <p14:creationId xmlns:p14="http://schemas.microsoft.com/office/powerpoint/2010/main" xmlns="" val="2279410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8</a:t>
            </a:fld>
            <a:endParaRPr lang="en-US"/>
          </a:p>
        </p:txBody>
      </p:sp>
    </p:spTree>
    <p:extLst>
      <p:ext uri="{BB962C8B-B14F-4D97-AF65-F5344CB8AC3E}">
        <p14:creationId xmlns:p14="http://schemas.microsoft.com/office/powerpoint/2010/main" xmlns="" val="2279410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9</a:t>
            </a:fld>
            <a:endParaRPr lang="en-US"/>
          </a:p>
        </p:txBody>
      </p:sp>
    </p:spTree>
    <p:extLst>
      <p:ext uri="{BB962C8B-B14F-4D97-AF65-F5344CB8AC3E}">
        <p14:creationId xmlns:p14="http://schemas.microsoft.com/office/powerpoint/2010/main" xmlns="" val="2279410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10</a:t>
            </a:fld>
            <a:endParaRPr lang="en-US"/>
          </a:p>
        </p:txBody>
      </p:sp>
    </p:spTree>
    <p:extLst>
      <p:ext uri="{BB962C8B-B14F-4D97-AF65-F5344CB8AC3E}">
        <p14:creationId xmlns:p14="http://schemas.microsoft.com/office/powerpoint/2010/main" xmlns="" val="2279410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11</a:t>
            </a:fld>
            <a:endParaRPr lang="en-US"/>
          </a:p>
        </p:txBody>
      </p:sp>
    </p:spTree>
    <p:extLst>
      <p:ext uri="{BB962C8B-B14F-4D97-AF65-F5344CB8AC3E}">
        <p14:creationId xmlns:p14="http://schemas.microsoft.com/office/powerpoint/2010/main" xmlns="" val="2279410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12</a:t>
            </a:fld>
            <a:endParaRPr lang="en-US"/>
          </a:p>
        </p:txBody>
      </p:sp>
    </p:spTree>
    <p:extLst>
      <p:ext uri="{BB962C8B-B14F-4D97-AF65-F5344CB8AC3E}">
        <p14:creationId xmlns:p14="http://schemas.microsoft.com/office/powerpoint/2010/main" xmlns="" val="2279410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13</a:t>
            </a:fld>
            <a:endParaRPr lang="en-US"/>
          </a:p>
        </p:txBody>
      </p:sp>
    </p:spTree>
    <p:extLst>
      <p:ext uri="{BB962C8B-B14F-4D97-AF65-F5344CB8AC3E}">
        <p14:creationId xmlns:p14="http://schemas.microsoft.com/office/powerpoint/2010/main" xmlns="" val="2279410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pPr/>
              <a:t>8/18/2017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xmlns="" val="1318540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pPr/>
              <a:t>8/18/2017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xmlns="" val="2831580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pPr/>
              <a:t>8/18/2017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xmlns="" val="3505186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pPr/>
              <a:t>8/18/2017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xmlns="" val="1108262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A5FF8B-BD77-C040-B157-80E866760AD0}" type="datetimeFigureOut">
              <a:rPr lang="en-US" smtClean="0"/>
              <a:pPr/>
              <a:t>8/18/2017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xmlns="" val="3851858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A5FF8B-BD77-C040-B157-80E866760AD0}" type="datetimeFigureOut">
              <a:rPr lang="en-US" smtClean="0"/>
              <a:pPr/>
              <a:t>8/18/2017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xmlns="" val="4174820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A5FF8B-BD77-C040-B157-80E866760AD0}" type="datetimeFigureOut">
              <a:rPr lang="en-US" smtClean="0"/>
              <a:pPr/>
              <a:t>8/18/2017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xmlns="" val="1943175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A5FF8B-BD77-C040-B157-80E866760AD0}" type="datetimeFigureOut">
              <a:rPr lang="en-US" smtClean="0"/>
              <a:pPr/>
              <a:t>8/18/2017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xmlns="" val="474722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5FF8B-BD77-C040-B157-80E866760AD0}" type="datetimeFigureOut">
              <a:rPr lang="en-US" smtClean="0"/>
              <a:pPr/>
              <a:t>8/18/2017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xmlns="" val="2557713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A5FF8B-BD77-C040-B157-80E866760AD0}" type="datetimeFigureOut">
              <a:rPr lang="en-US" smtClean="0"/>
              <a:pPr/>
              <a:t>8/18/2017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xmlns="" val="1059137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A5FF8B-BD77-C040-B157-80E866760AD0}" type="datetimeFigureOut">
              <a:rPr lang="en-US" smtClean="0"/>
              <a:pPr/>
              <a:t>8/18/2017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xmlns="" val="5146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5FF8B-BD77-C040-B157-80E866760AD0}" type="datetimeFigureOut">
              <a:rPr lang="en-US" smtClean="0"/>
              <a:pPr/>
              <a:t>8/18/2017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3EC8-6014-5845-B826-6F9F5BFD4286}" type="slidenum">
              <a:rPr lang="en-US" smtClean="0"/>
              <a:pPr/>
              <a:t>‹#›</a:t>
            </a:fld>
            <a:endParaRPr lang="en-US"/>
          </a:p>
        </p:txBody>
      </p:sp>
    </p:spTree>
    <p:extLst>
      <p:ext uri="{BB962C8B-B14F-4D97-AF65-F5344CB8AC3E}">
        <p14:creationId xmlns:p14="http://schemas.microsoft.com/office/powerpoint/2010/main" xmlns="" val="385935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ullSizeRender.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103710" y="0"/>
            <a:ext cx="6022181" cy="6858000"/>
          </a:xfrm>
          <a:prstGeom prst="rect">
            <a:avLst/>
          </a:prstGeom>
        </p:spPr>
      </p:pic>
    </p:spTree>
    <p:extLst>
      <p:ext uri="{BB962C8B-B14F-4D97-AF65-F5344CB8AC3E}">
        <p14:creationId xmlns:p14="http://schemas.microsoft.com/office/powerpoint/2010/main" xmlns="" val="1856842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1649" y="521904"/>
            <a:ext cx="9175649" cy="3046988"/>
          </a:xfrm>
          <a:prstGeom prst="rect">
            <a:avLst/>
          </a:prstGeom>
        </p:spPr>
        <p:txBody>
          <a:bodyPr wrap="square">
            <a:spAutoFit/>
          </a:bodyPr>
          <a:lstStyle/>
          <a:p>
            <a:r>
              <a:rPr lang="zh-CN" alt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当安息日，</a:t>
            </a:r>
            <a:r>
              <a:rPr lang="en-US" sz="2400" dirty="0" smtClean="0">
                <a:solidFill>
                  <a:srgbClr val="FF0000"/>
                </a:solidFill>
                <a:latin typeface="华文细黑"/>
                <a:ea typeface="华文细黑"/>
                <a:cs typeface="华文细黑"/>
              </a:rPr>
              <a:t>我们</a:t>
            </a:r>
            <a:r>
              <a:rPr lang="zh-CN" altLang="en-US" sz="2400" dirty="0" smtClean="0">
                <a:solidFill>
                  <a:srgbClr val="FF0000"/>
                </a:solidFill>
                <a:latin typeface="华文细黑"/>
                <a:ea typeface="华文细黑"/>
                <a:cs typeface="华文细黑"/>
              </a:rPr>
              <a:t>去</a:t>
            </a:r>
            <a:r>
              <a:rPr lang="en-US" sz="2400" dirty="0" smtClean="0">
                <a:solidFill>
                  <a:srgbClr val="FF0000"/>
                </a:solidFill>
                <a:latin typeface="华文细黑"/>
                <a:ea typeface="华文细黑"/>
                <a:cs typeface="华文细黑"/>
              </a:rPr>
              <a:t>…那里</a:t>
            </a:r>
            <a:r>
              <a:rPr lang="en-US" sz="2400" dirty="0">
                <a:solidFill>
                  <a:srgbClr val="FF0000"/>
                </a:solidFill>
                <a:latin typeface="华文细黑"/>
                <a:ea typeface="华文细黑"/>
                <a:cs typeface="华文细黑"/>
              </a:rPr>
              <a:t>有一个祷告的</a:t>
            </a:r>
            <a:r>
              <a:rPr lang="en-US" sz="2400" dirty="0" smtClean="0">
                <a:solidFill>
                  <a:srgbClr val="FF0000"/>
                </a:solidFill>
                <a:latin typeface="华文细黑"/>
                <a:ea typeface="华文细黑"/>
                <a:cs typeface="华文细黑"/>
              </a:rPr>
              <a:t>地方</a:t>
            </a:r>
            <a:r>
              <a:rPr lang="zh-CN" altLang="en-US" sz="2400" dirty="0" smtClean="0">
                <a:solidFill>
                  <a:srgbClr val="FF0000"/>
                </a:solidFill>
                <a:latin typeface="华文细黑"/>
                <a:ea typeface="华文细黑"/>
                <a:cs typeface="华文细黑"/>
              </a:rPr>
              <a:t>”</a:t>
            </a:r>
            <a:r>
              <a:rPr lang="en-US" altLang="zh-CN" sz="2400" dirty="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1</a:t>
            </a:r>
            <a:r>
              <a:rPr lang="en-US" altLang="zh-CN" sz="2400" dirty="0">
                <a:solidFill>
                  <a:srgbClr val="FF0000"/>
                </a:solidFill>
                <a:latin typeface="华文细黑"/>
                <a:ea typeface="华文细黑"/>
                <a:cs typeface="华文细黑"/>
              </a:rPr>
              <a:t>6</a:t>
            </a:r>
            <a:r>
              <a:rPr lang="en-US" altLang="zh-CN" sz="2400" dirty="0" smtClean="0">
                <a:solidFill>
                  <a:srgbClr val="FF0000"/>
                </a:solidFill>
                <a:latin typeface="华文细黑"/>
                <a:ea typeface="华文细黑"/>
                <a:cs typeface="华文细黑"/>
              </a:rPr>
              <a:t>:13)</a:t>
            </a:r>
            <a:r>
              <a:rPr lang="zh-CN" altLang="en-US" sz="2400" dirty="0" smtClean="0">
                <a:solidFill>
                  <a:srgbClr val="FF0000"/>
                </a:solidFill>
                <a:latin typeface="华文细黑"/>
                <a:ea typeface="华文细黑"/>
                <a:cs typeface="华文细黑"/>
              </a:rPr>
              <a:t>。</a:t>
            </a:r>
            <a:endParaRPr lang="zh-CN" altLang="en-US" sz="2400" dirty="0">
              <a:solidFill>
                <a:srgbClr val="FF0000"/>
              </a:solidFill>
              <a:latin typeface="华文细黑"/>
              <a:ea typeface="华文细黑"/>
              <a:cs typeface="华文细黑"/>
            </a:endParaRPr>
          </a:p>
          <a:p>
            <a:r>
              <a:rPr lang="en-US" altLang="zh-CN" sz="2400" dirty="0" smtClean="0">
                <a:solidFill>
                  <a:srgbClr val="FF0000"/>
                </a:solidFill>
                <a:latin typeface="华文细黑"/>
                <a:ea typeface="华文细黑"/>
                <a:cs typeface="华文细黑"/>
              </a:rPr>
              <a:t>A</a:t>
            </a:r>
            <a:r>
              <a:rPr lang="zh-CN" altLang="en-US" sz="2400"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公开祷告</a:t>
            </a:r>
            <a:r>
              <a:rPr lang="zh-CN" altLang="en-US" sz="2400"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在各个公共场合一起祷告</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太</a:t>
            </a:r>
            <a:r>
              <a:rPr lang="en-US" altLang="zh-CN" sz="2400" dirty="0" smtClean="0">
                <a:solidFill>
                  <a:srgbClr val="FF0000"/>
                </a:solidFill>
                <a:latin typeface="华文细黑"/>
                <a:ea typeface="华文细黑"/>
                <a:cs typeface="华文细黑"/>
              </a:rPr>
              <a:t>18:20)</a:t>
            </a:r>
            <a:r>
              <a:rPr lang="zh-CN" altLang="en-US" sz="2400" dirty="0" smtClean="0">
                <a:solidFill>
                  <a:srgbClr val="FF0000"/>
                </a:solidFill>
                <a:latin typeface="华文细黑"/>
                <a:ea typeface="华文细黑"/>
                <a:cs typeface="华文细黑"/>
              </a:rPr>
              <a:t>。 </a:t>
            </a:r>
            <a:r>
              <a:rPr lang="en-US" altLang="zh-CN" sz="2400" dirty="0" smtClean="0">
                <a:solidFill>
                  <a:srgbClr val="FF0000"/>
                </a:solidFill>
                <a:latin typeface="华文细黑"/>
                <a:ea typeface="华文细黑"/>
                <a:cs typeface="华文细黑"/>
              </a:rPr>
              <a:t>(1)</a:t>
            </a:r>
            <a:r>
              <a:rPr lang="zh-Hant" altLang="en-US" sz="2400" dirty="0" smtClean="0">
                <a:solidFill>
                  <a:srgbClr val="FF0000"/>
                </a:solidFill>
                <a:latin typeface="华文细黑"/>
                <a:ea typeface="华文细黑"/>
                <a:cs typeface="华文细黑"/>
              </a:rPr>
              <a:t>在祷告的</a:t>
            </a:r>
            <a:r>
              <a:rPr lang="en-US" sz="2400" dirty="0">
                <a:solidFill>
                  <a:srgbClr val="FF0000"/>
                </a:solidFill>
                <a:latin typeface="华文细黑"/>
                <a:ea typeface="华文细黑"/>
                <a:cs typeface="华文细黑"/>
              </a:rPr>
              <a:t>殿</a:t>
            </a:r>
            <a:r>
              <a:rPr lang="zh-CN" altLang="en-US" sz="2400" dirty="0" smtClean="0">
                <a:solidFill>
                  <a:srgbClr val="FF0000"/>
                </a:solidFill>
                <a:latin typeface="华文细黑"/>
                <a:ea typeface="华文细黑"/>
                <a:cs typeface="华文细黑"/>
              </a:rPr>
              <a:t>。 “</a:t>
            </a:r>
            <a:r>
              <a:rPr lang="en-US" sz="2400" dirty="0">
                <a:solidFill>
                  <a:srgbClr val="FF0000"/>
                </a:solidFill>
                <a:latin typeface="华文细黑"/>
                <a:ea typeface="华文细黑"/>
                <a:cs typeface="华文细黑"/>
              </a:rPr>
              <a:t>因我的殿必称为万民祷告的</a:t>
            </a:r>
            <a:r>
              <a:rPr lang="en-US" sz="2400" dirty="0" smtClean="0">
                <a:solidFill>
                  <a:srgbClr val="FF0000"/>
                </a:solidFill>
                <a:latin typeface="华文细黑"/>
                <a:ea typeface="华文细黑"/>
                <a:cs typeface="华文细黑"/>
              </a:rPr>
              <a:t>殿</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赛</a:t>
            </a:r>
            <a:r>
              <a:rPr lang="en-US" altLang="zh-CN" sz="2400" dirty="0" smtClean="0">
                <a:solidFill>
                  <a:srgbClr val="FF0000"/>
                </a:solidFill>
                <a:latin typeface="华文细黑"/>
                <a:ea typeface="华文细黑"/>
                <a:cs typeface="华文细黑"/>
              </a:rPr>
              <a:t>56:7; </a:t>
            </a:r>
            <a:r>
              <a:rPr lang="zh-CN" altLang="en-US" sz="2400" dirty="0" smtClean="0">
                <a:solidFill>
                  <a:srgbClr val="FF0000"/>
                </a:solidFill>
                <a:latin typeface="华文细黑"/>
                <a:ea typeface="华文细黑"/>
                <a:cs typeface="华文细黑"/>
              </a:rPr>
              <a:t>可</a:t>
            </a:r>
            <a:r>
              <a:rPr lang="en-US" altLang="zh-CN" sz="2400" dirty="0" smtClean="0">
                <a:solidFill>
                  <a:srgbClr val="FF0000"/>
                </a:solidFill>
                <a:latin typeface="华文细黑"/>
                <a:ea typeface="华文细黑"/>
                <a:cs typeface="华文细黑"/>
              </a:rPr>
              <a:t>11:17)</a:t>
            </a:r>
            <a:r>
              <a:rPr lang="zh-CN" altLang="en-US" sz="2400"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圣殿</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王下</a:t>
            </a:r>
            <a:r>
              <a:rPr lang="en-US" altLang="zh-CN" sz="2400" dirty="0" smtClean="0">
                <a:solidFill>
                  <a:srgbClr val="FF0000"/>
                </a:solidFill>
                <a:latin typeface="华文细黑"/>
                <a:ea typeface="华文细黑"/>
                <a:cs typeface="华文细黑"/>
              </a:rPr>
              <a:t>19:14)</a:t>
            </a:r>
            <a:r>
              <a:rPr lang="zh-CN" altLang="en-US" sz="2400" dirty="0" smtClean="0">
                <a:solidFill>
                  <a:srgbClr val="FF0000"/>
                </a:solidFill>
                <a:latin typeface="华文细黑"/>
                <a:ea typeface="华文细黑"/>
                <a:cs typeface="华文细黑"/>
              </a:rPr>
              <a:t>，教会</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徒</a:t>
            </a:r>
            <a:r>
              <a:rPr lang="en-US" altLang="zh-CN" sz="2400" dirty="0" smtClean="0">
                <a:solidFill>
                  <a:srgbClr val="FF0000"/>
                </a:solidFill>
                <a:latin typeface="华文细黑"/>
                <a:ea typeface="华文细黑"/>
                <a:cs typeface="华文细黑"/>
              </a:rPr>
              <a:t>4:23</a:t>
            </a:r>
            <a:r>
              <a:rPr lang="en-US" altLang="zh-CN" sz="2400" dirty="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24,31;12:5)</a:t>
            </a:r>
            <a:r>
              <a:rPr lang="zh-CN" altLang="en-US" sz="2400" dirty="0" smtClean="0">
                <a:solidFill>
                  <a:srgbClr val="FF0000"/>
                </a:solidFill>
                <a:latin typeface="华文细黑"/>
                <a:ea typeface="华文细黑"/>
                <a:cs typeface="华文细黑"/>
              </a:rPr>
              <a:t>和家</a:t>
            </a:r>
            <a:r>
              <a:rPr lang="en-US" altLang="zh-CN" sz="2400" dirty="0" smtClean="0">
                <a:solidFill>
                  <a:srgbClr val="FF0000"/>
                </a:solidFill>
                <a:latin typeface="华文细黑"/>
                <a:ea typeface="华文细黑"/>
                <a:cs typeface="华文细黑"/>
              </a:rPr>
              <a:t>(10:1</a:t>
            </a:r>
            <a:r>
              <a:rPr lang="en-US" altLang="zh-CN" sz="2400" dirty="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2)</a:t>
            </a:r>
            <a:r>
              <a:rPr lang="zh-CN" altLang="en-US" sz="2400" dirty="0" smtClean="0">
                <a:solidFill>
                  <a:srgbClr val="FF0000"/>
                </a:solidFill>
                <a:latin typeface="华文细黑"/>
                <a:ea typeface="华文细黑"/>
                <a:cs typeface="华文细黑"/>
              </a:rPr>
              <a:t>都可以成为祷告的</a:t>
            </a:r>
            <a:r>
              <a:rPr lang="en-US" sz="2400" dirty="0">
                <a:solidFill>
                  <a:srgbClr val="FF0000"/>
                </a:solidFill>
                <a:latin typeface="华文细黑"/>
                <a:ea typeface="华文细黑"/>
                <a:cs typeface="华文细黑"/>
              </a:rPr>
              <a:t>殿</a:t>
            </a:r>
            <a:r>
              <a:rPr lang="zh-CN" altLang="en-US" sz="2400" dirty="0" smtClean="0">
                <a:solidFill>
                  <a:srgbClr val="FF0000"/>
                </a:solidFill>
                <a:latin typeface="华文细黑"/>
                <a:ea typeface="华文细黑"/>
                <a:cs typeface="华文细黑"/>
              </a:rPr>
              <a:t>。 </a:t>
            </a:r>
            <a:r>
              <a:rPr lang="en-US" altLang="zh-CN" sz="2400" dirty="0" smtClean="0">
                <a:solidFill>
                  <a:srgbClr val="FF0000"/>
                </a:solidFill>
                <a:latin typeface="华文细黑"/>
                <a:ea typeface="华文细黑"/>
                <a:cs typeface="华文细黑"/>
              </a:rPr>
              <a:t>(2)</a:t>
            </a:r>
            <a:r>
              <a:rPr lang="zh-TW" altLang="en-US" sz="2400" dirty="0">
                <a:solidFill>
                  <a:srgbClr val="FF0000"/>
                </a:solidFill>
                <a:latin typeface="华文细黑"/>
                <a:ea typeface="华文细黑"/>
                <a:cs typeface="华文细黑"/>
              </a:rPr>
              <a:t> </a:t>
            </a:r>
            <a:r>
              <a:rPr lang="zh-TW" altLang="en-US" sz="2400" dirty="0" smtClean="0">
                <a:solidFill>
                  <a:srgbClr val="FF0000"/>
                </a:solidFill>
                <a:latin typeface="华文细黑"/>
                <a:ea typeface="华文细黑"/>
                <a:cs typeface="华文细黑"/>
              </a:rPr>
              <a:t>在城外的河边</a:t>
            </a:r>
            <a:r>
              <a:rPr lang="zh-CN" alt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我们出城门，到了河边，知道那里有一个祷告的</a:t>
            </a:r>
            <a:r>
              <a:rPr lang="en-US" sz="2400" dirty="0" smtClean="0">
                <a:solidFill>
                  <a:srgbClr val="FF0000"/>
                </a:solidFill>
                <a:latin typeface="华文细黑"/>
                <a:ea typeface="华文细黑"/>
                <a:cs typeface="华文细黑"/>
              </a:rPr>
              <a:t>地方</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(16:13b;16a)</a:t>
            </a:r>
            <a:r>
              <a:rPr lang="zh-CN" altLang="en-US" sz="2400" dirty="0">
                <a:solidFill>
                  <a:srgbClr val="FF0000"/>
                </a:solidFill>
                <a:latin typeface="华文细黑"/>
                <a:ea typeface="华文细黑"/>
                <a:cs typeface="华文细黑"/>
              </a:rPr>
              <a:t>。腓立比的犹太人口一定</a:t>
            </a:r>
            <a:r>
              <a:rPr lang="zh-CN" altLang="en-US" sz="2400" dirty="0" smtClean="0">
                <a:solidFill>
                  <a:srgbClr val="FF0000"/>
                </a:solidFill>
                <a:latin typeface="华文细黑"/>
                <a:ea typeface="华文细黑"/>
                <a:cs typeface="华文细黑"/>
              </a:rPr>
              <a:t>非常少，</a:t>
            </a:r>
            <a:r>
              <a:rPr lang="zh-CN" altLang="en-US" sz="2400" dirty="0">
                <a:solidFill>
                  <a:srgbClr val="FF0000"/>
                </a:solidFill>
                <a:latin typeface="华文细黑"/>
                <a:ea typeface="华文细黑"/>
                <a:cs typeface="华文细黑"/>
              </a:rPr>
              <a:t>因为那里没有犹太</a:t>
            </a:r>
            <a:r>
              <a:rPr lang="zh-CN" altLang="en-US" sz="2400" dirty="0" smtClean="0">
                <a:solidFill>
                  <a:srgbClr val="FF0000"/>
                </a:solidFill>
                <a:latin typeface="华文细黑"/>
                <a:ea typeface="华文细黑"/>
                <a:cs typeface="华文细黑"/>
              </a:rPr>
              <a:t>教会堂</a:t>
            </a:r>
            <a:r>
              <a:rPr lang="zh-CN" altLang="en-US" sz="2400" dirty="0">
                <a:solidFill>
                  <a:srgbClr val="FF0000"/>
                </a:solidFill>
                <a:latin typeface="华文细黑"/>
                <a:ea typeface="华文细黑"/>
                <a:cs typeface="华文细黑"/>
              </a:rPr>
              <a:t>。 （</a:t>
            </a:r>
            <a:r>
              <a:rPr lang="zh-CN" altLang="en-US" sz="2400" dirty="0" smtClean="0">
                <a:solidFill>
                  <a:srgbClr val="FF0000"/>
                </a:solidFill>
                <a:latin typeface="华文细黑"/>
                <a:ea typeface="华文细黑"/>
                <a:cs typeface="华文细黑"/>
              </a:rPr>
              <a:t>需要十个男人才能建立犹</a:t>
            </a:r>
            <a:r>
              <a:rPr lang="zh-CN" altLang="en-US" sz="2400" dirty="0">
                <a:solidFill>
                  <a:srgbClr val="FF0000"/>
                </a:solidFill>
                <a:latin typeface="华文细黑"/>
                <a:ea typeface="华文细黑"/>
                <a:cs typeface="华文细黑"/>
              </a:rPr>
              <a:t>太</a:t>
            </a:r>
            <a:r>
              <a:rPr lang="zh-CN" altLang="en-US" sz="2400" dirty="0" smtClean="0">
                <a:solidFill>
                  <a:srgbClr val="FF0000"/>
                </a:solidFill>
                <a:latin typeface="华文细黑"/>
                <a:ea typeface="华文细黑"/>
                <a:cs typeface="华文细黑"/>
              </a:rPr>
              <a:t>教会堂</a:t>
            </a:r>
            <a:r>
              <a:rPr lang="zh-CN" altLang="en-US" sz="2400"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）他们在加格斯河边相遇。 </a:t>
            </a:r>
            <a:r>
              <a:rPr lang="en-US" altLang="zh-CN" sz="2400" dirty="0" smtClean="0">
                <a:solidFill>
                  <a:srgbClr val="FF0000"/>
                </a:solidFill>
                <a:latin typeface="华文细黑"/>
                <a:ea typeface="华文细黑"/>
                <a:cs typeface="华文细黑"/>
              </a:rPr>
              <a:t>(3)</a:t>
            </a:r>
            <a:r>
              <a:rPr lang="zh-TW" altLang="en-US" sz="2400" dirty="0">
                <a:solidFill>
                  <a:srgbClr val="FF0000"/>
                </a:solidFill>
                <a:latin typeface="华文细黑"/>
                <a:ea typeface="华文细黑"/>
                <a:cs typeface="华文细黑"/>
              </a:rPr>
              <a:t> </a:t>
            </a:r>
            <a:r>
              <a:rPr lang="zh-TW" altLang="en-US" sz="2400" dirty="0" smtClean="0">
                <a:solidFill>
                  <a:srgbClr val="FF0000"/>
                </a:solidFill>
                <a:latin typeface="华文细黑"/>
                <a:ea typeface="华文细黑"/>
                <a:cs typeface="华文细黑"/>
              </a:rPr>
              <a:t>在监狱</a:t>
            </a:r>
            <a:r>
              <a:rPr lang="en-US" altLang="zh-TW" sz="2400" dirty="0" smtClean="0">
                <a:solidFill>
                  <a:srgbClr val="FF0000"/>
                </a:solidFill>
                <a:latin typeface="华文细黑"/>
                <a:ea typeface="华文细黑"/>
                <a:cs typeface="华文细黑"/>
              </a:rPr>
              <a:t>(16:25a)</a:t>
            </a:r>
            <a:r>
              <a:rPr lang="zh-TW" altLang="en-US" sz="2400" dirty="0" smtClean="0">
                <a:solidFill>
                  <a:srgbClr val="FF0000"/>
                </a:solidFill>
                <a:latin typeface="华文细黑"/>
                <a:ea typeface="华文细黑"/>
                <a:cs typeface="华文细黑"/>
              </a:rPr>
              <a:t>。</a:t>
            </a:r>
            <a:endParaRPr lang="en-US" sz="2400" dirty="0">
              <a:solidFill>
                <a:srgbClr val="FF0000"/>
              </a:solidFill>
              <a:latin typeface="华文细黑"/>
              <a:ea typeface="华文细黑"/>
              <a:cs typeface="华文细黑"/>
            </a:endParaRPr>
          </a:p>
        </p:txBody>
      </p:sp>
      <p:sp>
        <p:nvSpPr>
          <p:cNvPr id="4" name="Rectangle 3"/>
          <p:cNvSpPr/>
          <p:nvPr/>
        </p:nvSpPr>
        <p:spPr>
          <a:xfrm>
            <a:off x="0" y="-7904"/>
            <a:ext cx="9144000" cy="47833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52789"/>
            <a:ext cx="9156126" cy="523220"/>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一。</a:t>
            </a:r>
            <a:r>
              <a:rPr lang="zh-TW" altLang="en-US" sz="2800" b="1" dirty="0">
                <a:solidFill>
                  <a:srgbClr val="FF0000"/>
                </a:solidFill>
                <a:latin typeface="华文细黑"/>
                <a:ea typeface="华文细黑"/>
                <a:cs typeface="华文细黑"/>
              </a:rPr>
              <a:t>祷告的地方</a:t>
            </a:r>
            <a:r>
              <a:rPr lang="zh-CN" altLang="en-US" sz="2800" b="1" dirty="0" smtClean="0">
                <a:solidFill>
                  <a:srgbClr val="FF0000"/>
                </a:solidFill>
                <a:latin typeface="华文细黑"/>
                <a:ea typeface="华文细黑"/>
                <a:cs typeface="华文细黑"/>
              </a:rPr>
              <a:t>。</a:t>
            </a:r>
            <a:r>
              <a:rPr lang="en-US" sz="2800" b="1" dirty="0">
                <a:latin typeface="Arial Narrow"/>
                <a:cs typeface="Arial Narrow"/>
              </a:rPr>
              <a:t>1. Praying </a:t>
            </a:r>
            <a:r>
              <a:rPr lang="en-US" sz="2800" b="1" dirty="0" smtClean="0">
                <a:latin typeface="Arial Narrow"/>
                <a:cs typeface="Arial Narrow"/>
              </a:rPr>
              <a:t>places.</a:t>
            </a:r>
            <a:endParaRPr lang="en-US" sz="2800" b="1" dirty="0">
              <a:latin typeface="Arial Narrow"/>
              <a:cs typeface="Arial Narrow"/>
            </a:endParaRPr>
          </a:p>
        </p:txBody>
      </p:sp>
      <p:sp>
        <p:nvSpPr>
          <p:cNvPr id="7" name="TextBox 6"/>
          <p:cNvSpPr txBox="1"/>
          <p:nvPr/>
        </p:nvSpPr>
        <p:spPr>
          <a:xfrm>
            <a:off x="8587544" y="-80780"/>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a:t>
            </a:r>
            <a:r>
              <a:rPr lang="en-US" altLang="zh-CN" sz="2800" dirty="0">
                <a:solidFill>
                  <a:srgbClr val="0000FF"/>
                </a:solidFill>
                <a:latin typeface="Times"/>
                <a:cs typeface="Times"/>
              </a:rPr>
              <a:t>7</a:t>
            </a:r>
            <a:r>
              <a:rPr lang="en-US" altLang="zh-CN" sz="2800" dirty="0" smtClean="0">
                <a:solidFill>
                  <a:srgbClr val="0000FF"/>
                </a:solidFill>
                <a:latin typeface="Times"/>
                <a:cs typeface="Times"/>
              </a:rPr>
              <a:t>)</a:t>
            </a:r>
            <a:endParaRPr lang="en-US" sz="2800" dirty="0">
              <a:solidFill>
                <a:srgbClr val="0000FF"/>
              </a:solidFill>
              <a:latin typeface="Times"/>
              <a:cs typeface="Times"/>
            </a:endParaRPr>
          </a:p>
        </p:txBody>
      </p:sp>
      <p:sp>
        <p:nvSpPr>
          <p:cNvPr id="8" name="Rectangle 7"/>
          <p:cNvSpPr/>
          <p:nvPr/>
        </p:nvSpPr>
        <p:spPr>
          <a:xfrm>
            <a:off x="0" y="3487421"/>
            <a:ext cx="9144000" cy="3416320"/>
          </a:xfrm>
          <a:prstGeom prst="rect">
            <a:avLst/>
          </a:prstGeom>
        </p:spPr>
        <p:txBody>
          <a:bodyPr wrap="square">
            <a:spAutoFit/>
          </a:bodyPr>
          <a:lstStyle/>
          <a:p>
            <a:r>
              <a:rPr lang="en-US" sz="2400" dirty="0" smtClean="0">
                <a:latin typeface="Arial Narrow"/>
                <a:cs typeface="Arial Narrow"/>
              </a:rPr>
              <a:t>“</a:t>
            </a:r>
            <a:r>
              <a:rPr lang="en-US" sz="2400" dirty="0">
                <a:latin typeface="Arial Narrow"/>
                <a:cs typeface="Arial Narrow"/>
              </a:rPr>
              <a:t>On the Sabbath we went…where we expected to find a place of prayer”(16:13).</a:t>
            </a:r>
          </a:p>
          <a:p>
            <a:r>
              <a:rPr lang="en-US" sz="2400" b="1" dirty="0" smtClean="0">
                <a:latin typeface="Arial Narrow"/>
                <a:cs typeface="Arial Narrow"/>
              </a:rPr>
              <a:t>A. Public </a:t>
            </a:r>
            <a:r>
              <a:rPr lang="en-US" sz="2400" b="1" dirty="0">
                <a:latin typeface="Arial Narrow"/>
                <a:cs typeface="Arial Narrow"/>
              </a:rPr>
              <a:t>praying. </a:t>
            </a:r>
            <a:r>
              <a:rPr lang="en-US" sz="2400" dirty="0">
                <a:latin typeface="Arial Narrow"/>
                <a:cs typeface="Arial Narrow"/>
              </a:rPr>
              <a:t>Pray together in various public </a:t>
            </a:r>
            <a:r>
              <a:rPr lang="en-US" sz="2400" dirty="0" smtClean="0">
                <a:latin typeface="Arial Narrow"/>
                <a:cs typeface="Arial Narrow"/>
              </a:rPr>
              <a:t>places(</a:t>
            </a:r>
            <a:r>
              <a:rPr lang="en-US" sz="2400" dirty="0">
                <a:latin typeface="Arial Narrow"/>
                <a:cs typeface="Arial Narrow"/>
              </a:rPr>
              <a:t>Mt.18:20). </a:t>
            </a:r>
            <a:r>
              <a:rPr lang="en-US" sz="2400" b="1" dirty="0">
                <a:latin typeface="Arial Narrow"/>
                <a:cs typeface="Arial Narrow"/>
              </a:rPr>
              <a:t>(1) At the house of prayer. </a:t>
            </a:r>
            <a:r>
              <a:rPr lang="en-US" sz="2400" dirty="0">
                <a:latin typeface="Arial Narrow"/>
                <a:cs typeface="Arial Narrow"/>
              </a:rPr>
              <a:t>“For my house will be called a house of prayer for all nations</a:t>
            </a:r>
            <a:r>
              <a:rPr lang="en-US" sz="2400" dirty="0" smtClean="0">
                <a:latin typeface="Arial Narrow"/>
                <a:cs typeface="Arial Narrow"/>
              </a:rPr>
              <a:t>” </a:t>
            </a:r>
          </a:p>
          <a:p>
            <a:r>
              <a:rPr lang="en-US" sz="2400" dirty="0" smtClean="0">
                <a:latin typeface="Arial Narrow"/>
                <a:cs typeface="Arial Narrow"/>
              </a:rPr>
              <a:t>(</a:t>
            </a:r>
            <a:r>
              <a:rPr lang="en-US" sz="2400" dirty="0">
                <a:latin typeface="Arial Narrow"/>
                <a:cs typeface="Arial Narrow"/>
              </a:rPr>
              <a:t>Isa.56:7;Mk.11:17). T</a:t>
            </a:r>
            <a:r>
              <a:rPr lang="en-US" sz="2400" dirty="0" smtClean="0">
                <a:latin typeface="Arial Narrow"/>
                <a:cs typeface="Arial Narrow"/>
              </a:rPr>
              <a:t>he </a:t>
            </a:r>
            <a:r>
              <a:rPr lang="en-US" sz="2400" dirty="0">
                <a:latin typeface="Arial Narrow"/>
                <a:cs typeface="Arial Narrow"/>
              </a:rPr>
              <a:t>Temple(2Ki.19:14), </a:t>
            </a:r>
            <a:r>
              <a:rPr lang="en-US" sz="2400" dirty="0" smtClean="0">
                <a:latin typeface="Arial Narrow"/>
                <a:cs typeface="Arial Narrow"/>
              </a:rPr>
              <a:t>Church </a:t>
            </a:r>
            <a:r>
              <a:rPr lang="en-US" sz="2400" dirty="0">
                <a:latin typeface="Arial Narrow"/>
                <a:cs typeface="Arial Narrow"/>
              </a:rPr>
              <a:t>(Ac.4:23-24,31;12:5), and </a:t>
            </a:r>
            <a:r>
              <a:rPr lang="en-US" sz="2400" dirty="0" smtClean="0">
                <a:latin typeface="Arial Narrow"/>
                <a:cs typeface="Arial Narrow"/>
              </a:rPr>
              <a:t>home</a:t>
            </a:r>
            <a:r>
              <a:rPr lang="en-US" sz="2400" dirty="0">
                <a:latin typeface="Arial Narrow"/>
                <a:cs typeface="Arial Narrow"/>
              </a:rPr>
              <a:t>(10:1-2) can all be houses of prayer. </a:t>
            </a:r>
            <a:r>
              <a:rPr lang="en-US" sz="2400" b="1" dirty="0">
                <a:latin typeface="Arial Narrow"/>
                <a:cs typeface="Arial Narrow"/>
              </a:rPr>
              <a:t>(2) By the river outside the city. </a:t>
            </a:r>
            <a:r>
              <a:rPr lang="en-US" sz="2400" dirty="0">
                <a:latin typeface="Arial Narrow"/>
                <a:cs typeface="Arial Narrow"/>
              </a:rPr>
              <a:t>“We went outside the city gate to the river, where we expected to find a place of </a:t>
            </a:r>
            <a:r>
              <a:rPr lang="en-US" sz="2400" dirty="0" smtClean="0">
                <a:latin typeface="Arial Narrow"/>
                <a:cs typeface="Arial Narrow"/>
              </a:rPr>
              <a:t>pray-</a:t>
            </a:r>
            <a:r>
              <a:rPr lang="en-US" sz="2400" dirty="0" err="1" smtClean="0">
                <a:latin typeface="Arial Narrow"/>
                <a:cs typeface="Arial Narrow"/>
              </a:rPr>
              <a:t>er</a:t>
            </a:r>
            <a:r>
              <a:rPr lang="en-US" sz="2400" dirty="0" smtClean="0">
                <a:latin typeface="Arial Narrow"/>
                <a:cs typeface="Arial Narrow"/>
              </a:rPr>
              <a:t>”</a:t>
            </a:r>
            <a:r>
              <a:rPr lang="en-US" sz="2400" dirty="0">
                <a:latin typeface="Arial Narrow"/>
                <a:cs typeface="Arial Narrow"/>
              </a:rPr>
              <a:t>(16:13b,16a). The Jewish population in Philippi must have been very small since there was no synagogue there. (It required ten men for the founding of a synagogue.) They met alongside the </a:t>
            </a:r>
            <a:r>
              <a:rPr lang="en-US" sz="2400" dirty="0" err="1">
                <a:latin typeface="Arial Narrow"/>
                <a:cs typeface="Arial Narrow"/>
              </a:rPr>
              <a:t>Gangites</a:t>
            </a:r>
            <a:r>
              <a:rPr lang="en-US" sz="2400" dirty="0">
                <a:latin typeface="Arial Narrow"/>
                <a:cs typeface="Arial Narrow"/>
              </a:rPr>
              <a:t> River. </a:t>
            </a:r>
            <a:r>
              <a:rPr lang="en-US" sz="2400" b="1" dirty="0">
                <a:latin typeface="Arial Narrow"/>
                <a:cs typeface="Arial Narrow"/>
              </a:rPr>
              <a:t>(3) In </a:t>
            </a:r>
            <a:r>
              <a:rPr lang="en-US" sz="2400" b="1" dirty="0" smtClean="0">
                <a:latin typeface="Arial Narrow"/>
                <a:cs typeface="Arial Narrow"/>
              </a:rPr>
              <a:t>prison</a:t>
            </a:r>
            <a:r>
              <a:rPr lang="en-US" sz="2400" b="1" dirty="0">
                <a:latin typeface="Arial Narrow"/>
                <a:cs typeface="Arial Narrow"/>
              </a:rPr>
              <a:t> </a:t>
            </a:r>
            <a:r>
              <a:rPr lang="en-US" sz="2400" dirty="0" smtClean="0">
                <a:latin typeface="Arial Narrow"/>
                <a:cs typeface="Arial Narrow"/>
              </a:rPr>
              <a:t>(</a:t>
            </a:r>
            <a:r>
              <a:rPr lang="en-US" sz="2400" dirty="0">
                <a:latin typeface="Arial Narrow"/>
                <a:cs typeface="Arial Narrow"/>
              </a:rPr>
              <a:t>16:25a).	</a:t>
            </a:r>
          </a:p>
        </p:txBody>
      </p:sp>
    </p:spTree>
    <p:extLst>
      <p:ext uri="{BB962C8B-B14F-4D97-AF65-F5344CB8AC3E}">
        <p14:creationId xmlns:p14="http://schemas.microsoft.com/office/powerpoint/2010/main" xmlns="" val="2959606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457239"/>
            <a:ext cx="9137170" cy="1938992"/>
          </a:xfrm>
          <a:prstGeom prst="rect">
            <a:avLst/>
          </a:prstGeom>
        </p:spPr>
        <p:txBody>
          <a:bodyPr wrap="square">
            <a:spAutoFit/>
          </a:bodyPr>
          <a:lstStyle/>
          <a:p>
            <a:r>
              <a:rPr lang="en-US" altLang="zh-CN" sz="2400" b="1" dirty="0" smtClean="0">
                <a:solidFill>
                  <a:srgbClr val="FF0000"/>
                </a:solidFill>
                <a:latin typeface="华文细黑"/>
                <a:ea typeface="华文细黑"/>
                <a:cs typeface="华文细黑"/>
              </a:rPr>
              <a:t>B</a:t>
            </a:r>
            <a:r>
              <a:rPr lang="zh-CN" altLang="en-US" sz="2400" b="1" dirty="0">
                <a:solidFill>
                  <a:srgbClr val="FF0000"/>
                </a:solidFill>
                <a:latin typeface="华文细黑"/>
                <a:ea typeface="华文细黑"/>
                <a:cs typeface="华文细黑"/>
              </a:rPr>
              <a:t>。</a:t>
            </a:r>
            <a:r>
              <a:rPr lang="zh-CN" altLang="en-US" sz="2400" b="1" dirty="0" smtClean="0">
                <a:solidFill>
                  <a:srgbClr val="FF0000"/>
                </a:solidFill>
                <a:latin typeface="华文细黑"/>
                <a:ea typeface="华文细黑"/>
                <a:cs typeface="华文细黑"/>
              </a:rPr>
              <a:t>私人祷告。</a:t>
            </a:r>
            <a:r>
              <a:rPr lang="zh-CN" altLang="en-US" sz="2400" dirty="0" smtClean="0">
                <a:solidFill>
                  <a:srgbClr val="FF0000"/>
                </a:solidFill>
                <a:latin typeface="华文细黑"/>
                <a:ea typeface="华文细黑"/>
                <a:cs typeface="华文细黑"/>
              </a:rPr>
              <a:t>在各个私人地方独自祷告。</a:t>
            </a:r>
            <a:r>
              <a:rPr lang="en-US" altLang="zh-CN" sz="2400" dirty="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1)</a:t>
            </a:r>
            <a:r>
              <a:rPr lang="zh-CN" altLang="en-US" sz="2400" dirty="0" smtClean="0">
                <a:solidFill>
                  <a:srgbClr val="FF0000"/>
                </a:solidFill>
                <a:latin typeface="华文细黑"/>
                <a:ea typeface="华文细黑"/>
                <a:cs typeface="华文细黑"/>
              </a:rPr>
              <a:t>任</a:t>
            </a:r>
            <a:r>
              <a:rPr lang="zh-CN" altLang="en-US" sz="2400" dirty="0">
                <a:solidFill>
                  <a:srgbClr val="FF0000"/>
                </a:solidFill>
                <a:latin typeface="华文细黑"/>
                <a:ea typeface="华文细黑"/>
                <a:cs typeface="华文细黑"/>
              </a:rPr>
              <a:t>何</a:t>
            </a:r>
            <a:r>
              <a:rPr lang="zh-CN" altLang="en-US" sz="2400" dirty="0" smtClean="0">
                <a:solidFill>
                  <a:srgbClr val="FF0000"/>
                </a:solidFill>
                <a:latin typeface="华文细黑"/>
                <a:ea typeface="华文细黑"/>
                <a:cs typeface="华文细黑"/>
              </a:rPr>
              <a:t>地方。“</a:t>
            </a:r>
            <a:r>
              <a:rPr lang="en-US" sz="2400" dirty="0">
                <a:solidFill>
                  <a:srgbClr val="FF0000"/>
                </a:solidFill>
                <a:latin typeface="华文细黑"/>
                <a:ea typeface="华文细黑"/>
                <a:cs typeface="华文细黑"/>
              </a:rPr>
              <a:t>散了众人以后，他就独自上山去祷告。</a:t>
            </a:r>
            <a:r>
              <a:rPr lang="en-US" sz="2400" dirty="0" err="1">
                <a:solidFill>
                  <a:srgbClr val="FF0000"/>
                </a:solidFill>
                <a:latin typeface="华文细黑"/>
                <a:ea typeface="华文细黑"/>
                <a:cs typeface="华文细黑"/>
              </a:rPr>
              <a:t>到了晚上，</a:t>
            </a:r>
            <a:r>
              <a:rPr lang="en-US" sz="2400" dirty="0" err="1" smtClean="0">
                <a:solidFill>
                  <a:srgbClr val="FF0000"/>
                </a:solidFill>
                <a:latin typeface="华文细黑"/>
                <a:ea typeface="华文细黑"/>
                <a:cs typeface="华文细黑"/>
              </a:rPr>
              <a:t>只有</a:t>
            </a:r>
            <a:r>
              <a:rPr lang="zh-CN" altLang="en-US" sz="2400" dirty="0" smtClean="0">
                <a:solidFill>
                  <a:srgbClr val="FF0000"/>
                </a:solidFill>
                <a:latin typeface="华文细黑"/>
                <a:ea typeface="华文细黑"/>
                <a:cs typeface="华文细黑"/>
              </a:rPr>
              <a:t>祂</a:t>
            </a:r>
            <a:r>
              <a:rPr lang="en-US" sz="2400" dirty="0" err="1" smtClean="0">
                <a:solidFill>
                  <a:srgbClr val="FF0000"/>
                </a:solidFill>
                <a:latin typeface="华文细黑"/>
                <a:ea typeface="华文细黑"/>
                <a:cs typeface="华文细黑"/>
              </a:rPr>
              <a:t>一人在那里</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太</a:t>
            </a:r>
            <a:r>
              <a:rPr lang="en-US" altLang="zh-CN" sz="2400" dirty="0" smtClean="0">
                <a:solidFill>
                  <a:srgbClr val="FF0000"/>
                </a:solidFill>
                <a:latin typeface="华文细黑"/>
                <a:ea typeface="华文细黑"/>
                <a:cs typeface="华文细黑"/>
              </a:rPr>
              <a:t>14:23)</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(2)</a:t>
            </a:r>
            <a:r>
              <a:rPr lang="zh-Hant" altLang="en-US" sz="2400" dirty="0">
                <a:solidFill>
                  <a:srgbClr val="FF0000"/>
                </a:solidFill>
                <a:latin typeface="华文细黑"/>
                <a:ea typeface="华文细黑"/>
                <a:cs typeface="华文细黑"/>
              </a:rPr>
              <a:t> </a:t>
            </a:r>
            <a:r>
              <a:rPr lang="zh-Hant" altLang="en-US" sz="2400" dirty="0" smtClean="0">
                <a:solidFill>
                  <a:srgbClr val="FF0000"/>
                </a:solidFill>
                <a:latin typeface="华文细黑"/>
                <a:ea typeface="华文细黑"/>
                <a:cs typeface="华文细黑"/>
              </a:rPr>
              <a:t>在</a:t>
            </a:r>
            <a:r>
              <a:rPr lang="en-US" sz="2400" dirty="0">
                <a:solidFill>
                  <a:srgbClr val="FF0000"/>
                </a:solidFill>
                <a:latin typeface="华文细黑"/>
                <a:ea typeface="华文细黑"/>
                <a:cs typeface="华文细黑"/>
              </a:rPr>
              <a:t>暗中</a:t>
            </a:r>
            <a:r>
              <a:rPr lang="zh-Hant" altLang="en-US" sz="2400" dirty="0" smtClean="0">
                <a:solidFill>
                  <a:srgbClr val="FF0000"/>
                </a:solidFill>
                <a:latin typeface="华文细黑"/>
                <a:ea typeface="华文细黑"/>
                <a:cs typeface="华文细黑"/>
              </a:rPr>
              <a:t>的</a:t>
            </a:r>
            <a:r>
              <a:rPr lang="zh-Hant" altLang="en-US" sz="2400" dirty="0">
                <a:solidFill>
                  <a:srgbClr val="FF0000"/>
                </a:solidFill>
                <a:latin typeface="华文细黑"/>
                <a:ea typeface="华文细黑"/>
                <a:cs typeface="华文细黑"/>
              </a:rPr>
              <a:t>地方。</a:t>
            </a:r>
            <a:r>
              <a:rPr lang="zh-CN" alt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你祷告的时候，要进你的内屋，关上门，祷告你在暗中的父，你父在暗中察看，必然报答</a:t>
            </a:r>
            <a:r>
              <a:rPr lang="en-US" sz="2400" dirty="0" smtClean="0">
                <a:solidFill>
                  <a:srgbClr val="FF0000"/>
                </a:solidFill>
                <a:latin typeface="华文细黑"/>
                <a:ea typeface="华文细黑"/>
                <a:cs typeface="华文细黑"/>
              </a:rPr>
              <a:t>你”(</a:t>
            </a:r>
            <a:r>
              <a:rPr lang="zh-CN" altLang="en-US" sz="2400" dirty="0" smtClean="0">
                <a:solidFill>
                  <a:srgbClr val="FF0000"/>
                </a:solidFill>
                <a:latin typeface="华文细黑"/>
                <a:ea typeface="华文细黑"/>
                <a:cs typeface="华文细黑"/>
              </a:rPr>
              <a:t>太</a:t>
            </a:r>
            <a:r>
              <a:rPr lang="en-US" sz="2400" dirty="0" smtClean="0">
                <a:solidFill>
                  <a:srgbClr val="FF0000"/>
                </a:solidFill>
                <a:latin typeface="华文细黑"/>
                <a:ea typeface="华文细黑"/>
                <a:cs typeface="华文细黑"/>
              </a:rPr>
              <a:t>6:6)</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(3)</a:t>
            </a:r>
            <a:r>
              <a:rPr lang="zh-Hant" altLang="en-US" sz="2400" dirty="0" smtClean="0">
                <a:solidFill>
                  <a:srgbClr val="FF0000"/>
                </a:solidFill>
                <a:latin typeface="华文细黑"/>
                <a:ea typeface="华文细黑"/>
                <a:cs typeface="华文细黑"/>
              </a:rPr>
              <a:t> 在</a:t>
            </a:r>
            <a:r>
              <a:rPr lang="zh-CN" altLang="en-US" sz="2400" dirty="0" smtClean="0">
                <a:solidFill>
                  <a:srgbClr val="FF0000"/>
                </a:solidFill>
                <a:latin typeface="华文细黑"/>
                <a:ea typeface="华文细黑"/>
                <a:cs typeface="华文细黑"/>
              </a:rPr>
              <a:t>床上。“</a:t>
            </a:r>
            <a:r>
              <a:rPr lang="en-US" sz="2400" dirty="0">
                <a:solidFill>
                  <a:srgbClr val="FF0000"/>
                </a:solidFill>
                <a:latin typeface="华文细黑"/>
                <a:ea typeface="华文细黑"/>
                <a:cs typeface="华文细黑"/>
              </a:rPr>
              <a:t>我在床上记念你，在夜更的时候思想</a:t>
            </a:r>
            <a:r>
              <a:rPr lang="en-US" sz="2400" dirty="0" smtClean="0">
                <a:solidFill>
                  <a:srgbClr val="FF0000"/>
                </a:solidFill>
                <a:latin typeface="华文细黑"/>
                <a:ea typeface="华文细黑"/>
                <a:cs typeface="华文细黑"/>
              </a:rPr>
              <a:t>你</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诗</a:t>
            </a:r>
            <a:r>
              <a:rPr lang="en-US" altLang="zh-CN" sz="2400" dirty="0" smtClean="0">
                <a:solidFill>
                  <a:srgbClr val="FF0000"/>
                </a:solidFill>
                <a:latin typeface="华文细黑"/>
                <a:ea typeface="华文细黑"/>
                <a:cs typeface="华文细黑"/>
              </a:rPr>
              <a:t>63:6)</a:t>
            </a:r>
            <a:r>
              <a:rPr lang="zh-CN" altLang="en-US" sz="2400" dirty="0" smtClean="0">
                <a:solidFill>
                  <a:srgbClr val="FF0000"/>
                </a:solidFill>
                <a:latin typeface="华文细黑"/>
                <a:ea typeface="华文细黑"/>
                <a:cs typeface="华文细黑"/>
              </a:rPr>
              <a:t>。</a:t>
            </a:r>
            <a:endParaRPr lang="en-US" sz="2400" dirty="0">
              <a:solidFill>
                <a:srgbClr val="FF0000"/>
              </a:solidFill>
              <a:latin typeface="华文细黑"/>
              <a:ea typeface="华文细黑"/>
              <a:cs typeface="华文细黑"/>
            </a:endParaRPr>
          </a:p>
        </p:txBody>
      </p:sp>
      <p:sp>
        <p:nvSpPr>
          <p:cNvPr id="4" name="Rectangle 3"/>
          <p:cNvSpPr/>
          <p:nvPr/>
        </p:nvSpPr>
        <p:spPr>
          <a:xfrm>
            <a:off x="0" y="-7904"/>
            <a:ext cx="9144000" cy="439848"/>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91277"/>
            <a:ext cx="9156126" cy="523220"/>
          </a:xfrm>
          <a:prstGeom prst="rect">
            <a:avLst/>
          </a:prstGeom>
          <a:noFill/>
        </p:spPr>
        <p:txBody>
          <a:bodyPr wrap="square" rtlCol="0">
            <a:spAutoFit/>
          </a:bodyPr>
          <a:lstStyle/>
          <a:p>
            <a:r>
              <a:rPr lang="zh-CN" altLang="en-US" sz="2800" b="1" dirty="0">
                <a:solidFill>
                  <a:srgbClr val="FF0000"/>
                </a:solidFill>
                <a:latin typeface="华文细黑"/>
                <a:ea typeface="华文细黑"/>
                <a:cs typeface="华文细黑"/>
              </a:rPr>
              <a:t>一。</a:t>
            </a:r>
            <a:r>
              <a:rPr lang="zh-TW" altLang="en-US" sz="2800" b="1" dirty="0">
                <a:solidFill>
                  <a:srgbClr val="FF0000"/>
                </a:solidFill>
                <a:latin typeface="华文细黑"/>
                <a:ea typeface="华文细黑"/>
                <a:cs typeface="华文细黑"/>
              </a:rPr>
              <a:t>祷告的地方</a:t>
            </a:r>
            <a:r>
              <a:rPr lang="zh-CN" altLang="en-US" sz="2800" b="1" dirty="0">
                <a:solidFill>
                  <a:srgbClr val="FF0000"/>
                </a:solidFill>
                <a:latin typeface="华文细黑"/>
                <a:ea typeface="华文细黑"/>
                <a:cs typeface="华文细黑"/>
              </a:rPr>
              <a:t>。</a:t>
            </a:r>
            <a:r>
              <a:rPr lang="en-US" sz="2800" b="1" dirty="0">
                <a:latin typeface="Arial Narrow"/>
                <a:cs typeface="Arial Narrow"/>
              </a:rPr>
              <a:t>1. Praying places.</a:t>
            </a:r>
          </a:p>
        </p:txBody>
      </p:sp>
      <p:sp>
        <p:nvSpPr>
          <p:cNvPr id="6" name="TextBox 5"/>
          <p:cNvSpPr txBox="1"/>
          <p:nvPr/>
        </p:nvSpPr>
        <p:spPr>
          <a:xfrm>
            <a:off x="8593091" y="-146146"/>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(8)</a:t>
            </a:r>
            <a:endParaRPr lang="en-US" sz="2800" dirty="0">
              <a:solidFill>
                <a:srgbClr val="0000FF"/>
              </a:solidFill>
              <a:latin typeface="Times"/>
              <a:cs typeface="Times"/>
            </a:endParaRPr>
          </a:p>
        </p:txBody>
      </p:sp>
      <p:sp>
        <p:nvSpPr>
          <p:cNvPr id="9" name="Rectangle 8"/>
          <p:cNvSpPr/>
          <p:nvPr/>
        </p:nvSpPr>
        <p:spPr>
          <a:xfrm>
            <a:off x="21740" y="2277700"/>
            <a:ext cx="9156126" cy="3785652"/>
          </a:xfrm>
          <a:prstGeom prst="rect">
            <a:avLst/>
          </a:prstGeom>
        </p:spPr>
        <p:txBody>
          <a:bodyPr wrap="square">
            <a:spAutoFit/>
          </a:bodyPr>
          <a:lstStyle/>
          <a:p>
            <a:r>
              <a:rPr lang="en-US" sz="2400" b="1" dirty="0">
                <a:latin typeface="Arial Narrow"/>
                <a:cs typeface="Arial Narrow"/>
              </a:rPr>
              <a:t>B. Private praying. </a:t>
            </a:r>
            <a:r>
              <a:rPr lang="en-US" sz="2400" dirty="0">
                <a:latin typeface="Arial Narrow"/>
                <a:cs typeface="Arial Narrow"/>
              </a:rPr>
              <a:t>Pray alone in various private places. </a:t>
            </a:r>
            <a:r>
              <a:rPr lang="en-US" sz="2400" b="1" dirty="0">
                <a:latin typeface="Arial Narrow"/>
                <a:cs typeface="Arial Narrow"/>
              </a:rPr>
              <a:t>(1) Anywhere. </a:t>
            </a:r>
            <a:r>
              <a:rPr lang="en-US" sz="2400" dirty="0">
                <a:latin typeface="Arial Narrow"/>
                <a:cs typeface="Arial Narrow"/>
              </a:rPr>
              <a:t>“After he had dismissed them, he went up on a mountainside by himself to pray. Later that </a:t>
            </a:r>
            <a:r>
              <a:rPr lang="en-US" sz="2400" dirty="0" err="1">
                <a:latin typeface="Arial Narrow"/>
                <a:cs typeface="Arial Narrow"/>
              </a:rPr>
              <a:t>night</a:t>
            </a:r>
            <a:r>
              <a:rPr lang="en-US" sz="2400" dirty="0" err="1" smtClean="0">
                <a:latin typeface="Arial Narrow"/>
                <a:cs typeface="Arial Narrow"/>
              </a:rPr>
              <a:t>,he</a:t>
            </a:r>
            <a:r>
              <a:rPr lang="en-US" sz="2400" dirty="0" smtClean="0">
                <a:latin typeface="Arial Narrow"/>
                <a:cs typeface="Arial Narrow"/>
              </a:rPr>
              <a:t> </a:t>
            </a:r>
            <a:r>
              <a:rPr lang="en-US" sz="2400" dirty="0">
                <a:latin typeface="Arial Narrow"/>
                <a:cs typeface="Arial Narrow"/>
              </a:rPr>
              <a:t>was there alone”(Mt.14:23)</a:t>
            </a:r>
            <a:r>
              <a:rPr lang="en-US" sz="2400" dirty="0" smtClean="0">
                <a:latin typeface="Arial Narrow"/>
                <a:cs typeface="Arial Narrow"/>
              </a:rPr>
              <a:t>.</a:t>
            </a:r>
            <a:r>
              <a:rPr lang="en-US" sz="2400" b="1" dirty="0" smtClean="0">
                <a:latin typeface="Arial Narrow"/>
                <a:cs typeface="Arial Narrow"/>
              </a:rPr>
              <a:t>(</a:t>
            </a:r>
            <a:r>
              <a:rPr lang="en-US" sz="2400" b="1" dirty="0">
                <a:latin typeface="Arial Narrow"/>
                <a:cs typeface="Arial Narrow"/>
              </a:rPr>
              <a:t>2) In secret place.</a:t>
            </a:r>
            <a:r>
              <a:rPr lang="en-US" sz="2400" dirty="0">
                <a:latin typeface="Arial Narrow"/>
                <a:cs typeface="Arial Narrow"/>
              </a:rPr>
              <a:t> “But when you pray, go into your room, close the door and </a:t>
            </a:r>
            <a:endParaRPr lang="en-US" sz="2400" dirty="0" smtClean="0">
              <a:latin typeface="Arial Narrow"/>
              <a:cs typeface="Arial Narrow"/>
            </a:endParaRPr>
          </a:p>
          <a:p>
            <a:r>
              <a:rPr lang="en-US" sz="2400" dirty="0">
                <a:latin typeface="Arial Narrow"/>
                <a:cs typeface="Arial Narrow"/>
              </a:rPr>
              <a:t>p</a:t>
            </a:r>
            <a:r>
              <a:rPr lang="en-US" sz="2400" dirty="0" smtClean="0">
                <a:latin typeface="Arial Narrow"/>
                <a:cs typeface="Arial Narrow"/>
              </a:rPr>
              <a:t>ray to your </a:t>
            </a:r>
            <a:r>
              <a:rPr lang="en-US" sz="2400" dirty="0">
                <a:latin typeface="Arial Narrow"/>
                <a:cs typeface="Arial Narrow"/>
              </a:rPr>
              <a:t>Father, who is unseen. </a:t>
            </a:r>
            <a:endParaRPr lang="en-US" sz="2400" dirty="0" smtClean="0">
              <a:latin typeface="Arial Narrow"/>
              <a:cs typeface="Arial Narrow"/>
            </a:endParaRPr>
          </a:p>
          <a:p>
            <a:r>
              <a:rPr lang="en-US" sz="2400" dirty="0" smtClean="0">
                <a:latin typeface="Arial Narrow"/>
                <a:cs typeface="Arial Narrow"/>
              </a:rPr>
              <a:t>Then </a:t>
            </a:r>
            <a:r>
              <a:rPr lang="en-US" sz="2400" dirty="0">
                <a:latin typeface="Arial Narrow"/>
                <a:cs typeface="Arial Narrow"/>
              </a:rPr>
              <a:t>your </a:t>
            </a:r>
            <a:r>
              <a:rPr lang="en-US" sz="2400" dirty="0" smtClean="0">
                <a:latin typeface="Arial Narrow"/>
                <a:cs typeface="Arial Narrow"/>
              </a:rPr>
              <a:t>Father</a:t>
            </a:r>
            <a:r>
              <a:rPr lang="en-US" sz="2400" dirty="0">
                <a:latin typeface="Arial Narrow"/>
                <a:cs typeface="Arial Narrow"/>
              </a:rPr>
              <a:t>, </a:t>
            </a:r>
            <a:r>
              <a:rPr lang="en-US" sz="2400" dirty="0" smtClean="0">
                <a:latin typeface="Arial Narrow"/>
                <a:cs typeface="Arial Narrow"/>
              </a:rPr>
              <a:t>who </a:t>
            </a:r>
            <a:r>
              <a:rPr lang="en-US" sz="2400" dirty="0">
                <a:latin typeface="Arial Narrow"/>
                <a:cs typeface="Arial Narrow"/>
              </a:rPr>
              <a:t>sees what is </a:t>
            </a:r>
            <a:endParaRPr lang="en-US" sz="2400" dirty="0" smtClean="0">
              <a:latin typeface="Arial Narrow"/>
              <a:cs typeface="Arial Narrow"/>
            </a:endParaRPr>
          </a:p>
          <a:p>
            <a:r>
              <a:rPr lang="en-US" sz="2400" dirty="0" smtClean="0">
                <a:latin typeface="Arial Narrow"/>
                <a:cs typeface="Arial Narrow"/>
              </a:rPr>
              <a:t>done </a:t>
            </a:r>
            <a:r>
              <a:rPr lang="en-US" sz="2400" dirty="0">
                <a:latin typeface="Arial Narrow"/>
                <a:cs typeface="Arial Narrow"/>
              </a:rPr>
              <a:t>in </a:t>
            </a:r>
            <a:r>
              <a:rPr lang="en-US" sz="2400" dirty="0" err="1" smtClean="0">
                <a:latin typeface="Arial Narrow"/>
                <a:cs typeface="Arial Narrow"/>
              </a:rPr>
              <a:t>secret,will</a:t>
            </a:r>
            <a:r>
              <a:rPr lang="en-US" sz="2400" dirty="0" smtClean="0">
                <a:latin typeface="Arial Narrow"/>
                <a:cs typeface="Arial Narrow"/>
              </a:rPr>
              <a:t> </a:t>
            </a:r>
            <a:r>
              <a:rPr lang="en-US" sz="2400" dirty="0">
                <a:latin typeface="Arial Narrow"/>
                <a:cs typeface="Arial Narrow"/>
              </a:rPr>
              <a:t>reward </a:t>
            </a:r>
            <a:r>
              <a:rPr lang="en-US" sz="2400" dirty="0" smtClean="0">
                <a:latin typeface="Arial Narrow"/>
                <a:cs typeface="Arial Narrow"/>
              </a:rPr>
              <a:t>you”(Mt.6:6). </a:t>
            </a:r>
          </a:p>
          <a:p>
            <a:r>
              <a:rPr lang="en-US" sz="2400" b="1" dirty="0" smtClean="0">
                <a:latin typeface="Arial Narrow"/>
                <a:cs typeface="Arial Narrow"/>
              </a:rPr>
              <a:t>(3) In bed.</a:t>
            </a:r>
            <a:r>
              <a:rPr lang="en-US" sz="2400" dirty="0" smtClean="0">
                <a:latin typeface="Arial Narrow"/>
                <a:cs typeface="Arial Narrow"/>
              </a:rPr>
              <a:t> “On my bed I remember </a:t>
            </a:r>
          </a:p>
          <a:p>
            <a:r>
              <a:rPr lang="en-US" sz="2400" dirty="0" smtClean="0">
                <a:latin typeface="Arial Narrow"/>
                <a:cs typeface="Arial Narrow"/>
              </a:rPr>
              <a:t>you; I think of you through the watches </a:t>
            </a:r>
          </a:p>
          <a:p>
            <a:r>
              <a:rPr lang="en-US" sz="2400" dirty="0" smtClean="0">
                <a:latin typeface="Arial Narrow"/>
                <a:cs typeface="Arial Narrow"/>
              </a:rPr>
              <a:t>of the night</a:t>
            </a:r>
            <a:r>
              <a:rPr lang="en-US" sz="2400" dirty="0">
                <a:latin typeface="Arial Narrow"/>
                <a:cs typeface="Arial Narrow"/>
              </a:rPr>
              <a:t>”(Ps.63:6).</a:t>
            </a:r>
          </a:p>
        </p:txBody>
      </p:sp>
      <p:pic>
        <p:nvPicPr>
          <p:cNvPr id="3" name="Picture 2"/>
          <p:cNvPicPr>
            <a:picLocks noChangeAspect="1"/>
          </p:cNvPicPr>
          <p:nvPr/>
        </p:nvPicPr>
        <p:blipFill>
          <a:blip r:embed="rId3"/>
          <a:stretch>
            <a:fillRect/>
          </a:stretch>
        </p:blipFill>
        <p:spPr>
          <a:xfrm>
            <a:off x="4435203" y="3488267"/>
            <a:ext cx="4708797" cy="3369733"/>
          </a:xfrm>
          <a:prstGeom prst="rect">
            <a:avLst/>
          </a:prstGeom>
        </p:spPr>
      </p:pic>
    </p:spTree>
    <p:extLst>
      <p:ext uri="{BB962C8B-B14F-4D97-AF65-F5344CB8AC3E}">
        <p14:creationId xmlns:p14="http://schemas.microsoft.com/office/powerpoint/2010/main" xmlns="" val="2860235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0" y="440306"/>
            <a:ext cx="9289569" cy="2308324"/>
          </a:xfrm>
          <a:prstGeom prst="rect">
            <a:avLst/>
          </a:prstGeom>
        </p:spPr>
        <p:txBody>
          <a:bodyPr wrap="square">
            <a:spAutoFit/>
          </a:bodyPr>
          <a:lstStyle/>
          <a:p>
            <a:r>
              <a:rPr lang="zh-CN" alt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约在半夜，保罗和西拉，祷告唱诗赞美</a:t>
            </a:r>
            <a:r>
              <a:rPr lang="en-US" sz="2400" dirty="0" smtClean="0">
                <a:solidFill>
                  <a:srgbClr val="FF0000"/>
                </a:solidFill>
                <a:latin typeface="华文细黑"/>
                <a:ea typeface="华文细黑"/>
                <a:cs typeface="华文细黑"/>
              </a:rPr>
              <a:t>神…</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16:25a</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a:p>
            <a:r>
              <a:rPr lang="en-US" sz="2400" b="1" dirty="0" smtClean="0">
                <a:solidFill>
                  <a:srgbClr val="FF0000"/>
                </a:solidFill>
                <a:latin typeface="华文细黑"/>
                <a:ea typeface="华文细黑"/>
                <a:cs typeface="华文细黑"/>
              </a:rPr>
              <a:t>A</a:t>
            </a:r>
            <a:r>
              <a:rPr lang="zh-CN" altLang="en-US" sz="2400" b="1" dirty="0">
                <a:solidFill>
                  <a:srgbClr val="FF0000"/>
                </a:solidFill>
                <a:latin typeface="华文细黑"/>
                <a:ea typeface="华文细黑"/>
                <a:cs typeface="华文细黑"/>
              </a:rPr>
              <a:t>。用餐时间。</a:t>
            </a:r>
            <a:r>
              <a:rPr lang="zh-CN" alt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就拿着这五个饼，两条鱼，望着天，祝福，掰开饼，递给门徒。门徒又递给</a:t>
            </a:r>
            <a:r>
              <a:rPr lang="en-US" sz="2400" dirty="0" smtClean="0">
                <a:solidFill>
                  <a:srgbClr val="FF0000"/>
                </a:solidFill>
                <a:latin typeface="华文细黑"/>
                <a:ea typeface="华文细黑"/>
                <a:cs typeface="华文细黑"/>
              </a:rPr>
              <a:t>众人</a:t>
            </a:r>
            <a:r>
              <a:rPr lang="zh-CN" altLang="en-US" sz="2400" dirty="0" smtClean="0">
                <a:solidFill>
                  <a:srgbClr val="FF0000"/>
                </a:solidFill>
                <a:latin typeface="华文细黑"/>
                <a:ea typeface="华文细黑"/>
                <a:cs typeface="华文细黑"/>
              </a:rPr>
              <a:t>”（太</a:t>
            </a:r>
            <a:r>
              <a:rPr lang="en-US" altLang="zh-CN" sz="2400" dirty="0" smtClean="0">
                <a:solidFill>
                  <a:srgbClr val="FF0000"/>
                </a:solidFill>
                <a:latin typeface="华文细黑"/>
                <a:ea typeface="华文细黑"/>
                <a:cs typeface="华文细黑"/>
              </a:rPr>
              <a:t>14:19</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15:36</a:t>
            </a:r>
            <a:r>
              <a:rPr lang="zh-CN" altLang="en-US" sz="2400" dirty="0" smtClean="0">
                <a:solidFill>
                  <a:srgbClr val="FF0000"/>
                </a:solidFill>
                <a:latin typeface="华文细黑"/>
                <a:ea typeface="华文细黑"/>
                <a:cs typeface="华文细黑"/>
              </a:rPr>
              <a:t>）。</a:t>
            </a:r>
            <a:endParaRPr lang="en-US" sz="2400" dirty="0" smtClean="0">
              <a:solidFill>
                <a:srgbClr val="FF0000"/>
              </a:solidFill>
              <a:latin typeface="华文细黑"/>
              <a:ea typeface="华文细黑"/>
              <a:cs typeface="华文细黑"/>
            </a:endParaRPr>
          </a:p>
          <a:p>
            <a:r>
              <a:rPr lang="en-US" sz="2400" b="1" dirty="0" smtClean="0">
                <a:solidFill>
                  <a:srgbClr val="FF0000"/>
                </a:solidFill>
                <a:latin typeface="华文细黑"/>
                <a:ea typeface="华文细黑"/>
                <a:cs typeface="华文细黑"/>
              </a:rPr>
              <a:t>B</a:t>
            </a:r>
            <a:r>
              <a:rPr lang="zh-CN" altLang="en-US" sz="2400" b="1" dirty="0" smtClean="0">
                <a:solidFill>
                  <a:srgbClr val="FF0000"/>
                </a:solidFill>
                <a:latin typeface="华文细黑"/>
                <a:ea typeface="华文细黑"/>
                <a:cs typeface="华文细黑"/>
              </a:rPr>
              <a:t>。</a:t>
            </a:r>
            <a:r>
              <a:rPr lang="zh-CN" altLang="en-US" sz="2400" b="1" dirty="0">
                <a:solidFill>
                  <a:srgbClr val="FF0000"/>
                </a:solidFill>
                <a:latin typeface="华文细黑"/>
                <a:ea typeface="华文细黑"/>
                <a:cs typeface="华文细黑"/>
              </a:rPr>
              <a:t>早上时间</a:t>
            </a:r>
            <a:r>
              <a:rPr lang="en-US" sz="2400" b="1" dirty="0" smtClean="0">
                <a:solidFill>
                  <a:srgbClr val="FF0000"/>
                </a:solidFill>
                <a:latin typeface="华文细黑"/>
                <a:ea typeface="华文细黑"/>
                <a:cs typeface="华文细黑"/>
              </a:rPr>
              <a:t>。 </a:t>
            </a:r>
            <a:r>
              <a:rPr 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早晨我必向你陈明我的心意，并要儆</a:t>
            </a:r>
            <a:r>
              <a:rPr lang="en-US" sz="2400" dirty="0" smtClean="0">
                <a:solidFill>
                  <a:srgbClr val="FF0000"/>
                </a:solidFill>
                <a:latin typeface="华文细黑"/>
                <a:ea typeface="华文细黑"/>
                <a:cs typeface="华文细黑"/>
              </a:rPr>
              <a:t>醒”(</a:t>
            </a:r>
            <a:r>
              <a:rPr lang="zh-CN" altLang="en-US" sz="2400" dirty="0" smtClean="0">
                <a:solidFill>
                  <a:srgbClr val="FF0000"/>
                </a:solidFill>
                <a:latin typeface="华文细黑"/>
                <a:ea typeface="华文细黑"/>
                <a:cs typeface="华文细黑"/>
              </a:rPr>
              <a:t>诗</a:t>
            </a:r>
            <a:r>
              <a:rPr lang="en-US" altLang="zh-CN" sz="2400" dirty="0">
                <a:solidFill>
                  <a:srgbClr val="FF0000"/>
                </a:solidFill>
                <a:latin typeface="华文细黑"/>
                <a:ea typeface="华文细黑"/>
                <a:cs typeface="华文细黑"/>
              </a:rPr>
              <a:t>5</a:t>
            </a:r>
            <a:r>
              <a:rPr 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3</a:t>
            </a:r>
            <a:r>
              <a:rPr lang="en-US" altLang="zh-CN" sz="2400"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 </a:t>
            </a:r>
            <a:r>
              <a:rPr lang="zh-CN" alt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次日早晨，天未亮的时候，耶稣起来，到旷野地方去，在那里</a:t>
            </a:r>
            <a:r>
              <a:rPr lang="en-US" sz="2400" dirty="0" smtClean="0">
                <a:solidFill>
                  <a:srgbClr val="FF0000"/>
                </a:solidFill>
                <a:latin typeface="华文细黑"/>
                <a:ea typeface="华文细黑"/>
                <a:cs typeface="华文细黑"/>
              </a:rPr>
              <a:t>祷告</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可</a:t>
            </a:r>
            <a:r>
              <a:rPr lang="en-US" sz="2400" dirty="0" smtClean="0">
                <a:solidFill>
                  <a:srgbClr val="FF0000"/>
                </a:solidFill>
                <a:latin typeface="华文细黑"/>
                <a:ea typeface="华文细黑"/>
                <a:cs typeface="华文细黑"/>
              </a:rPr>
              <a:t>1:35)。 </a:t>
            </a:r>
            <a:endParaRPr lang="en-US" sz="2400" dirty="0">
              <a:solidFill>
                <a:srgbClr val="FF0000"/>
              </a:solidFill>
              <a:latin typeface="华文细黑"/>
              <a:ea typeface="华文细黑"/>
              <a:cs typeface="华文细黑"/>
            </a:endParaRPr>
          </a:p>
        </p:txBody>
      </p:sp>
      <p:sp>
        <p:nvSpPr>
          <p:cNvPr id="4" name="Rectangle 3"/>
          <p:cNvSpPr/>
          <p:nvPr/>
        </p:nvSpPr>
        <p:spPr>
          <a:xfrm>
            <a:off x="0" y="-7904"/>
            <a:ext cx="9144000" cy="439848"/>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91277"/>
            <a:ext cx="9156126" cy="523220"/>
          </a:xfrm>
          <a:prstGeom prst="rect">
            <a:avLst/>
          </a:prstGeom>
          <a:noFill/>
        </p:spPr>
        <p:txBody>
          <a:bodyPr wrap="square" rtlCol="0">
            <a:spAutoFit/>
          </a:bodyPr>
          <a:lstStyle/>
          <a:p>
            <a:r>
              <a:rPr lang="zh-CN" altLang="en-US" sz="2800" b="1" dirty="0">
                <a:solidFill>
                  <a:srgbClr val="FF0000"/>
                </a:solidFill>
                <a:latin typeface="华文细黑"/>
                <a:ea typeface="华文细黑"/>
                <a:cs typeface="华文细黑"/>
              </a:rPr>
              <a:t>二</a:t>
            </a:r>
            <a:r>
              <a:rPr lang="zh-CN" altLang="en-US" sz="2800" b="1" dirty="0" smtClean="0">
                <a:solidFill>
                  <a:srgbClr val="FF0000"/>
                </a:solidFill>
                <a:latin typeface="华文细黑"/>
                <a:ea typeface="华文细黑"/>
                <a:cs typeface="华文细黑"/>
              </a:rPr>
              <a:t>。</a:t>
            </a:r>
            <a:r>
              <a:rPr lang="zh-TW" altLang="en-US" sz="2800" b="1" dirty="0">
                <a:solidFill>
                  <a:srgbClr val="FF0000"/>
                </a:solidFill>
                <a:latin typeface="华文细黑"/>
                <a:ea typeface="华文细黑"/>
                <a:cs typeface="华文细黑"/>
              </a:rPr>
              <a:t>祷告时间</a:t>
            </a:r>
            <a:r>
              <a:rPr lang="zh-CN" altLang="en-US" sz="2800" b="1" dirty="0" smtClean="0">
                <a:solidFill>
                  <a:srgbClr val="FF0000"/>
                </a:solidFill>
                <a:latin typeface="华文细黑"/>
                <a:ea typeface="华文细黑"/>
                <a:cs typeface="华文细黑"/>
              </a:rPr>
              <a:t>。</a:t>
            </a:r>
            <a:r>
              <a:rPr lang="en-US" sz="2800" b="1" dirty="0">
                <a:latin typeface="Arial Narrow"/>
                <a:cs typeface="Arial Narrow"/>
              </a:rPr>
              <a:t>2. Praying times. </a:t>
            </a:r>
          </a:p>
        </p:txBody>
      </p:sp>
      <p:sp>
        <p:nvSpPr>
          <p:cNvPr id="6" name="TextBox 5"/>
          <p:cNvSpPr txBox="1"/>
          <p:nvPr/>
        </p:nvSpPr>
        <p:spPr>
          <a:xfrm>
            <a:off x="8593091" y="-146146"/>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(9)</a:t>
            </a:r>
            <a:endParaRPr lang="en-US" sz="2800" dirty="0">
              <a:solidFill>
                <a:srgbClr val="0000FF"/>
              </a:solidFill>
              <a:latin typeface="Times"/>
              <a:cs typeface="Times"/>
            </a:endParaRPr>
          </a:p>
        </p:txBody>
      </p:sp>
      <p:sp>
        <p:nvSpPr>
          <p:cNvPr id="9" name="Rectangle 8"/>
          <p:cNvSpPr/>
          <p:nvPr/>
        </p:nvSpPr>
        <p:spPr>
          <a:xfrm>
            <a:off x="-12126" y="2615484"/>
            <a:ext cx="5955726" cy="4154983"/>
          </a:xfrm>
          <a:prstGeom prst="rect">
            <a:avLst/>
          </a:prstGeom>
        </p:spPr>
        <p:txBody>
          <a:bodyPr wrap="square">
            <a:spAutoFit/>
          </a:bodyPr>
          <a:lstStyle/>
          <a:p>
            <a:r>
              <a:rPr lang="en-US" sz="2400" dirty="0" smtClean="0">
                <a:latin typeface="Arial Narrow"/>
                <a:cs typeface="Arial Narrow"/>
              </a:rPr>
              <a:t>“</a:t>
            </a:r>
            <a:r>
              <a:rPr lang="en-US" sz="2400" dirty="0">
                <a:latin typeface="Arial Narrow"/>
                <a:cs typeface="Arial Narrow"/>
              </a:rPr>
              <a:t>About midnight Paul and Silas were praying…” </a:t>
            </a:r>
          </a:p>
          <a:p>
            <a:r>
              <a:rPr lang="en-US" sz="2400" dirty="0" smtClean="0">
                <a:latin typeface="Arial Narrow"/>
                <a:cs typeface="Arial Narrow"/>
              </a:rPr>
              <a:t>(</a:t>
            </a:r>
            <a:r>
              <a:rPr lang="en-US" sz="2400" dirty="0">
                <a:latin typeface="Arial Narrow"/>
                <a:cs typeface="Arial Narrow"/>
              </a:rPr>
              <a:t>16:25a).</a:t>
            </a:r>
          </a:p>
          <a:p>
            <a:r>
              <a:rPr lang="en-US" sz="2400" b="1" dirty="0">
                <a:latin typeface="Arial Narrow"/>
                <a:cs typeface="Arial Narrow"/>
              </a:rPr>
              <a:t>A. Meal times. </a:t>
            </a:r>
            <a:r>
              <a:rPr lang="en-US" sz="2400" dirty="0">
                <a:latin typeface="Arial Narrow"/>
                <a:cs typeface="Arial Narrow"/>
              </a:rPr>
              <a:t>“He gave thanks and broke the loaves. Then he gave them to the disciples and the disciples gave them to the people”(Mt.14:19;15:36).</a:t>
            </a:r>
          </a:p>
          <a:p>
            <a:r>
              <a:rPr lang="en-US" sz="2400" b="1" dirty="0">
                <a:latin typeface="Arial Narrow"/>
                <a:cs typeface="Arial Narrow"/>
              </a:rPr>
              <a:t>B. Morning time.</a:t>
            </a:r>
            <a:r>
              <a:rPr lang="en-US" sz="2400" dirty="0">
                <a:latin typeface="Arial Narrow"/>
                <a:cs typeface="Arial Narrow"/>
              </a:rPr>
              <a:t> “In the morning, Lord, you hear my voice; in the morning I lay my requests before you and wait expectantly”(Ps.5:3)</a:t>
            </a:r>
            <a:r>
              <a:rPr lang="en-US" sz="2400" dirty="0" smtClean="0">
                <a:latin typeface="Arial Narrow"/>
                <a:cs typeface="Arial Narrow"/>
              </a:rPr>
              <a:t>.“</a:t>
            </a:r>
            <a:r>
              <a:rPr lang="en-US" sz="2400" dirty="0">
                <a:latin typeface="Arial Narrow"/>
                <a:cs typeface="Arial Narrow"/>
              </a:rPr>
              <a:t>Very early in the </a:t>
            </a:r>
            <a:r>
              <a:rPr lang="en-US" sz="2400" dirty="0" err="1">
                <a:latin typeface="Arial Narrow"/>
                <a:cs typeface="Arial Narrow"/>
              </a:rPr>
              <a:t>morning</a:t>
            </a:r>
            <a:r>
              <a:rPr lang="en-US" sz="2400" dirty="0" err="1" smtClean="0">
                <a:latin typeface="Arial Narrow"/>
                <a:cs typeface="Arial Narrow"/>
              </a:rPr>
              <a:t>,while</a:t>
            </a:r>
            <a:r>
              <a:rPr lang="en-US" sz="2400" dirty="0" smtClean="0">
                <a:latin typeface="Arial Narrow"/>
                <a:cs typeface="Arial Narrow"/>
              </a:rPr>
              <a:t> </a:t>
            </a:r>
            <a:r>
              <a:rPr lang="en-US" sz="2400" dirty="0">
                <a:latin typeface="Arial Narrow"/>
                <a:cs typeface="Arial Narrow"/>
              </a:rPr>
              <a:t>it was still </a:t>
            </a:r>
            <a:r>
              <a:rPr lang="en-US" sz="2400" dirty="0" err="1">
                <a:latin typeface="Arial Narrow"/>
                <a:cs typeface="Arial Narrow"/>
              </a:rPr>
              <a:t>dark</a:t>
            </a:r>
            <a:r>
              <a:rPr lang="en-US" sz="2400" dirty="0" err="1" smtClean="0">
                <a:latin typeface="Arial Narrow"/>
                <a:cs typeface="Arial Narrow"/>
              </a:rPr>
              <a:t>,Jesus</a:t>
            </a:r>
            <a:r>
              <a:rPr lang="en-US" sz="2400" dirty="0" smtClean="0">
                <a:latin typeface="Arial Narrow"/>
                <a:cs typeface="Arial Narrow"/>
              </a:rPr>
              <a:t> </a:t>
            </a:r>
            <a:r>
              <a:rPr lang="en-US" sz="2400" dirty="0">
                <a:latin typeface="Arial Narrow"/>
                <a:cs typeface="Arial Narrow"/>
              </a:rPr>
              <a:t>got up, left the house and went off to a solitary place, where he prayed” (Mk.1:35). </a:t>
            </a:r>
          </a:p>
        </p:txBody>
      </p:sp>
      <p:pic>
        <p:nvPicPr>
          <p:cNvPr id="2" name="Picture 1"/>
          <p:cNvPicPr>
            <a:picLocks noChangeAspect="1"/>
          </p:cNvPicPr>
          <p:nvPr/>
        </p:nvPicPr>
        <p:blipFill>
          <a:blip r:embed="rId3"/>
          <a:stretch>
            <a:fillRect/>
          </a:stretch>
        </p:blipFill>
        <p:spPr>
          <a:xfrm>
            <a:off x="5853139" y="4953000"/>
            <a:ext cx="3288596" cy="2531533"/>
          </a:xfrm>
          <a:prstGeom prst="rect">
            <a:avLst/>
          </a:prstGeom>
        </p:spPr>
      </p:pic>
      <p:pic>
        <p:nvPicPr>
          <p:cNvPr id="3" name="Picture 2"/>
          <p:cNvPicPr>
            <a:picLocks noChangeAspect="1"/>
          </p:cNvPicPr>
          <p:nvPr/>
        </p:nvPicPr>
        <p:blipFill>
          <a:blip r:embed="rId4"/>
          <a:stretch>
            <a:fillRect/>
          </a:stretch>
        </p:blipFill>
        <p:spPr>
          <a:xfrm>
            <a:off x="5853140" y="2387598"/>
            <a:ext cx="3288596" cy="4470402"/>
          </a:xfrm>
          <a:prstGeom prst="rect">
            <a:avLst/>
          </a:prstGeom>
        </p:spPr>
      </p:pic>
    </p:spTree>
    <p:extLst>
      <p:ext uri="{BB962C8B-B14F-4D97-AF65-F5344CB8AC3E}">
        <p14:creationId xmlns:p14="http://schemas.microsoft.com/office/powerpoint/2010/main" xmlns="" val="350237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808" y="328689"/>
            <a:ext cx="9137169" cy="2677656"/>
          </a:xfrm>
          <a:prstGeom prst="rect">
            <a:avLst/>
          </a:prstGeom>
        </p:spPr>
        <p:txBody>
          <a:bodyPr wrap="square">
            <a:spAutoFit/>
          </a:bodyPr>
          <a:lstStyle/>
          <a:p>
            <a:r>
              <a:rPr lang="en-US" altLang="zh-CN" sz="2400" b="1" dirty="0" smtClean="0">
                <a:solidFill>
                  <a:srgbClr val="FF0000"/>
                </a:solidFill>
                <a:latin typeface="华文细黑"/>
                <a:ea typeface="华文细黑"/>
                <a:cs typeface="华文细黑"/>
              </a:rPr>
              <a:t>C</a:t>
            </a:r>
            <a:r>
              <a:rPr lang="zh-CN" altLang="en-US" sz="2400" b="1" dirty="0" smtClean="0">
                <a:solidFill>
                  <a:srgbClr val="FF0000"/>
                </a:solidFill>
                <a:latin typeface="华文细黑"/>
                <a:ea typeface="华文细黑"/>
                <a:cs typeface="华文细黑"/>
              </a:rPr>
              <a:t>。</a:t>
            </a:r>
            <a:r>
              <a:rPr lang="zh-TW" altLang="en-US" sz="2400" b="1" dirty="0" smtClean="0">
                <a:solidFill>
                  <a:srgbClr val="FF0000"/>
                </a:solidFill>
                <a:latin typeface="华文细黑"/>
                <a:ea typeface="华文细黑"/>
                <a:cs typeface="华文细黑"/>
              </a:rPr>
              <a:t>固定时间</a:t>
            </a:r>
            <a:r>
              <a:rPr lang="zh-CN" altLang="en-US" sz="2400" b="1" dirty="0" smtClean="0">
                <a:solidFill>
                  <a:srgbClr val="FF0000"/>
                </a:solidFill>
                <a:latin typeface="华文细黑"/>
                <a:ea typeface="华文细黑"/>
                <a:cs typeface="华文细黑"/>
              </a:rPr>
              <a:t>。 </a:t>
            </a:r>
            <a:r>
              <a:rPr 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我要晚上，早晨，晌午，哀声悲叹。他也必听我的</a:t>
            </a:r>
            <a:r>
              <a:rPr lang="en-US" sz="2400" dirty="0" smtClean="0">
                <a:solidFill>
                  <a:srgbClr val="FF0000"/>
                </a:solidFill>
                <a:latin typeface="华文细黑"/>
                <a:ea typeface="华文细黑"/>
                <a:cs typeface="华文细黑"/>
              </a:rPr>
              <a:t>声音”</a:t>
            </a:r>
            <a:r>
              <a:rPr lang="en-US" sz="2400"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诗</a:t>
            </a:r>
            <a:r>
              <a:rPr lang="en-US" altLang="zh-CN" sz="2400" dirty="0" smtClean="0">
                <a:solidFill>
                  <a:srgbClr val="FF0000"/>
                </a:solidFill>
                <a:latin typeface="华文细黑"/>
                <a:ea typeface="华文细黑"/>
                <a:cs typeface="华文细黑"/>
              </a:rPr>
              <a:t>55:17</a:t>
            </a:r>
            <a:r>
              <a:rPr lang="zh-CN" altLang="en-US" sz="2400"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但</a:t>
            </a:r>
            <a:r>
              <a:rPr lang="en-US" altLang="zh-CN" sz="2400" dirty="0" smtClean="0">
                <a:solidFill>
                  <a:srgbClr val="FF0000"/>
                </a:solidFill>
                <a:latin typeface="华文细黑"/>
                <a:ea typeface="华文细黑"/>
                <a:cs typeface="华文细黑"/>
              </a:rPr>
              <a:t>6:10)</a:t>
            </a:r>
            <a:r>
              <a:rPr lang="zh-CN" altLang="en-US" sz="2400" dirty="0" smtClean="0">
                <a:solidFill>
                  <a:srgbClr val="FF0000"/>
                </a:solidFill>
                <a:latin typeface="华文细黑"/>
                <a:ea typeface="华文细黑"/>
                <a:cs typeface="华文细黑"/>
              </a:rPr>
              <a:t>。</a:t>
            </a:r>
            <a:endParaRPr lang="en-US" sz="2400" dirty="0">
              <a:solidFill>
                <a:srgbClr val="FF0000"/>
              </a:solidFill>
              <a:latin typeface="华文细黑"/>
              <a:ea typeface="华文细黑"/>
              <a:cs typeface="华文细黑"/>
            </a:endParaRPr>
          </a:p>
          <a:p>
            <a:r>
              <a:rPr lang="en-US" altLang="zh-CN" sz="2400" b="1" dirty="0" smtClean="0">
                <a:solidFill>
                  <a:srgbClr val="FF0000"/>
                </a:solidFill>
                <a:latin typeface="华文细黑"/>
                <a:ea typeface="华文细黑"/>
                <a:cs typeface="华文细黑"/>
              </a:rPr>
              <a:t>D</a:t>
            </a:r>
            <a:r>
              <a:rPr lang="zh-CN" altLang="en-US" sz="2400" b="1" dirty="0">
                <a:solidFill>
                  <a:srgbClr val="FF0000"/>
                </a:solidFill>
                <a:latin typeface="华文细黑"/>
                <a:ea typeface="华文细黑"/>
                <a:cs typeface="华文细黑"/>
              </a:rPr>
              <a:t>。任何时间。</a:t>
            </a:r>
            <a:r>
              <a:rPr lang="zh-CN" alt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耶稣设一个比喻，是要人常常祷告，不可</a:t>
            </a:r>
            <a:r>
              <a:rPr lang="en-US" sz="2400" dirty="0" smtClean="0">
                <a:solidFill>
                  <a:srgbClr val="FF0000"/>
                </a:solidFill>
                <a:latin typeface="华文细黑"/>
                <a:ea typeface="华文细黑"/>
                <a:cs typeface="华文细黑"/>
              </a:rPr>
              <a:t>灰心</a:t>
            </a:r>
            <a:r>
              <a:rPr lang="en-US" altLang="zh-CN" sz="2400" dirty="0" smtClean="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 </a:t>
            </a:r>
          </a:p>
          <a:p>
            <a:r>
              <a:rPr 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路</a:t>
            </a:r>
            <a:r>
              <a:rPr lang="en-US" altLang="zh-CN" sz="2400" dirty="0" smtClean="0">
                <a:solidFill>
                  <a:srgbClr val="FF0000"/>
                </a:solidFill>
                <a:latin typeface="华文细黑"/>
                <a:ea typeface="华文细黑"/>
                <a:cs typeface="华文细黑"/>
              </a:rPr>
              <a:t>18:1)</a:t>
            </a:r>
            <a:r>
              <a:rPr lang="zh-CN" altLang="en-US" sz="2400" dirty="0" smtClean="0">
                <a:solidFill>
                  <a:srgbClr val="FF0000"/>
                </a:solidFill>
                <a:latin typeface="华文细黑"/>
                <a:ea typeface="华文细黑"/>
                <a:cs typeface="华文细黑"/>
              </a:rPr>
              <a:t>。“</a:t>
            </a:r>
            <a:r>
              <a:rPr lang="en-US" sz="2400" dirty="0">
                <a:solidFill>
                  <a:srgbClr val="FF0000"/>
                </a:solidFill>
              </a:rPr>
              <a:t>在祷告之间，常常</a:t>
            </a:r>
            <a:r>
              <a:rPr lang="en-US" sz="2400" dirty="0" smtClean="0">
                <a:solidFill>
                  <a:srgbClr val="FF0000"/>
                </a:solidFill>
              </a:rPr>
              <a:t>恳求</a:t>
            </a:r>
            <a:r>
              <a:rPr lang="zh-CN" altLang="en-US" sz="2400" dirty="0" smtClean="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罗</a:t>
            </a:r>
            <a:r>
              <a:rPr lang="en-US" altLang="zh-CN" sz="2400" dirty="0" smtClean="0">
                <a:solidFill>
                  <a:srgbClr val="FF0000"/>
                </a:solidFill>
                <a:latin typeface="华文细黑"/>
                <a:ea typeface="华文细黑"/>
                <a:cs typeface="华文细黑"/>
              </a:rPr>
              <a:t>1:10)“</a:t>
            </a:r>
            <a:r>
              <a:rPr lang="en-US" sz="2400" dirty="0">
                <a:solidFill>
                  <a:srgbClr val="FF0000"/>
                </a:solidFill>
                <a:latin typeface="华文细黑"/>
                <a:ea typeface="华文细黑"/>
                <a:cs typeface="华文细黑"/>
              </a:rPr>
              <a:t>不住地</a:t>
            </a:r>
            <a:r>
              <a:rPr lang="en-US" sz="2400" dirty="0" smtClean="0">
                <a:solidFill>
                  <a:srgbClr val="FF0000"/>
                </a:solidFill>
                <a:latin typeface="华文细黑"/>
                <a:ea typeface="华文细黑"/>
                <a:cs typeface="华文细黑"/>
              </a:rPr>
              <a:t>祷告</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帖前</a:t>
            </a:r>
            <a:r>
              <a:rPr lang="zh-CN" altLang="zh-CN" sz="2400" dirty="0" smtClean="0">
                <a:solidFill>
                  <a:srgbClr val="FF0000"/>
                </a:solidFill>
                <a:latin typeface="华文细黑"/>
                <a:ea typeface="华文细黑"/>
                <a:cs typeface="华文细黑"/>
              </a:rPr>
              <a:t>5</a:t>
            </a:r>
            <a:r>
              <a:rPr lang="en-US" altLang="zh-CN" sz="2400" dirty="0" smtClean="0">
                <a:solidFill>
                  <a:srgbClr val="FF0000"/>
                </a:solidFill>
                <a:latin typeface="华文细黑"/>
                <a:ea typeface="华文细黑"/>
                <a:cs typeface="华文细黑"/>
              </a:rPr>
              <a:t>:17</a:t>
            </a:r>
            <a:r>
              <a:rPr 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a:p>
            <a:r>
              <a:rPr lang="en-US" altLang="zh-CN" sz="2400" b="1" dirty="0">
                <a:solidFill>
                  <a:srgbClr val="FF0000"/>
                </a:solidFill>
                <a:latin typeface="华文细黑"/>
                <a:ea typeface="华文细黑"/>
                <a:cs typeface="华文细黑"/>
              </a:rPr>
              <a:t>E</a:t>
            </a:r>
            <a:r>
              <a:rPr lang="zh-CN" altLang="en-US" sz="2400" b="1" dirty="0">
                <a:solidFill>
                  <a:srgbClr val="FF0000"/>
                </a:solidFill>
                <a:latin typeface="华文细黑"/>
                <a:ea typeface="华文细黑"/>
                <a:cs typeface="华文细黑"/>
              </a:rPr>
              <a:t>。</a:t>
            </a:r>
            <a:r>
              <a:rPr lang="zh-CN" altLang="en-US" sz="2400" b="1" dirty="0" smtClean="0">
                <a:solidFill>
                  <a:srgbClr val="FF0000"/>
                </a:solidFill>
                <a:latin typeface="华文细黑"/>
                <a:ea typeface="华文细黑"/>
                <a:cs typeface="华文细黑"/>
              </a:rPr>
              <a:t>紧急时刻。</a:t>
            </a:r>
            <a:r>
              <a:rPr lang="zh-CN" alt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只因见风甚大，就害怕。将要沉下去，便喊着说，主阿，救</a:t>
            </a:r>
            <a:r>
              <a:rPr lang="en-US" sz="2400" dirty="0" smtClean="0">
                <a:solidFill>
                  <a:srgbClr val="FF0000"/>
                </a:solidFill>
                <a:latin typeface="华文细黑"/>
                <a:ea typeface="华文细黑"/>
                <a:cs typeface="华文细黑"/>
              </a:rPr>
              <a:t>我</a:t>
            </a:r>
            <a:r>
              <a:rPr lang="en-US" altLang="zh-CN" sz="2400" dirty="0" smtClean="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 (</a:t>
            </a:r>
            <a:r>
              <a:rPr lang="zh-CN" altLang="en-US" sz="2400" dirty="0" smtClean="0">
                <a:solidFill>
                  <a:srgbClr val="FF0000"/>
                </a:solidFill>
                <a:latin typeface="华文细黑"/>
                <a:ea typeface="华文细黑"/>
                <a:cs typeface="华文细黑"/>
              </a:rPr>
              <a:t>太</a:t>
            </a:r>
            <a:r>
              <a:rPr lang="zh-CN" altLang="zh-CN" sz="2400" dirty="0" smtClean="0">
                <a:solidFill>
                  <a:srgbClr val="FF0000"/>
                </a:solidFill>
                <a:latin typeface="华文细黑"/>
                <a:ea typeface="华文细黑"/>
                <a:cs typeface="华文细黑"/>
              </a:rPr>
              <a:t>1</a:t>
            </a:r>
            <a:r>
              <a:rPr lang="en-US" altLang="zh-CN" sz="2400" dirty="0" smtClean="0">
                <a:solidFill>
                  <a:srgbClr val="FF0000"/>
                </a:solidFill>
                <a:latin typeface="华文细黑"/>
                <a:ea typeface="华文细黑"/>
                <a:cs typeface="华文细黑"/>
              </a:rPr>
              <a:t>4:30</a:t>
            </a:r>
            <a:r>
              <a:rPr 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a:t>
            </a:r>
            <a:endParaRPr lang="en-US" sz="2400" dirty="0">
              <a:solidFill>
                <a:srgbClr val="FF0000"/>
              </a:solidFill>
              <a:latin typeface="华文细黑"/>
              <a:ea typeface="华文细黑"/>
              <a:cs typeface="华文细黑"/>
            </a:endParaRPr>
          </a:p>
        </p:txBody>
      </p:sp>
      <p:sp>
        <p:nvSpPr>
          <p:cNvPr id="4" name="Rectangle 3"/>
          <p:cNvSpPr/>
          <p:nvPr/>
        </p:nvSpPr>
        <p:spPr>
          <a:xfrm>
            <a:off x="0" y="-7905"/>
            <a:ext cx="9144000" cy="421892"/>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86655"/>
            <a:ext cx="9156126" cy="523220"/>
          </a:xfrm>
          <a:prstGeom prst="rect">
            <a:avLst/>
          </a:prstGeom>
          <a:noFill/>
        </p:spPr>
        <p:txBody>
          <a:bodyPr wrap="square" rtlCol="0">
            <a:spAutoFit/>
          </a:bodyPr>
          <a:lstStyle/>
          <a:p>
            <a:r>
              <a:rPr lang="zh-CN" altLang="en-US" sz="2800" b="1" dirty="0">
                <a:solidFill>
                  <a:srgbClr val="FF0000"/>
                </a:solidFill>
                <a:latin typeface="华文细黑"/>
                <a:ea typeface="华文细黑"/>
                <a:cs typeface="华文细黑"/>
              </a:rPr>
              <a:t>二。</a:t>
            </a:r>
            <a:r>
              <a:rPr lang="zh-TW" altLang="en-US" sz="2800" b="1" dirty="0">
                <a:solidFill>
                  <a:srgbClr val="FF0000"/>
                </a:solidFill>
                <a:latin typeface="华文细黑"/>
                <a:ea typeface="华文细黑"/>
                <a:cs typeface="华文细黑"/>
              </a:rPr>
              <a:t>祷告时间</a:t>
            </a:r>
            <a:r>
              <a:rPr lang="zh-CN" altLang="en-US" sz="2800" b="1" dirty="0">
                <a:solidFill>
                  <a:srgbClr val="FF0000"/>
                </a:solidFill>
                <a:latin typeface="华文细黑"/>
                <a:ea typeface="华文细黑"/>
                <a:cs typeface="华文细黑"/>
              </a:rPr>
              <a:t>。</a:t>
            </a:r>
            <a:r>
              <a:rPr lang="en-US" sz="2800" b="1" dirty="0">
                <a:latin typeface="Arial Narrow"/>
                <a:cs typeface="Arial Narrow"/>
              </a:rPr>
              <a:t>2. Praying times. </a:t>
            </a:r>
          </a:p>
        </p:txBody>
      </p:sp>
      <p:sp>
        <p:nvSpPr>
          <p:cNvPr id="6" name="TextBox 5"/>
          <p:cNvSpPr txBox="1"/>
          <p:nvPr/>
        </p:nvSpPr>
        <p:spPr>
          <a:xfrm>
            <a:off x="8410549" y="-109233"/>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(10)</a:t>
            </a:r>
            <a:endParaRPr lang="en-US" sz="2800" dirty="0">
              <a:solidFill>
                <a:srgbClr val="0000FF"/>
              </a:solidFill>
              <a:latin typeface="Times"/>
              <a:cs typeface="Times"/>
            </a:endParaRPr>
          </a:p>
        </p:txBody>
      </p:sp>
      <p:sp>
        <p:nvSpPr>
          <p:cNvPr id="7" name="Rectangle 6"/>
          <p:cNvSpPr/>
          <p:nvPr/>
        </p:nvSpPr>
        <p:spPr>
          <a:xfrm>
            <a:off x="-12126" y="2801420"/>
            <a:ext cx="9120236" cy="4154983"/>
          </a:xfrm>
          <a:prstGeom prst="rect">
            <a:avLst/>
          </a:prstGeom>
        </p:spPr>
        <p:txBody>
          <a:bodyPr wrap="square">
            <a:spAutoFit/>
          </a:bodyPr>
          <a:lstStyle/>
          <a:p>
            <a:r>
              <a:rPr lang="en-US" sz="2400" b="1" dirty="0">
                <a:latin typeface="Arial Narrow"/>
                <a:cs typeface="Arial Narrow"/>
              </a:rPr>
              <a:t>C. Fixed times.</a:t>
            </a:r>
            <a:r>
              <a:rPr lang="en-US" sz="2400" dirty="0">
                <a:latin typeface="Arial Narrow"/>
                <a:cs typeface="Arial Narrow"/>
              </a:rPr>
              <a:t> “</a:t>
            </a:r>
            <a:r>
              <a:rPr lang="en-US" sz="2400" dirty="0" err="1">
                <a:latin typeface="Arial Narrow"/>
                <a:cs typeface="Arial Narrow"/>
              </a:rPr>
              <a:t>Evening</a:t>
            </a:r>
            <a:r>
              <a:rPr lang="en-US" sz="2400" dirty="0" err="1" smtClean="0">
                <a:latin typeface="Arial Narrow"/>
                <a:cs typeface="Arial Narrow"/>
              </a:rPr>
              <a:t>,morning</a:t>
            </a:r>
            <a:r>
              <a:rPr lang="en-US" sz="2400" dirty="0">
                <a:latin typeface="Arial Narrow"/>
                <a:cs typeface="Arial Narrow"/>
              </a:rPr>
              <a:t> and noon </a:t>
            </a:r>
            <a:endParaRPr lang="en-US" sz="2400" dirty="0" smtClean="0">
              <a:latin typeface="Arial Narrow"/>
              <a:cs typeface="Arial Narrow"/>
            </a:endParaRPr>
          </a:p>
          <a:p>
            <a:r>
              <a:rPr lang="en-US" sz="2400" dirty="0" smtClean="0">
                <a:latin typeface="Arial Narrow"/>
                <a:cs typeface="Arial Narrow"/>
              </a:rPr>
              <a:t>I cry </a:t>
            </a:r>
            <a:r>
              <a:rPr lang="en-US" sz="2400" dirty="0">
                <a:latin typeface="Arial Narrow"/>
                <a:cs typeface="Arial Narrow"/>
              </a:rPr>
              <a:t>out in distress, and he hears my voice</a:t>
            </a:r>
            <a:r>
              <a:rPr lang="en-US" sz="2400" dirty="0" smtClean="0">
                <a:latin typeface="Arial Narrow"/>
                <a:cs typeface="Arial Narrow"/>
              </a:rPr>
              <a:t>”</a:t>
            </a:r>
          </a:p>
          <a:p>
            <a:r>
              <a:rPr lang="en-US" sz="2400" dirty="0" smtClean="0">
                <a:latin typeface="Arial Narrow"/>
                <a:cs typeface="Arial Narrow"/>
              </a:rPr>
              <a:t>(</a:t>
            </a:r>
            <a:r>
              <a:rPr lang="en-US" sz="2400" dirty="0">
                <a:latin typeface="Arial Narrow"/>
                <a:cs typeface="Arial Narrow"/>
              </a:rPr>
              <a:t>Ps</a:t>
            </a:r>
            <a:r>
              <a:rPr lang="en-US" sz="2400" dirty="0" smtClean="0">
                <a:latin typeface="Arial Narrow"/>
                <a:cs typeface="Arial Narrow"/>
              </a:rPr>
              <a:t>.55</a:t>
            </a:r>
            <a:r>
              <a:rPr lang="en-US" sz="2400" dirty="0">
                <a:latin typeface="Arial Narrow"/>
                <a:cs typeface="Arial Narrow"/>
              </a:rPr>
              <a:t>:</a:t>
            </a:r>
            <a:r>
              <a:rPr lang="en-US" sz="2400" dirty="0" smtClean="0">
                <a:latin typeface="Arial Narrow"/>
                <a:cs typeface="Arial Narrow"/>
              </a:rPr>
              <a:t>17; Dan</a:t>
            </a:r>
            <a:r>
              <a:rPr lang="en-US" sz="2400" dirty="0">
                <a:latin typeface="Arial Narrow"/>
                <a:cs typeface="Arial Narrow"/>
              </a:rPr>
              <a:t>.6:10).		                </a:t>
            </a:r>
          </a:p>
          <a:p>
            <a:r>
              <a:rPr lang="en-US" sz="2400" b="1" dirty="0">
                <a:latin typeface="Arial Narrow"/>
                <a:cs typeface="Arial Narrow"/>
              </a:rPr>
              <a:t>D. All times. </a:t>
            </a:r>
            <a:r>
              <a:rPr lang="en-US" sz="2400" dirty="0">
                <a:latin typeface="Arial Narrow"/>
                <a:cs typeface="Arial Narrow"/>
              </a:rPr>
              <a:t>“Then Jesus told his disciples a </a:t>
            </a:r>
            <a:endParaRPr lang="en-US" sz="2400" dirty="0" smtClean="0">
              <a:latin typeface="Arial Narrow"/>
              <a:cs typeface="Arial Narrow"/>
            </a:endParaRPr>
          </a:p>
          <a:p>
            <a:r>
              <a:rPr lang="en-US" sz="2400" dirty="0" smtClean="0">
                <a:latin typeface="Arial Narrow"/>
                <a:cs typeface="Arial Narrow"/>
              </a:rPr>
              <a:t>parable </a:t>
            </a:r>
            <a:r>
              <a:rPr lang="en-US" sz="2400" dirty="0">
                <a:latin typeface="Arial Narrow"/>
                <a:cs typeface="Arial Narrow"/>
              </a:rPr>
              <a:t>to show them that they should always </a:t>
            </a:r>
            <a:endParaRPr lang="en-US" sz="2400" dirty="0" smtClean="0">
              <a:latin typeface="Arial Narrow"/>
              <a:cs typeface="Arial Narrow"/>
            </a:endParaRPr>
          </a:p>
          <a:p>
            <a:r>
              <a:rPr lang="en-US" sz="2400" dirty="0" smtClean="0">
                <a:latin typeface="Arial Narrow"/>
                <a:cs typeface="Arial Narrow"/>
              </a:rPr>
              <a:t>pray </a:t>
            </a:r>
            <a:r>
              <a:rPr lang="en-US" sz="2400" dirty="0">
                <a:latin typeface="Arial Narrow"/>
                <a:cs typeface="Arial Narrow"/>
              </a:rPr>
              <a:t>and not give up”(Lk.18:1)</a:t>
            </a:r>
            <a:r>
              <a:rPr lang="en-US" sz="2400" dirty="0" smtClean="0">
                <a:latin typeface="Arial Narrow"/>
                <a:cs typeface="Arial Narrow"/>
              </a:rPr>
              <a:t>.“</a:t>
            </a:r>
            <a:r>
              <a:rPr lang="en-US" sz="2400" dirty="0">
                <a:latin typeface="Arial Narrow"/>
                <a:cs typeface="Arial Narrow"/>
              </a:rPr>
              <a:t>In my prayers </a:t>
            </a:r>
            <a:endParaRPr lang="en-US" sz="2400" dirty="0" smtClean="0">
              <a:latin typeface="Arial Narrow"/>
              <a:cs typeface="Arial Narrow"/>
            </a:endParaRPr>
          </a:p>
          <a:p>
            <a:r>
              <a:rPr lang="en-US" sz="2400" dirty="0" smtClean="0">
                <a:latin typeface="Arial Narrow"/>
                <a:cs typeface="Arial Narrow"/>
              </a:rPr>
              <a:t>at </a:t>
            </a:r>
            <a:r>
              <a:rPr lang="en-US" sz="2400" dirty="0">
                <a:latin typeface="Arial Narrow"/>
                <a:cs typeface="Arial Narrow"/>
              </a:rPr>
              <a:t>all times”(Ro.1:10). “Prayer continually</a:t>
            </a:r>
            <a:r>
              <a:rPr lang="en-US" sz="2400" dirty="0" smtClean="0">
                <a:latin typeface="Arial Narrow"/>
                <a:cs typeface="Arial Narrow"/>
              </a:rPr>
              <a:t>”</a:t>
            </a:r>
          </a:p>
          <a:p>
            <a:r>
              <a:rPr lang="en-US" sz="2400" dirty="0" smtClean="0">
                <a:latin typeface="Arial Narrow"/>
                <a:cs typeface="Arial Narrow"/>
              </a:rPr>
              <a:t>(</a:t>
            </a:r>
            <a:r>
              <a:rPr lang="en-US" sz="2400" dirty="0">
                <a:latin typeface="Arial Narrow"/>
                <a:cs typeface="Arial Narrow"/>
              </a:rPr>
              <a:t>1Thes.5:17).</a:t>
            </a:r>
          </a:p>
          <a:p>
            <a:r>
              <a:rPr lang="en-US" sz="2400" b="1" dirty="0">
                <a:latin typeface="Arial Narrow"/>
                <a:cs typeface="Arial Narrow"/>
              </a:rPr>
              <a:t>E. Emergency times.</a:t>
            </a:r>
            <a:r>
              <a:rPr lang="en-US" sz="2400" dirty="0">
                <a:latin typeface="Arial Narrow"/>
                <a:cs typeface="Arial Narrow"/>
              </a:rPr>
              <a:t> “But when he saw the </a:t>
            </a:r>
            <a:endParaRPr lang="en-US" sz="2400" dirty="0" smtClean="0">
              <a:latin typeface="Arial Narrow"/>
              <a:cs typeface="Arial Narrow"/>
            </a:endParaRPr>
          </a:p>
          <a:p>
            <a:r>
              <a:rPr lang="en-US" sz="2400" dirty="0" smtClean="0">
                <a:latin typeface="Arial Narrow"/>
                <a:cs typeface="Arial Narrow"/>
              </a:rPr>
              <a:t>wind</a:t>
            </a:r>
            <a:r>
              <a:rPr lang="en-US" sz="2400" dirty="0">
                <a:latin typeface="Arial Narrow"/>
                <a:cs typeface="Arial Narrow"/>
              </a:rPr>
              <a:t>, he was afraid and, beginning to sink, </a:t>
            </a:r>
            <a:endParaRPr lang="en-US" sz="2400" dirty="0" smtClean="0">
              <a:latin typeface="Arial Narrow"/>
              <a:cs typeface="Arial Narrow"/>
            </a:endParaRPr>
          </a:p>
          <a:p>
            <a:r>
              <a:rPr lang="en-US" sz="2400" dirty="0" smtClean="0">
                <a:latin typeface="Arial Narrow"/>
                <a:cs typeface="Arial Narrow"/>
              </a:rPr>
              <a:t>cried </a:t>
            </a:r>
            <a:r>
              <a:rPr lang="en-US" sz="2400" dirty="0">
                <a:latin typeface="Arial Narrow"/>
                <a:cs typeface="Arial Narrow"/>
              </a:rPr>
              <a:t>out, “Lord, save me!”(Mt.14:30). </a:t>
            </a:r>
            <a:endParaRPr lang="en-US" sz="2400" dirty="0" smtClean="0">
              <a:latin typeface="Arial Narrow"/>
              <a:cs typeface="Arial Narrow"/>
            </a:endParaRPr>
          </a:p>
        </p:txBody>
      </p:sp>
      <p:pic>
        <p:nvPicPr>
          <p:cNvPr id="3" name="Picture 2"/>
          <p:cNvPicPr>
            <a:picLocks noChangeAspect="1"/>
          </p:cNvPicPr>
          <p:nvPr/>
        </p:nvPicPr>
        <p:blipFill>
          <a:blip r:embed="rId3"/>
          <a:stretch>
            <a:fillRect/>
          </a:stretch>
        </p:blipFill>
        <p:spPr>
          <a:xfrm>
            <a:off x="5228520" y="3259658"/>
            <a:ext cx="3915480" cy="3915480"/>
          </a:xfrm>
          <a:prstGeom prst="rect">
            <a:avLst/>
          </a:prstGeom>
        </p:spPr>
      </p:pic>
      <p:sp>
        <p:nvSpPr>
          <p:cNvPr id="5" name="TextBox 4"/>
          <p:cNvSpPr txBox="1"/>
          <p:nvPr/>
        </p:nvSpPr>
        <p:spPr>
          <a:xfrm>
            <a:off x="5228520" y="2682889"/>
            <a:ext cx="3915480" cy="954107"/>
          </a:xfrm>
          <a:prstGeom prst="rect">
            <a:avLst/>
          </a:prstGeom>
          <a:noFill/>
        </p:spPr>
        <p:txBody>
          <a:bodyPr wrap="square" rtlCol="0">
            <a:spAutoFit/>
          </a:bodyPr>
          <a:lstStyle/>
          <a:p>
            <a:r>
              <a:rPr lang="zh-CN" altLang="en-US" sz="2800" dirty="0">
                <a:solidFill>
                  <a:srgbClr val="FF0000"/>
                </a:solidFill>
                <a:latin typeface="华文细黑"/>
                <a:ea typeface="华文细黑"/>
                <a:cs typeface="华文细黑"/>
              </a:rPr>
              <a:t>不祷告而做基督</a:t>
            </a:r>
            <a:r>
              <a:rPr lang="zh-CN" altLang="en-US" sz="2800" dirty="0" smtClean="0">
                <a:solidFill>
                  <a:srgbClr val="FF0000"/>
                </a:solidFill>
                <a:latin typeface="华文细黑"/>
                <a:ea typeface="华文细黑"/>
                <a:cs typeface="华文细黑"/>
              </a:rPr>
              <a:t>徒和不</a:t>
            </a:r>
            <a:r>
              <a:rPr lang="zh-CN" altLang="en-US" sz="2800" dirty="0">
                <a:solidFill>
                  <a:srgbClr val="FF0000"/>
                </a:solidFill>
                <a:latin typeface="华文细黑"/>
                <a:ea typeface="华文细黑"/>
                <a:cs typeface="华文细黑"/>
              </a:rPr>
              <a:t>呼吸而活</a:t>
            </a:r>
            <a:r>
              <a:rPr lang="zh-CN" altLang="en-US" sz="2800" dirty="0" smtClean="0">
                <a:solidFill>
                  <a:srgbClr val="FF0000"/>
                </a:solidFill>
                <a:latin typeface="华文细黑"/>
                <a:ea typeface="华文细黑"/>
                <a:cs typeface="华文细黑"/>
              </a:rPr>
              <a:t>着一</a:t>
            </a:r>
            <a:r>
              <a:rPr lang="en-US" sz="2800" dirty="0" smtClean="0">
                <a:solidFill>
                  <a:srgbClr val="FF0000"/>
                </a:solidFill>
                <a:latin typeface="华文细黑"/>
                <a:ea typeface="华文细黑"/>
                <a:cs typeface="华文细黑"/>
              </a:rPr>
              <a:t>样</a:t>
            </a:r>
            <a:r>
              <a:rPr lang="zh-CN" altLang="en-US" sz="2800" dirty="0" smtClean="0">
                <a:solidFill>
                  <a:srgbClr val="FF0000"/>
                </a:solidFill>
                <a:latin typeface="华文细黑"/>
                <a:ea typeface="华文细黑"/>
                <a:cs typeface="华文细黑"/>
              </a:rPr>
              <a:t>不</a:t>
            </a:r>
            <a:r>
              <a:rPr lang="zh-CN" altLang="en-US" sz="2800" dirty="0" smtClean="0">
                <a:solidFill>
                  <a:srgbClr val="FF0000"/>
                </a:solidFill>
                <a:latin typeface="华文细黑"/>
                <a:ea typeface="华文细黑"/>
                <a:cs typeface="华文细黑"/>
              </a:rPr>
              <a:t>可</a:t>
            </a:r>
            <a:r>
              <a:rPr lang="zh-CN" altLang="en-US" sz="2800" dirty="0">
                <a:solidFill>
                  <a:srgbClr val="FF0000"/>
                </a:solidFill>
                <a:latin typeface="华文细黑"/>
                <a:ea typeface="华文细黑"/>
                <a:cs typeface="华文细黑"/>
              </a:rPr>
              <a:t>能。</a:t>
            </a:r>
            <a:endParaRPr lang="en-US" sz="2800" dirty="0">
              <a:solidFill>
                <a:srgbClr val="FF0000"/>
              </a:solidFill>
              <a:latin typeface="华文细黑"/>
              <a:ea typeface="华文细黑"/>
              <a:cs typeface="华文细黑"/>
            </a:endParaRPr>
          </a:p>
        </p:txBody>
      </p:sp>
    </p:spTree>
    <p:extLst>
      <p:ext uri="{BB962C8B-B14F-4D97-AF65-F5344CB8AC3E}">
        <p14:creationId xmlns:p14="http://schemas.microsoft.com/office/powerpoint/2010/main" xmlns="" val="3131674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2126" y="568064"/>
            <a:ext cx="9175083" cy="3416320"/>
          </a:xfrm>
          <a:prstGeom prst="rect">
            <a:avLst/>
          </a:prstGeom>
        </p:spPr>
        <p:txBody>
          <a:bodyPr wrap="square">
            <a:spAutoFit/>
          </a:bodyPr>
          <a:lstStyle/>
          <a:p>
            <a:r>
              <a:rPr 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这些人，同着几个妇人，和耶稣的母亲马利亚，并耶稣的弟兄，都同心合意地恒切</a:t>
            </a:r>
            <a:r>
              <a:rPr lang="en-US" sz="2400" dirty="0" smtClean="0">
                <a:solidFill>
                  <a:srgbClr val="FF0000"/>
                </a:solidFill>
                <a:latin typeface="华文细黑"/>
                <a:ea typeface="华文细黑"/>
                <a:cs typeface="华文细黑"/>
              </a:rPr>
              <a:t>祷告”</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徒</a:t>
            </a:r>
            <a:r>
              <a:rPr lang="en-US" altLang="zh-CN" sz="2400" dirty="0" smtClean="0">
                <a:solidFill>
                  <a:srgbClr val="FF0000"/>
                </a:solidFill>
                <a:latin typeface="华文细黑"/>
                <a:ea typeface="华文细黑"/>
                <a:cs typeface="华文细黑"/>
              </a:rPr>
              <a:t>1:14</a:t>
            </a:r>
            <a:r>
              <a:rPr lang="zh-CN" altLang="en-US" sz="2400" dirty="0" smtClean="0">
                <a:solidFill>
                  <a:srgbClr val="FF0000"/>
                </a:solidFill>
                <a:latin typeface="华文细黑"/>
                <a:ea typeface="华文细黑"/>
                <a:cs typeface="华文细黑"/>
              </a:rPr>
              <a:t>；</a:t>
            </a:r>
            <a:r>
              <a:rPr lang="zh-CN" altLang="zh-CN" sz="2400" dirty="0" smtClean="0">
                <a:solidFill>
                  <a:srgbClr val="FF0000"/>
                </a:solidFill>
                <a:latin typeface="华文细黑"/>
                <a:ea typeface="华文细黑"/>
                <a:cs typeface="华文细黑"/>
              </a:rPr>
              <a:t>2</a:t>
            </a:r>
            <a:r>
              <a:rPr lang="en-US" altLang="zh-CN" sz="2400" dirty="0" smtClean="0">
                <a:solidFill>
                  <a:srgbClr val="FF0000"/>
                </a:solidFill>
                <a:latin typeface="华文细黑"/>
                <a:ea typeface="华文细黑"/>
                <a:cs typeface="华文细黑"/>
              </a:rPr>
              <a:t>1:5)</a:t>
            </a:r>
            <a:r>
              <a:rPr lang="zh-CN" altLang="en-US" sz="2400" dirty="0" smtClean="0">
                <a:solidFill>
                  <a:srgbClr val="FF0000"/>
                </a:solidFill>
                <a:latin typeface="华文细黑"/>
                <a:ea typeface="华文细黑"/>
                <a:cs typeface="华文细黑"/>
              </a:rPr>
              <a:t> </a:t>
            </a:r>
            <a:endParaRPr lang="en-US" altLang="zh-CN" sz="2400" dirty="0" smtClean="0">
              <a:solidFill>
                <a:srgbClr val="FF0000"/>
              </a:solidFill>
              <a:latin typeface="华文细黑"/>
              <a:ea typeface="华文细黑"/>
              <a:cs typeface="华文细黑"/>
            </a:endParaRPr>
          </a:p>
          <a:p>
            <a:r>
              <a:rPr lang="en-US" altLang="zh-CN" sz="2400" b="1" dirty="0" smtClean="0">
                <a:solidFill>
                  <a:srgbClr val="FF0000"/>
                </a:solidFill>
                <a:latin typeface="华文细黑"/>
                <a:ea typeface="华文细黑"/>
                <a:cs typeface="华文细黑"/>
              </a:rPr>
              <a:t>A</a:t>
            </a:r>
            <a:r>
              <a:rPr lang="zh-CN" altLang="en-US" sz="2400" b="1" dirty="0" smtClean="0">
                <a:solidFill>
                  <a:srgbClr val="FF0000"/>
                </a:solidFill>
                <a:latin typeface="华文细黑"/>
                <a:ea typeface="华文细黑"/>
                <a:cs typeface="华文细黑"/>
              </a:rPr>
              <a:t>。男人。</a:t>
            </a:r>
            <a:r>
              <a:rPr lang="zh-CN" alt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我愿男人无忿怒，无争论，（争论或作疑惑），举起圣洁的手，随处</a:t>
            </a:r>
            <a:r>
              <a:rPr lang="en-US" sz="2400" dirty="0" smtClean="0">
                <a:solidFill>
                  <a:srgbClr val="FF0000"/>
                </a:solidFill>
                <a:latin typeface="华文细黑"/>
                <a:ea typeface="华文细黑"/>
                <a:cs typeface="华文细黑"/>
              </a:rPr>
              <a:t>祷告</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提前</a:t>
            </a:r>
            <a:r>
              <a:rPr lang="en-US" altLang="zh-CN" sz="2400" dirty="0" smtClean="0">
                <a:solidFill>
                  <a:srgbClr val="FF0000"/>
                </a:solidFill>
                <a:latin typeface="华文细黑"/>
                <a:ea typeface="华文细黑"/>
                <a:cs typeface="华文细黑"/>
              </a:rPr>
              <a:t>2:8)</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(1)</a:t>
            </a:r>
            <a:r>
              <a:rPr lang="zh-TW" altLang="en-US" sz="2400" dirty="0">
                <a:solidFill>
                  <a:srgbClr val="FF0000"/>
                </a:solidFill>
                <a:latin typeface="华文细黑"/>
                <a:ea typeface="华文细黑"/>
                <a:cs typeface="华文细黑"/>
              </a:rPr>
              <a:t> 领导者</a:t>
            </a:r>
            <a:r>
              <a:rPr lang="zh-CN" alt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保罗和西拉，</a:t>
            </a:r>
            <a:r>
              <a:rPr lang="en-US" sz="2400" dirty="0" smtClean="0">
                <a:solidFill>
                  <a:srgbClr val="FF0000"/>
                </a:solidFill>
                <a:latin typeface="华文细黑"/>
                <a:ea typeface="华文细黑"/>
                <a:cs typeface="华文细黑"/>
              </a:rPr>
              <a:t>祷告</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徒</a:t>
            </a:r>
            <a:r>
              <a:rPr lang="en-US" altLang="zh-CN" sz="2400" dirty="0" smtClean="0">
                <a:solidFill>
                  <a:srgbClr val="FF0000"/>
                </a:solidFill>
                <a:latin typeface="华文细黑"/>
                <a:ea typeface="华文细黑"/>
                <a:cs typeface="华文细黑"/>
              </a:rPr>
              <a:t>16:25)</a:t>
            </a:r>
            <a:r>
              <a:rPr lang="zh-CN" altLang="en-US" sz="2400" dirty="0" smtClean="0">
                <a:solidFill>
                  <a:srgbClr val="FF0000"/>
                </a:solidFill>
                <a:latin typeface="华文细黑"/>
                <a:ea typeface="华文细黑"/>
                <a:cs typeface="华文细黑"/>
              </a:rPr>
              <a:t>。 </a:t>
            </a:r>
            <a:r>
              <a:rPr lang="en-US" altLang="zh-CN" sz="2400" dirty="0" smtClean="0">
                <a:solidFill>
                  <a:srgbClr val="FF0000"/>
                </a:solidFill>
                <a:latin typeface="华文细黑"/>
                <a:ea typeface="华文细黑"/>
                <a:cs typeface="华文细黑"/>
              </a:rPr>
              <a:t>(2)</a:t>
            </a:r>
            <a:r>
              <a:rPr lang="zh-TW" altLang="en-US" sz="2400" dirty="0">
                <a:solidFill>
                  <a:srgbClr val="FF0000"/>
                </a:solidFill>
                <a:latin typeface="华文细黑"/>
                <a:ea typeface="华文细黑"/>
                <a:cs typeface="华文细黑"/>
              </a:rPr>
              <a:t> </a:t>
            </a:r>
            <a:r>
              <a:rPr lang="zh-TW" altLang="en-US" sz="2400" dirty="0" smtClean="0">
                <a:solidFill>
                  <a:srgbClr val="FF0000"/>
                </a:solidFill>
                <a:latin typeface="华文细黑"/>
                <a:ea typeface="华文细黑"/>
                <a:cs typeface="华文细黑"/>
              </a:rPr>
              <a:t>失败者。“</a:t>
            </a:r>
            <a:r>
              <a:rPr lang="en-US" sz="2400" dirty="0">
                <a:solidFill>
                  <a:srgbClr val="FF0000"/>
                </a:solidFill>
                <a:latin typeface="华文细黑"/>
                <a:ea typeface="华文细黑"/>
                <a:cs typeface="华文细黑"/>
              </a:rPr>
              <a:t>禁卒一醒，看见监门全开，以为囚犯已经逃走，就拔刀要自杀。保罗大声呼叫说，不要伤害自己，我们都在这里。禁卒叫人拿灯来，就跳进去，战战兢兢地俯伏在保罗西拉面前。又领他们出来说，二位先生，我当怎样行才可以得救</a:t>
            </a:r>
            <a:r>
              <a:rPr lang="en-US" sz="2400"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(16:27-30)</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p:txBody>
      </p:sp>
      <p:sp>
        <p:nvSpPr>
          <p:cNvPr id="4" name="Rectangle 3"/>
          <p:cNvSpPr/>
          <p:nvPr/>
        </p:nvSpPr>
        <p:spPr>
          <a:xfrm>
            <a:off x="0" y="-7905"/>
            <a:ext cx="9144000" cy="58074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43431"/>
            <a:ext cx="9156126" cy="523220"/>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三。</a:t>
            </a:r>
            <a:r>
              <a:rPr lang="zh-TW" altLang="en-US" sz="2800" b="1" dirty="0">
                <a:solidFill>
                  <a:srgbClr val="FF0000"/>
                </a:solidFill>
                <a:latin typeface="华文细黑"/>
                <a:ea typeface="华文细黑"/>
                <a:cs typeface="华文细黑"/>
              </a:rPr>
              <a:t>祷告</a:t>
            </a:r>
            <a:r>
              <a:rPr lang="zh-TW" altLang="en-US" sz="2800" b="1" dirty="0" smtClean="0">
                <a:solidFill>
                  <a:srgbClr val="FF0000"/>
                </a:solidFill>
                <a:latin typeface="华文细黑"/>
                <a:ea typeface="华文细黑"/>
                <a:cs typeface="华文细黑"/>
              </a:rPr>
              <a:t>的人</a:t>
            </a:r>
            <a:r>
              <a:rPr lang="zh-CN" altLang="en-US" sz="2800" b="1" dirty="0" smtClean="0">
                <a:solidFill>
                  <a:srgbClr val="FF0000"/>
                </a:solidFill>
                <a:latin typeface="华文细黑"/>
                <a:ea typeface="华文细黑"/>
                <a:cs typeface="华文细黑"/>
              </a:rPr>
              <a:t>。</a:t>
            </a:r>
            <a:r>
              <a:rPr lang="en-US" sz="2800" b="1" dirty="0" smtClean="0">
                <a:latin typeface="Arial Narrow"/>
                <a:cs typeface="Arial Narrow"/>
              </a:rPr>
              <a:t>3</a:t>
            </a:r>
            <a:r>
              <a:rPr lang="en-US" sz="2800" b="1" dirty="0">
                <a:latin typeface="Arial Narrow"/>
                <a:cs typeface="Arial Narrow"/>
              </a:rPr>
              <a:t>. Praying </a:t>
            </a:r>
            <a:r>
              <a:rPr lang="en-US" sz="2800" b="1" dirty="0" smtClean="0">
                <a:latin typeface="Arial Narrow"/>
                <a:cs typeface="Arial Narrow"/>
              </a:rPr>
              <a:t>people. </a:t>
            </a:r>
            <a:endParaRPr lang="en-US" sz="2800" b="1" dirty="0">
              <a:latin typeface="Arial Narrow"/>
              <a:cs typeface="Arial Narrow"/>
            </a:endParaRPr>
          </a:p>
        </p:txBody>
      </p:sp>
      <p:sp>
        <p:nvSpPr>
          <p:cNvPr id="6" name="TextBox 5"/>
          <p:cNvSpPr txBox="1"/>
          <p:nvPr/>
        </p:nvSpPr>
        <p:spPr>
          <a:xfrm>
            <a:off x="8440694" y="15755"/>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(11)</a:t>
            </a:r>
            <a:endParaRPr lang="en-US" sz="2800" dirty="0">
              <a:solidFill>
                <a:srgbClr val="0000FF"/>
              </a:solidFill>
              <a:latin typeface="Times"/>
              <a:cs typeface="Times"/>
            </a:endParaRPr>
          </a:p>
        </p:txBody>
      </p:sp>
      <p:sp>
        <p:nvSpPr>
          <p:cNvPr id="7" name="Rectangle 6"/>
          <p:cNvSpPr/>
          <p:nvPr/>
        </p:nvSpPr>
        <p:spPr>
          <a:xfrm>
            <a:off x="6831" y="3814206"/>
            <a:ext cx="9156126" cy="2800767"/>
          </a:xfrm>
          <a:prstGeom prst="rect">
            <a:avLst/>
          </a:prstGeom>
        </p:spPr>
        <p:txBody>
          <a:bodyPr wrap="square">
            <a:spAutoFit/>
          </a:bodyPr>
          <a:lstStyle/>
          <a:p>
            <a:r>
              <a:rPr lang="en-US" sz="2400" dirty="0" smtClean="0">
                <a:latin typeface="Arial Narrow"/>
                <a:cs typeface="Arial Narrow"/>
              </a:rPr>
              <a:t>“</a:t>
            </a:r>
            <a:r>
              <a:rPr lang="en-US" sz="2400" dirty="0">
                <a:latin typeface="Arial Narrow"/>
                <a:cs typeface="Arial Narrow"/>
              </a:rPr>
              <a:t>They all joined together constantly in prayer, along with the women and Mary the mother of Jesus, and with his brothers” (Ac.1:</a:t>
            </a:r>
            <a:r>
              <a:rPr lang="en-US" sz="2400" dirty="0" smtClean="0">
                <a:latin typeface="Arial Narrow"/>
                <a:cs typeface="Arial Narrow"/>
              </a:rPr>
              <a:t>14</a:t>
            </a:r>
            <a:r>
              <a:rPr lang="en-US" sz="2400" dirty="0">
                <a:latin typeface="Arial Narrow"/>
                <a:cs typeface="Arial Narrow"/>
              </a:rPr>
              <a:t>;</a:t>
            </a:r>
            <a:r>
              <a:rPr lang="en-US" sz="2400" dirty="0" smtClean="0">
                <a:latin typeface="Arial Narrow"/>
                <a:cs typeface="Arial Narrow"/>
              </a:rPr>
              <a:t>21</a:t>
            </a:r>
            <a:r>
              <a:rPr lang="en-US" sz="2400" dirty="0">
                <a:latin typeface="Arial Narrow"/>
                <a:cs typeface="Arial Narrow"/>
              </a:rPr>
              <a:t>:5).</a:t>
            </a:r>
          </a:p>
          <a:p>
            <a:r>
              <a:rPr lang="en-US" sz="2400" b="1" dirty="0">
                <a:latin typeface="Arial Narrow"/>
                <a:cs typeface="Arial Narrow"/>
              </a:rPr>
              <a:t>A. Men.</a:t>
            </a:r>
            <a:r>
              <a:rPr lang="en-US" sz="2400" dirty="0">
                <a:latin typeface="Arial Narrow"/>
                <a:cs typeface="Arial Narrow"/>
              </a:rPr>
              <a:t> “Therefore I want the men everywhere to pray”(1Ti.2:8). </a:t>
            </a:r>
            <a:r>
              <a:rPr lang="en-US" sz="2400" b="1" dirty="0">
                <a:latin typeface="Arial Narrow"/>
                <a:cs typeface="Arial Narrow"/>
              </a:rPr>
              <a:t>(1) Leaders. “</a:t>
            </a:r>
            <a:r>
              <a:rPr lang="en-US" sz="2400" dirty="0">
                <a:latin typeface="Arial Narrow"/>
                <a:cs typeface="Arial Narrow"/>
              </a:rPr>
              <a:t>Paul and Silas were praying”(Ac.16:25). </a:t>
            </a:r>
            <a:r>
              <a:rPr lang="en-US" sz="2400" b="1" dirty="0">
                <a:latin typeface="Arial Narrow"/>
                <a:cs typeface="Arial Narrow"/>
              </a:rPr>
              <a:t>(2) </a:t>
            </a:r>
            <a:r>
              <a:rPr lang="en-US" sz="2400" b="1" dirty="0" smtClean="0">
                <a:latin typeface="Arial Narrow"/>
                <a:cs typeface="Arial Narrow"/>
              </a:rPr>
              <a:t>Losers</a:t>
            </a:r>
            <a:r>
              <a:rPr lang="en-US" sz="2400" b="1" dirty="0">
                <a:latin typeface="Arial Narrow"/>
                <a:cs typeface="Arial Narrow"/>
              </a:rPr>
              <a:t>.</a:t>
            </a:r>
            <a:r>
              <a:rPr lang="en-US" sz="2400" dirty="0">
                <a:latin typeface="Arial Narrow"/>
                <a:cs typeface="Arial Narrow"/>
              </a:rPr>
              <a:t> </a:t>
            </a:r>
            <a:r>
              <a:rPr lang="en-US" sz="2000" dirty="0">
                <a:latin typeface="Arial Narrow"/>
                <a:cs typeface="Arial Narrow"/>
              </a:rPr>
              <a:t>“The jailer woke up, and when he saw the prison doors open, he drew his sword and was about to kill himself because he thought the prisoners had escaped.</a:t>
            </a:r>
            <a:r>
              <a:rPr lang="en-US" sz="2000" b="1" baseline="30000" dirty="0">
                <a:latin typeface="Arial Narrow"/>
                <a:cs typeface="Arial Narrow"/>
              </a:rPr>
              <a:t> </a:t>
            </a:r>
            <a:r>
              <a:rPr lang="en-US" sz="2000" dirty="0">
                <a:latin typeface="Arial Narrow"/>
                <a:cs typeface="Arial Narrow"/>
              </a:rPr>
              <a:t>But Paul shouted, “Don’t harm yourself! We are all here!” The jailer called for lights, rushed in and fell trembling before Paul and </a:t>
            </a:r>
            <a:r>
              <a:rPr lang="en-US" sz="2000" dirty="0" err="1">
                <a:latin typeface="Arial Narrow"/>
                <a:cs typeface="Arial Narrow"/>
              </a:rPr>
              <a:t>Silas.He</a:t>
            </a:r>
            <a:r>
              <a:rPr lang="en-US" sz="2000" dirty="0">
                <a:latin typeface="Arial Narrow"/>
                <a:cs typeface="Arial Narrow"/>
              </a:rPr>
              <a:t> then brought them out and asked, “Sirs, what must I do to be saved?”(16:27-30). </a:t>
            </a:r>
          </a:p>
        </p:txBody>
      </p:sp>
    </p:spTree>
    <p:extLst>
      <p:ext uri="{BB962C8B-B14F-4D97-AF65-F5344CB8AC3E}">
        <p14:creationId xmlns:p14="http://schemas.microsoft.com/office/powerpoint/2010/main" xmlns="" val="1222839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2126" y="442755"/>
            <a:ext cx="9156126" cy="6432530"/>
          </a:xfrm>
          <a:prstGeom prst="rect">
            <a:avLst/>
          </a:prstGeom>
        </p:spPr>
        <p:txBody>
          <a:bodyPr wrap="square">
            <a:spAutoFit/>
          </a:bodyPr>
          <a:lstStyle/>
          <a:p>
            <a:r>
              <a:rPr lang="en-US" altLang="zh-CN" sz="2400" b="1" dirty="0" smtClean="0">
                <a:solidFill>
                  <a:srgbClr val="FF0000"/>
                </a:solidFill>
                <a:latin typeface="华文细黑"/>
                <a:ea typeface="华文细黑"/>
                <a:cs typeface="华文细黑"/>
              </a:rPr>
              <a:t>B</a:t>
            </a:r>
            <a:r>
              <a:rPr lang="zh-CN" altLang="en-US" sz="2400" b="1" dirty="0" smtClean="0">
                <a:solidFill>
                  <a:srgbClr val="FF0000"/>
                </a:solidFill>
                <a:latin typeface="华文细黑"/>
                <a:ea typeface="华文细黑"/>
                <a:cs typeface="华文细黑"/>
              </a:rPr>
              <a:t>。女人。</a:t>
            </a:r>
            <a:r>
              <a:rPr lang="en-US" altLang="zh-CN"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我们就坐下对那聚会的妇女</a:t>
            </a:r>
            <a:r>
              <a:rPr lang="en-US" sz="2400" dirty="0" smtClean="0">
                <a:solidFill>
                  <a:srgbClr val="FF0000"/>
                </a:solidFill>
                <a:latin typeface="华文细黑"/>
                <a:ea typeface="华文细黑"/>
                <a:cs typeface="华文细黑"/>
              </a:rPr>
              <a:t>讲道</a:t>
            </a:r>
            <a:r>
              <a:rPr lang="en-US" altLang="zh-CN" sz="2400" dirty="0" smtClean="0">
                <a:solidFill>
                  <a:srgbClr val="FF0000"/>
                </a:solidFill>
                <a:latin typeface="华文细黑"/>
                <a:ea typeface="华文细黑"/>
                <a:cs typeface="华文细黑"/>
              </a:rPr>
              <a:t>”(16:1</a:t>
            </a:r>
            <a:r>
              <a:rPr lang="zh-CN" altLang="zh-CN" sz="2400" dirty="0">
                <a:solidFill>
                  <a:srgbClr val="FF0000"/>
                </a:solidFill>
                <a:latin typeface="华文细黑"/>
                <a:ea typeface="华文细黑"/>
                <a:cs typeface="华文细黑"/>
              </a:rPr>
              <a:t>3</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a:t>
            </a:r>
            <a:r>
              <a:rPr lang="en-US" altLang="zh-CN" sz="2000" dirty="0" smtClean="0">
                <a:solidFill>
                  <a:srgbClr val="FF0000"/>
                </a:solidFill>
                <a:latin typeface="华文细黑"/>
                <a:ea typeface="华文细黑"/>
                <a:cs typeface="华文细黑"/>
              </a:rPr>
              <a:t>(1)</a:t>
            </a:r>
            <a:r>
              <a:rPr lang="zh-Hant" altLang="en-US" sz="2000" dirty="0">
                <a:solidFill>
                  <a:srgbClr val="FF0000"/>
                </a:solidFill>
                <a:latin typeface="华文细黑"/>
                <a:ea typeface="华文细黑"/>
                <a:cs typeface="华文细黑"/>
              </a:rPr>
              <a:t> </a:t>
            </a:r>
            <a:r>
              <a:rPr lang="zh-CN" altLang="en-US" sz="2000" dirty="0" smtClean="0">
                <a:solidFill>
                  <a:srgbClr val="FF0000"/>
                </a:solidFill>
                <a:latin typeface="华文细黑"/>
                <a:ea typeface="华文细黑"/>
                <a:cs typeface="华文细黑"/>
              </a:rPr>
              <a:t>敬拜</a:t>
            </a:r>
            <a:r>
              <a:rPr lang="zh-Hant" altLang="en-US" sz="2000" dirty="0" smtClean="0">
                <a:solidFill>
                  <a:srgbClr val="FF0000"/>
                </a:solidFill>
                <a:latin typeface="华文细黑"/>
                <a:ea typeface="华文细黑"/>
                <a:cs typeface="华文细黑"/>
              </a:rPr>
              <a:t>神</a:t>
            </a:r>
            <a:r>
              <a:rPr lang="zh-CN" altLang="en-US" sz="2000" dirty="0" smtClean="0">
                <a:solidFill>
                  <a:srgbClr val="FF0000"/>
                </a:solidFill>
                <a:latin typeface="华文细黑"/>
                <a:ea typeface="华文细黑"/>
                <a:cs typeface="华文细黑"/>
              </a:rPr>
              <a:t>的人。“</a:t>
            </a:r>
            <a:r>
              <a:rPr lang="en-US" sz="2000" dirty="0">
                <a:solidFill>
                  <a:srgbClr val="FF0000"/>
                </a:solidFill>
                <a:latin typeface="华文细黑"/>
                <a:ea typeface="华文细黑"/>
                <a:cs typeface="华文细黑"/>
              </a:rPr>
              <a:t>有一个卖紫色布疋的妇人，名叫吕底亚，是推雅推喇城的人，素来敬拜神。她听见了，主就开导她的心，叫她留心听保罗所讲的话。她和她一家，既领了洗，便求我们说，你们若以为我是真信主的，（或作你们若以为我是忠心事主的）请到我家里来住。于是强留</a:t>
            </a:r>
            <a:r>
              <a:rPr lang="en-US" sz="2000" dirty="0" smtClean="0">
                <a:solidFill>
                  <a:srgbClr val="FF0000"/>
                </a:solidFill>
                <a:latin typeface="华文细黑"/>
                <a:ea typeface="华文细黑"/>
                <a:cs typeface="华文细黑"/>
              </a:rPr>
              <a:t>我们</a:t>
            </a:r>
            <a:r>
              <a:rPr lang="zh-CN" altLang="en-US" sz="2000" dirty="0" smtClean="0">
                <a:solidFill>
                  <a:srgbClr val="FF0000"/>
                </a:solidFill>
                <a:latin typeface="华文细黑"/>
                <a:ea typeface="华文细黑"/>
                <a:cs typeface="华文细黑"/>
              </a:rPr>
              <a:t>”</a:t>
            </a:r>
            <a:r>
              <a:rPr lang="en-US" altLang="zh-CN" sz="2000" dirty="0">
                <a:solidFill>
                  <a:srgbClr val="FF0000"/>
                </a:solidFill>
                <a:latin typeface="华文细黑"/>
                <a:ea typeface="华文细黑"/>
                <a:cs typeface="华文细黑"/>
              </a:rPr>
              <a:t>(16:</a:t>
            </a:r>
            <a:r>
              <a:rPr lang="en-US" altLang="zh-CN" sz="2000" dirty="0" smtClean="0">
                <a:solidFill>
                  <a:srgbClr val="FF0000"/>
                </a:solidFill>
                <a:latin typeface="华文细黑"/>
                <a:ea typeface="华文细黑"/>
                <a:cs typeface="华文细黑"/>
              </a:rPr>
              <a:t>14-15)</a:t>
            </a:r>
            <a:r>
              <a:rPr lang="zh-CN" altLang="en-US" sz="2000" dirty="0">
                <a:solidFill>
                  <a:srgbClr val="FF0000"/>
                </a:solidFill>
                <a:latin typeface="华文细黑"/>
                <a:ea typeface="华文细黑"/>
                <a:cs typeface="华文细黑"/>
              </a:rPr>
              <a:t>。 </a:t>
            </a:r>
            <a:r>
              <a:rPr lang="en-US" altLang="zh-CN" sz="2000" dirty="0" smtClean="0">
                <a:solidFill>
                  <a:srgbClr val="FF0000"/>
                </a:solidFill>
                <a:latin typeface="华文细黑"/>
                <a:ea typeface="华文细黑"/>
                <a:cs typeface="华文细黑"/>
              </a:rPr>
              <a:t>(2)</a:t>
            </a:r>
            <a:r>
              <a:rPr lang="zh-CN" altLang="en-US" sz="2000" dirty="0">
                <a:solidFill>
                  <a:srgbClr val="FF0000"/>
                </a:solidFill>
                <a:latin typeface="华文细黑"/>
                <a:ea typeface="华文细黑"/>
                <a:cs typeface="华文细黑"/>
              </a:rPr>
              <a:t>被巫鬼</a:t>
            </a:r>
            <a:r>
              <a:rPr lang="zh-CN" altLang="en-US" sz="2000" dirty="0" smtClean="0">
                <a:solidFill>
                  <a:srgbClr val="FF0000"/>
                </a:solidFill>
                <a:latin typeface="华文细黑"/>
                <a:ea typeface="华文细黑"/>
                <a:cs typeface="华文细黑"/>
              </a:rPr>
              <a:t>附着的人。“</a:t>
            </a:r>
            <a:r>
              <a:rPr lang="en-US" sz="2000" dirty="0">
                <a:solidFill>
                  <a:srgbClr val="FF0000"/>
                </a:solidFill>
                <a:latin typeface="华文细黑"/>
                <a:ea typeface="华文细黑"/>
                <a:cs typeface="华文细黑"/>
              </a:rPr>
              <a:t>有一个使女迎着面来，她被巫鬼所附，用法术，叫她主人们大得财利。她跟随保罗和我们，喊着说，这些人是至高神的仆人，对你们传说救人的道。她一连多日这样喊叫，保罗就心中厌烦，转身对那鬼说，我奉耶稣基督的名，吩咐你从她身上出来。那鬼当时就出来</a:t>
            </a:r>
            <a:r>
              <a:rPr lang="en-US" sz="2000" dirty="0" smtClean="0">
                <a:solidFill>
                  <a:srgbClr val="FF0000"/>
                </a:solidFill>
                <a:latin typeface="华文细黑"/>
                <a:ea typeface="华文细黑"/>
                <a:cs typeface="华文细黑"/>
              </a:rPr>
              <a:t>了</a:t>
            </a:r>
            <a:r>
              <a:rPr lang="zh-CN" altLang="en-US" sz="2000" dirty="0" smtClean="0">
                <a:solidFill>
                  <a:srgbClr val="FF0000"/>
                </a:solidFill>
                <a:latin typeface="华文细黑"/>
                <a:ea typeface="华文细黑"/>
                <a:cs typeface="华文细黑"/>
              </a:rPr>
              <a:t>”</a:t>
            </a:r>
            <a:r>
              <a:rPr lang="en-US" altLang="zh-CN" sz="2000" dirty="0" smtClean="0">
                <a:solidFill>
                  <a:srgbClr val="FF0000"/>
                </a:solidFill>
                <a:latin typeface="华文细黑"/>
                <a:ea typeface="华文细黑"/>
                <a:cs typeface="华文细黑"/>
              </a:rPr>
              <a:t>(16:16-18)</a:t>
            </a:r>
            <a:r>
              <a:rPr lang="zh-CN" altLang="en-US" sz="2000" dirty="0" smtClean="0">
                <a:solidFill>
                  <a:srgbClr val="FF0000"/>
                </a:solidFill>
                <a:latin typeface="华文细黑"/>
                <a:ea typeface="华文细黑"/>
                <a:cs typeface="华文细黑"/>
              </a:rPr>
              <a:t>。 </a:t>
            </a:r>
            <a:endParaRPr lang="en-US" altLang="zh-CN" sz="2000" dirty="0" smtClean="0">
              <a:solidFill>
                <a:srgbClr val="FF0000"/>
              </a:solidFill>
              <a:latin typeface="华文细黑"/>
              <a:ea typeface="华文细黑"/>
              <a:cs typeface="华文细黑"/>
            </a:endParaRPr>
          </a:p>
          <a:p>
            <a:r>
              <a:rPr lang="en-US" sz="2400" b="1" dirty="0">
                <a:latin typeface="Arial Narrow"/>
                <a:cs typeface="Arial Narrow"/>
              </a:rPr>
              <a:t>B. Women.</a:t>
            </a:r>
            <a:r>
              <a:rPr lang="en-US" sz="2400" dirty="0">
                <a:latin typeface="Arial Narrow"/>
                <a:cs typeface="Arial Narrow"/>
              </a:rPr>
              <a:t> </a:t>
            </a:r>
            <a:r>
              <a:rPr lang="en-US" sz="2400" dirty="0" smtClean="0">
                <a:latin typeface="Arial Narrow"/>
                <a:cs typeface="Arial Narrow"/>
              </a:rPr>
              <a:t>“We </a:t>
            </a:r>
            <a:r>
              <a:rPr lang="en-US" sz="2400" dirty="0">
                <a:latin typeface="Arial Narrow"/>
                <a:cs typeface="Arial Narrow"/>
              </a:rPr>
              <a:t>sat down and began to speak to the women who had gathered there”(16:13). </a:t>
            </a:r>
            <a:r>
              <a:rPr lang="en-US" sz="2000" b="1" dirty="0">
                <a:latin typeface="Arial Narrow"/>
                <a:cs typeface="Arial Narrow"/>
              </a:rPr>
              <a:t>(1) </a:t>
            </a:r>
            <a:r>
              <a:rPr lang="en-US" sz="2000" b="1" dirty="0" smtClean="0">
                <a:latin typeface="Arial Narrow"/>
                <a:cs typeface="Arial Narrow"/>
              </a:rPr>
              <a:t>God</a:t>
            </a:r>
            <a:r>
              <a:rPr lang="en-US" sz="2000" dirty="0" smtClean="0">
                <a:latin typeface="Arial Narrow"/>
                <a:cs typeface="Arial Narrow"/>
              </a:rPr>
              <a:t> w</a:t>
            </a:r>
            <a:r>
              <a:rPr lang="en-US" sz="2000" b="1" dirty="0" smtClean="0">
                <a:latin typeface="Arial Narrow"/>
                <a:cs typeface="Arial Narrow"/>
              </a:rPr>
              <a:t>orshiper. </a:t>
            </a:r>
            <a:r>
              <a:rPr lang="en-US" sz="2000" dirty="0" smtClean="0">
                <a:latin typeface="Arial Narrow"/>
                <a:cs typeface="Arial Narrow"/>
              </a:rPr>
              <a:t>“</a:t>
            </a:r>
            <a:r>
              <a:rPr lang="en-US" sz="2000" dirty="0">
                <a:latin typeface="Arial Narrow"/>
                <a:cs typeface="Arial Narrow"/>
              </a:rPr>
              <a:t>One of those listening was a woman from the city of Thyatira named Lydia, a dealer in purple cloth. She was a worshiper of God. The Lord opened her heart to respond to Paul’s message.</a:t>
            </a:r>
            <a:r>
              <a:rPr lang="en-US" sz="2000" b="1" baseline="30000" dirty="0">
                <a:latin typeface="Arial Narrow"/>
                <a:cs typeface="Arial Narrow"/>
              </a:rPr>
              <a:t> </a:t>
            </a:r>
            <a:r>
              <a:rPr lang="en-US" sz="2000" dirty="0">
                <a:latin typeface="Arial Narrow"/>
                <a:cs typeface="Arial Narrow"/>
              </a:rPr>
              <a:t>When she and the members of her household were baptized, she invited us to her home. “If you consider me a believer in the Lord”(16:14-15). </a:t>
            </a:r>
            <a:r>
              <a:rPr lang="en-US" sz="2000" b="1" dirty="0">
                <a:latin typeface="Arial Narrow"/>
                <a:cs typeface="Arial Narrow"/>
              </a:rPr>
              <a:t>(2) Demon possessed.</a:t>
            </a:r>
            <a:r>
              <a:rPr lang="en-US" sz="2000" dirty="0">
                <a:latin typeface="Arial Narrow"/>
                <a:cs typeface="Arial Narrow"/>
              </a:rPr>
              <a:t> </a:t>
            </a:r>
            <a:r>
              <a:rPr lang="en-US" sz="2000" dirty="0" smtClean="0">
                <a:latin typeface="Arial Narrow"/>
                <a:cs typeface="Arial Narrow"/>
              </a:rPr>
              <a:t>“</a:t>
            </a:r>
            <a:r>
              <a:rPr lang="en-US" sz="2000" dirty="0">
                <a:latin typeface="Arial Narrow"/>
                <a:cs typeface="Arial Narrow"/>
              </a:rPr>
              <a:t>W</a:t>
            </a:r>
            <a:r>
              <a:rPr lang="en-US" sz="2000" dirty="0" smtClean="0">
                <a:latin typeface="Arial Narrow"/>
                <a:cs typeface="Arial Narrow"/>
              </a:rPr>
              <a:t>e </a:t>
            </a:r>
            <a:r>
              <a:rPr lang="en-US" sz="2000" dirty="0">
                <a:latin typeface="Arial Narrow"/>
                <a:cs typeface="Arial Narrow"/>
              </a:rPr>
              <a:t>were met by a female slave who had a spirit by which she predicted the future. She earned a great deal of money for her owners by fortune-telling.</a:t>
            </a:r>
            <a:r>
              <a:rPr lang="en-US" sz="2000" b="1" baseline="30000" dirty="0">
                <a:latin typeface="Arial Narrow"/>
                <a:cs typeface="Arial Narrow"/>
              </a:rPr>
              <a:t> </a:t>
            </a:r>
            <a:r>
              <a:rPr lang="en-US" sz="2000" dirty="0">
                <a:latin typeface="Arial Narrow"/>
                <a:cs typeface="Arial Narrow"/>
              </a:rPr>
              <a:t>She followed Paul and the rest of us, shouting, “These men are servants of the Most High God, who are telling you the way to be saved.” She kept this up for many days. Finally Paul became so annoyed that he turned around and said to the spirit, “In the name of Jesus Christ I command you to come out of her!” At that moment the spirit left her”(16:16-18).</a:t>
            </a:r>
          </a:p>
        </p:txBody>
      </p:sp>
      <p:sp>
        <p:nvSpPr>
          <p:cNvPr id="4" name="Rectangle 3"/>
          <p:cNvSpPr/>
          <p:nvPr/>
        </p:nvSpPr>
        <p:spPr>
          <a:xfrm>
            <a:off x="0" y="-7905"/>
            <a:ext cx="9144000" cy="463731"/>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33545"/>
            <a:ext cx="9156126" cy="523220"/>
          </a:xfrm>
          <a:prstGeom prst="rect">
            <a:avLst/>
          </a:prstGeom>
          <a:noFill/>
        </p:spPr>
        <p:txBody>
          <a:bodyPr wrap="square" rtlCol="0">
            <a:spAutoFit/>
          </a:bodyPr>
          <a:lstStyle/>
          <a:p>
            <a:r>
              <a:rPr lang="zh-CN" altLang="en-US" sz="2800" b="1" dirty="0">
                <a:solidFill>
                  <a:srgbClr val="FF0000"/>
                </a:solidFill>
                <a:latin typeface="华文细黑"/>
                <a:ea typeface="华文细黑"/>
                <a:cs typeface="华文细黑"/>
              </a:rPr>
              <a:t>三。</a:t>
            </a:r>
            <a:r>
              <a:rPr lang="zh-TW" altLang="en-US" sz="2800" b="1" dirty="0">
                <a:solidFill>
                  <a:srgbClr val="FF0000"/>
                </a:solidFill>
                <a:latin typeface="华文细黑"/>
                <a:ea typeface="华文细黑"/>
                <a:cs typeface="华文细黑"/>
              </a:rPr>
              <a:t>祷告的人</a:t>
            </a:r>
            <a:r>
              <a:rPr lang="zh-CN" altLang="en-US" sz="2800" b="1" dirty="0">
                <a:solidFill>
                  <a:srgbClr val="FF0000"/>
                </a:solidFill>
                <a:latin typeface="华文细黑"/>
                <a:ea typeface="华文细黑"/>
                <a:cs typeface="华文细黑"/>
              </a:rPr>
              <a:t>。</a:t>
            </a:r>
            <a:r>
              <a:rPr lang="en-US" sz="2800" b="1" dirty="0">
                <a:latin typeface="Arial Narrow"/>
                <a:cs typeface="Arial Narrow"/>
              </a:rPr>
              <a:t>3. Praying people. </a:t>
            </a:r>
          </a:p>
        </p:txBody>
      </p:sp>
      <p:sp>
        <p:nvSpPr>
          <p:cNvPr id="6" name="TextBox 5"/>
          <p:cNvSpPr txBox="1"/>
          <p:nvPr/>
        </p:nvSpPr>
        <p:spPr>
          <a:xfrm>
            <a:off x="8433624" y="-46599"/>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(12)</a:t>
            </a:r>
            <a:endParaRPr lang="en-US" sz="2800" dirty="0">
              <a:solidFill>
                <a:srgbClr val="0000FF"/>
              </a:solidFill>
              <a:latin typeface="Times"/>
              <a:cs typeface="Times"/>
            </a:endParaRPr>
          </a:p>
        </p:txBody>
      </p:sp>
    </p:spTree>
    <p:extLst>
      <p:ext uri="{BB962C8B-B14F-4D97-AF65-F5344CB8AC3E}">
        <p14:creationId xmlns:p14="http://schemas.microsoft.com/office/powerpoint/2010/main" xmlns="" val="27867229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2126" y="417338"/>
            <a:ext cx="9156126" cy="6370974"/>
          </a:xfrm>
          <a:prstGeom prst="rect">
            <a:avLst/>
          </a:prstGeom>
        </p:spPr>
        <p:txBody>
          <a:bodyPr wrap="square">
            <a:spAutoFit/>
          </a:bodyPr>
          <a:lstStyle/>
          <a:p>
            <a:r>
              <a:rPr lang="zh-CN" alt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应当一无挂虑，只要凡事借着祷告，祈求，和感谢，将你们所要的告诉</a:t>
            </a:r>
            <a:r>
              <a:rPr lang="en-US" sz="2400" dirty="0" smtClean="0">
                <a:solidFill>
                  <a:srgbClr val="FF0000"/>
                </a:solidFill>
                <a:latin typeface="华文细黑"/>
                <a:ea typeface="华文细黑"/>
                <a:cs typeface="华文细黑"/>
              </a:rPr>
              <a:t>神</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腓</a:t>
            </a:r>
            <a:r>
              <a:rPr lang="en-US" altLang="zh-CN" sz="2400" dirty="0" smtClean="0">
                <a:solidFill>
                  <a:srgbClr val="FF0000"/>
                </a:solidFill>
                <a:latin typeface="华文细黑"/>
                <a:ea typeface="华文细黑"/>
                <a:cs typeface="华文细黑"/>
              </a:rPr>
              <a:t>4:6)</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a:p>
            <a:r>
              <a:rPr lang="en-US" sz="2400" b="1" dirty="0" smtClean="0">
                <a:solidFill>
                  <a:srgbClr val="FF0000"/>
                </a:solidFill>
                <a:latin typeface="华文细黑"/>
                <a:ea typeface="华文细黑"/>
                <a:cs typeface="华文细黑"/>
              </a:rPr>
              <a:t>A</a:t>
            </a:r>
            <a:r>
              <a:rPr lang="zh-CN" altLang="en-US" sz="2400" b="1" dirty="0">
                <a:solidFill>
                  <a:srgbClr val="FF0000"/>
                </a:solidFill>
                <a:latin typeface="华文细黑"/>
                <a:ea typeface="华文细黑"/>
                <a:cs typeface="华文细黑"/>
              </a:rPr>
              <a:t>。</a:t>
            </a:r>
            <a:r>
              <a:rPr lang="zh-CN" altLang="en-US" sz="2400" b="1" dirty="0" smtClean="0">
                <a:solidFill>
                  <a:srgbClr val="FF0000"/>
                </a:solidFill>
                <a:latin typeface="华文细黑"/>
                <a:ea typeface="华文细黑"/>
                <a:cs typeface="华文细黑"/>
              </a:rPr>
              <a:t>崇拜。</a:t>
            </a:r>
            <a:r>
              <a:rPr lang="zh-CN" alt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耶和华阿，尊大，能力，荣耀，强胜，威严都是你的。凡天上地下的都是你的。国度也是你的，并且你为至高，为万有之首。丰富尊荣都从你而来，你也治理万物。在你手里有大能大力，使人尊大强盛都出于</a:t>
            </a:r>
            <a:r>
              <a:rPr lang="en-US" sz="2400" dirty="0" smtClean="0">
                <a:solidFill>
                  <a:srgbClr val="FF0000"/>
                </a:solidFill>
                <a:latin typeface="华文细黑"/>
                <a:ea typeface="华文细黑"/>
                <a:cs typeface="华文细黑"/>
              </a:rPr>
              <a:t>你</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代上</a:t>
            </a:r>
            <a:r>
              <a:rPr lang="en-US" altLang="zh-CN" sz="2400" dirty="0" smtClean="0">
                <a:solidFill>
                  <a:srgbClr val="FF0000"/>
                </a:solidFill>
                <a:latin typeface="华文细黑"/>
                <a:ea typeface="华文细黑"/>
                <a:cs typeface="华文细黑"/>
              </a:rPr>
              <a:t>29:11-12)</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a:p>
            <a:r>
              <a:rPr lang="en-US" altLang="zh-CN" sz="2400" b="1" dirty="0" smtClean="0">
                <a:solidFill>
                  <a:srgbClr val="FF0000"/>
                </a:solidFill>
                <a:latin typeface="华文细黑"/>
                <a:ea typeface="华文细黑"/>
                <a:cs typeface="华文细黑"/>
              </a:rPr>
              <a:t>B</a:t>
            </a:r>
            <a:r>
              <a:rPr lang="zh-CN" altLang="en-US" sz="2400" b="1" dirty="0" smtClean="0">
                <a:solidFill>
                  <a:srgbClr val="FF0000"/>
                </a:solidFill>
                <a:latin typeface="华文细黑"/>
                <a:ea typeface="华文细黑"/>
                <a:cs typeface="华文细黑"/>
              </a:rPr>
              <a:t>。承认。</a:t>
            </a:r>
            <a:r>
              <a:rPr lang="zh-CN" alt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我们若认自己的罪，神是信实的，是公义的，必要赦免我们的罪，洗净我们一切的</a:t>
            </a:r>
            <a:r>
              <a:rPr lang="en-US" sz="2400" dirty="0" smtClean="0">
                <a:solidFill>
                  <a:srgbClr val="FF0000"/>
                </a:solidFill>
                <a:latin typeface="华文细黑"/>
                <a:ea typeface="华文细黑"/>
                <a:cs typeface="华文细黑"/>
              </a:rPr>
              <a:t>不义</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约</a:t>
            </a:r>
            <a:r>
              <a:rPr lang="zh-CN" altLang="en-US" sz="2400" dirty="0">
                <a:solidFill>
                  <a:srgbClr val="FF0000"/>
                </a:solidFill>
                <a:latin typeface="华文细黑"/>
                <a:ea typeface="华文细黑"/>
                <a:cs typeface="华文细黑"/>
              </a:rPr>
              <a:t>一</a:t>
            </a:r>
            <a:r>
              <a:rPr lang="en-US" altLang="zh-CN" sz="2400" dirty="0" smtClean="0">
                <a:solidFill>
                  <a:srgbClr val="FF0000"/>
                </a:solidFill>
                <a:latin typeface="华文细黑"/>
                <a:ea typeface="华文细黑"/>
                <a:cs typeface="华文细黑"/>
              </a:rPr>
              <a:t>1:9</a:t>
            </a:r>
            <a:r>
              <a:rPr lang="en-US" altLang="zh-CN" sz="2400"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a:p>
            <a:r>
              <a:rPr lang="en-US" sz="2400" dirty="0" smtClean="0">
                <a:latin typeface="Arial Narrow"/>
                <a:cs typeface="Arial Narrow"/>
              </a:rPr>
              <a:t>“</a:t>
            </a:r>
            <a:r>
              <a:rPr lang="en-US" sz="2400" dirty="0">
                <a:latin typeface="Arial Narrow"/>
                <a:cs typeface="Arial Narrow"/>
              </a:rPr>
              <a:t>Do not be anxious about anything, but in every situation, by prayer and petition, with thanksgiving, present your requests to God”(</a:t>
            </a:r>
            <a:r>
              <a:rPr lang="en-US" sz="2400" dirty="0" smtClean="0">
                <a:latin typeface="Arial Narrow"/>
                <a:cs typeface="Arial Narrow"/>
              </a:rPr>
              <a:t>Phil.4</a:t>
            </a:r>
            <a:r>
              <a:rPr lang="en-US" sz="2400" dirty="0">
                <a:latin typeface="Arial Narrow"/>
                <a:cs typeface="Arial Narrow"/>
              </a:rPr>
              <a:t>:</a:t>
            </a:r>
            <a:r>
              <a:rPr lang="en-US" sz="2400" dirty="0" smtClean="0">
                <a:latin typeface="Arial Narrow"/>
                <a:cs typeface="Arial Narrow"/>
              </a:rPr>
              <a:t>6)</a:t>
            </a:r>
            <a:r>
              <a:rPr lang="en-US" sz="2400" dirty="0">
                <a:latin typeface="Arial Narrow"/>
                <a:cs typeface="Arial Narrow"/>
              </a:rPr>
              <a:t>. </a:t>
            </a:r>
            <a:endParaRPr lang="en-US" sz="2400" dirty="0" smtClean="0">
              <a:latin typeface="Arial Narrow"/>
              <a:cs typeface="Arial Narrow"/>
            </a:endParaRPr>
          </a:p>
          <a:p>
            <a:r>
              <a:rPr lang="en-US" sz="2400" b="1" dirty="0">
                <a:latin typeface="Arial Narrow"/>
                <a:cs typeface="Arial Narrow"/>
              </a:rPr>
              <a:t>A=Adoration. </a:t>
            </a:r>
            <a:r>
              <a:rPr lang="en-US" sz="2400" dirty="0">
                <a:latin typeface="Arial Narrow"/>
                <a:cs typeface="Arial Narrow"/>
              </a:rPr>
              <a:t>“Yours, Lord, is the greatness and the power and the glory and the majesty and the splendor, for everything in heaven and earth is yours. Yours, Lord, is the kingdom; you are exalted as head over all. Wealth and honor come from you; you are the ruler of all things. In your hands are strength and power to exalt and give strength to all”(1 Chron.29:11-12).</a:t>
            </a:r>
          </a:p>
          <a:p>
            <a:r>
              <a:rPr lang="en-US" sz="2400" b="1" dirty="0">
                <a:latin typeface="Arial Narrow"/>
                <a:cs typeface="Arial Narrow"/>
              </a:rPr>
              <a:t>C=Confession. </a:t>
            </a:r>
            <a:r>
              <a:rPr lang="en-US" sz="2400" dirty="0">
                <a:latin typeface="Arial Narrow"/>
                <a:cs typeface="Arial Narrow"/>
              </a:rPr>
              <a:t>“If we confess our sins, he is faithful and just and will forgive us our sins”(1Jn.1:9).</a:t>
            </a:r>
          </a:p>
        </p:txBody>
      </p:sp>
      <p:sp>
        <p:nvSpPr>
          <p:cNvPr id="4" name="Rectangle 3"/>
          <p:cNvSpPr/>
          <p:nvPr/>
        </p:nvSpPr>
        <p:spPr>
          <a:xfrm>
            <a:off x="0" y="-7905"/>
            <a:ext cx="9144000" cy="463731"/>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33545"/>
            <a:ext cx="9156126" cy="523220"/>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四。</a:t>
            </a:r>
            <a:r>
              <a:rPr lang="zh-TW" altLang="en-US" sz="2800" b="1" dirty="0">
                <a:solidFill>
                  <a:srgbClr val="FF0000"/>
                </a:solidFill>
                <a:latin typeface="华文细黑"/>
                <a:ea typeface="华文细黑"/>
                <a:cs typeface="华文细黑"/>
              </a:rPr>
              <a:t>祷告的</a:t>
            </a:r>
            <a:r>
              <a:rPr lang="zh-TW" altLang="en-US" sz="2800" b="1" dirty="0" smtClean="0">
                <a:solidFill>
                  <a:srgbClr val="FF0000"/>
                </a:solidFill>
                <a:latin typeface="华文细黑"/>
                <a:ea typeface="华文细黑"/>
                <a:cs typeface="华文细黑"/>
              </a:rPr>
              <a:t>元素</a:t>
            </a:r>
            <a:r>
              <a:rPr lang="zh-CN" altLang="en-US" sz="2800" b="1" dirty="0" smtClean="0">
                <a:solidFill>
                  <a:srgbClr val="FF0000"/>
                </a:solidFill>
                <a:latin typeface="华文细黑"/>
                <a:ea typeface="华文细黑"/>
                <a:cs typeface="华文细黑"/>
              </a:rPr>
              <a:t>。</a:t>
            </a:r>
            <a:r>
              <a:rPr lang="en-US" sz="2800" b="1" dirty="0">
                <a:latin typeface="Arial Narrow"/>
                <a:cs typeface="Arial Narrow"/>
              </a:rPr>
              <a:t>4. Praying elements.</a:t>
            </a:r>
            <a:r>
              <a:rPr lang="en-US" sz="2800" dirty="0">
                <a:latin typeface="Arial Narrow"/>
                <a:cs typeface="Arial Narrow"/>
              </a:rPr>
              <a:t> </a:t>
            </a:r>
          </a:p>
        </p:txBody>
      </p:sp>
      <p:sp>
        <p:nvSpPr>
          <p:cNvPr id="6" name="TextBox 5"/>
          <p:cNvSpPr txBox="1"/>
          <p:nvPr/>
        </p:nvSpPr>
        <p:spPr>
          <a:xfrm>
            <a:off x="8433624" y="-46599"/>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(13)</a:t>
            </a:r>
            <a:endParaRPr lang="en-US" sz="2800" dirty="0">
              <a:solidFill>
                <a:srgbClr val="0000FF"/>
              </a:solidFill>
              <a:latin typeface="Times"/>
              <a:cs typeface="Times"/>
            </a:endParaRPr>
          </a:p>
        </p:txBody>
      </p:sp>
    </p:spTree>
    <p:extLst>
      <p:ext uri="{BB962C8B-B14F-4D97-AF65-F5344CB8AC3E}">
        <p14:creationId xmlns:p14="http://schemas.microsoft.com/office/powerpoint/2010/main" xmlns="" val="25513720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2126" y="417338"/>
            <a:ext cx="9156126" cy="6740306"/>
          </a:xfrm>
          <a:prstGeom prst="rect">
            <a:avLst/>
          </a:prstGeom>
        </p:spPr>
        <p:txBody>
          <a:bodyPr wrap="square">
            <a:spAutoFit/>
          </a:bodyPr>
          <a:lstStyle/>
          <a:p>
            <a:r>
              <a:rPr lang="en-US" altLang="zh-CN" sz="2400" b="1" dirty="0">
                <a:solidFill>
                  <a:srgbClr val="FF0000"/>
                </a:solidFill>
                <a:latin typeface="华文细黑"/>
                <a:ea typeface="华文细黑"/>
                <a:cs typeface="华文细黑"/>
              </a:rPr>
              <a:t>C</a:t>
            </a:r>
            <a:r>
              <a:rPr lang="zh-CN" altLang="en-US" sz="2400" b="1" dirty="0" smtClean="0">
                <a:solidFill>
                  <a:srgbClr val="FF0000"/>
                </a:solidFill>
                <a:latin typeface="华文细黑"/>
                <a:ea typeface="华文细黑"/>
                <a:cs typeface="华文细黑"/>
              </a:rPr>
              <a:t>。感谢。</a:t>
            </a:r>
            <a:r>
              <a:rPr lang="en-US" altLang="zh-CN" sz="2400" b="1" dirty="0" smtClean="0">
                <a:solidFill>
                  <a:srgbClr val="FF0000"/>
                </a:solidFill>
                <a:latin typeface="华文细黑"/>
                <a:ea typeface="华文细黑"/>
                <a:cs typeface="华文细黑"/>
              </a:rPr>
              <a:t> </a:t>
            </a:r>
            <a:r>
              <a:rPr lang="zh-CN" altLang="en-US" sz="2400" dirty="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我每逢想念你们，就感谢我的神。（每逢为你们众人祈求的时候，常是欢欢喜喜地祈求）</a:t>
            </a:r>
            <a:r>
              <a:rPr lang="zh-CN" altLang="en-US" sz="2400" dirty="0">
                <a:solidFill>
                  <a:srgbClr val="FF0000"/>
                </a:solidFill>
                <a:latin typeface="华文细黑"/>
                <a:ea typeface="华文细黑"/>
                <a:cs typeface="华文细黑"/>
              </a:rPr>
              <a:t>”</a:t>
            </a:r>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腓</a:t>
            </a:r>
            <a:r>
              <a:rPr lang="en-US" altLang="zh-CN" sz="2400" dirty="0">
                <a:solidFill>
                  <a:srgbClr val="FF0000"/>
                </a:solidFill>
                <a:latin typeface="华文细黑"/>
                <a:ea typeface="华文细黑"/>
                <a:cs typeface="华文细黑"/>
              </a:rPr>
              <a:t>1:3-4</a:t>
            </a:r>
            <a:r>
              <a:rPr lang="zh-CN" altLang="en-US" sz="2400" dirty="0">
                <a:solidFill>
                  <a:srgbClr val="FF0000"/>
                </a:solidFill>
                <a:latin typeface="华文细黑"/>
                <a:ea typeface="华文细黑"/>
                <a:cs typeface="华文细黑"/>
              </a:rPr>
              <a:t>，</a:t>
            </a:r>
            <a:r>
              <a:rPr lang="en-US" altLang="zh-CN" sz="2400" dirty="0">
                <a:solidFill>
                  <a:srgbClr val="FF0000"/>
                </a:solidFill>
                <a:latin typeface="华文细黑"/>
                <a:ea typeface="华文细黑"/>
                <a:cs typeface="华文细黑"/>
              </a:rPr>
              <a:t>25</a:t>
            </a:r>
            <a:r>
              <a:rPr lang="zh-CN" altLang="en-US" sz="2400" dirty="0">
                <a:solidFill>
                  <a:srgbClr val="FF0000"/>
                </a:solidFill>
                <a:latin typeface="华文细黑"/>
                <a:ea typeface="华文细黑"/>
                <a:cs typeface="华文细黑"/>
              </a:rPr>
              <a:t>；</a:t>
            </a:r>
            <a:r>
              <a:rPr lang="en-US" altLang="zh-CN" sz="2400" dirty="0">
                <a:solidFill>
                  <a:srgbClr val="FF0000"/>
                </a:solidFill>
                <a:latin typeface="华文细黑"/>
                <a:ea typeface="华文细黑"/>
                <a:cs typeface="华文细黑"/>
              </a:rPr>
              <a:t>2:2</a:t>
            </a:r>
            <a:r>
              <a:rPr lang="zh-CN" altLang="en-US" sz="2400" dirty="0">
                <a:solidFill>
                  <a:srgbClr val="FF0000"/>
                </a:solidFill>
                <a:latin typeface="华文细黑"/>
                <a:ea typeface="华文细黑"/>
                <a:cs typeface="华文细黑"/>
              </a:rPr>
              <a:t>，</a:t>
            </a:r>
            <a:r>
              <a:rPr lang="en-US" altLang="zh-CN" sz="2400" dirty="0">
                <a:solidFill>
                  <a:srgbClr val="FF0000"/>
                </a:solidFill>
                <a:latin typeface="华文细黑"/>
                <a:ea typeface="华文细黑"/>
                <a:cs typeface="华文细黑"/>
              </a:rPr>
              <a:t>29:4:1)</a:t>
            </a:r>
            <a:r>
              <a:rPr lang="zh-CN" altLang="en-US" sz="2400" dirty="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即使在监狱里，保罗欢喜</a:t>
            </a:r>
            <a:r>
              <a:rPr lang="en-US" altLang="zh-TW" sz="2400" dirty="0">
                <a:solidFill>
                  <a:srgbClr val="FF0000"/>
                </a:solidFill>
                <a:latin typeface="华文细黑"/>
                <a:ea typeface="华文细黑"/>
                <a:cs typeface="华文细黑"/>
              </a:rPr>
              <a:t>(1:18; 2:17,18; 3:1; 4:4,10)</a:t>
            </a:r>
            <a:r>
              <a:rPr lang="zh-TW" altLang="en-US" sz="2400" dirty="0">
                <a:solidFill>
                  <a:srgbClr val="FF0000"/>
                </a:solidFill>
                <a:latin typeface="华文细黑"/>
                <a:ea typeface="华文细黑"/>
                <a:cs typeface="华文细黑"/>
              </a:rPr>
              <a:t>。</a:t>
            </a:r>
            <a:endParaRPr lang="en-US" altLang="zh-CN" sz="2400" dirty="0">
              <a:solidFill>
                <a:srgbClr val="FF0000"/>
              </a:solidFill>
              <a:latin typeface="华文细黑"/>
              <a:ea typeface="华文细黑"/>
              <a:cs typeface="华文细黑"/>
            </a:endParaRPr>
          </a:p>
          <a:p>
            <a:r>
              <a:rPr lang="en-US" altLang="zh-CN" sz="2400" b="1" dirty="0" smtClean="0">
                <a:solidFill>
                  <a:srgbClr val="FF0000"/>
                </a:solidFill>
                <a:latin typeface="华文细黑"/>
                <a:ea typeface="华文细黑"/>
                <a:cs typeface="华文细黑"/>
              </a:rPr>
              <a:t>D</a:t>
            </a:r>
            <a:r>
              <a:rPr lang="zh-CN" altLang="en-US" sz="2400" b="1" dirty="0" smtClean="0">
                <a:solidFill>
                  <a:srgbClr val="FF0000"/>
                </a:solidFill>
                <a:latin typeface="华文细黑"/>
                <a:ea typeface="华文细黑"/>
                <a:cs typeface="华文细黑"/>
              </a:rPr>
              <a:t>。</a:t>
            </a:r>
            <a:r>
              <a:rPr lang="en-US" sz="2400" b="1" dirty="0" smtClean="0">
                <a:solidFill>
                  <a:srgbClr val="FF0000"/>
                </a:solidFill>
                <a:latin typeface="华文细黑"/>
                <a:ea typeface="华文细黑"/>
                <a:cs typeface="华文细黑"/>
              </a:rPr>
              <a:t>祈求</a:t>
            </a:r>
            <a:r>
              <a:rPr lang="zh-CN" altLang="en-US" sz="2400" b="1"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我劝你第一要为万人恳求祷告，代求，祝谢。为君王和一切在位的也该如此。使我们可以敬虔端正，平安无事的度</a:t>
            </a:r>
            <a:r>
              <a:rPr lang="en-US" sz="2400" dirty="0" smtClean="0">
                <a:solidFill>
                  <a:srgbClr val="FF0000"/>
                </a:solidFill>
                <a:latin typeface="华文细黑"/>
                <a:ea typeface="华文细黑"/>
                <a:cs typeface="华文细黑"/>
              </a:rPr>
              <a:t>日</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提前</a:t>
            </a:r>
            <a:r>
              <a:rPr lang="en-US" altLang="zh-CN" sz="2400" dirty="0" smtClean="0">
                <a:solidFill>
                  <a:srgbClr val="FF0000"/>
                </a:solidFill>
                <a:latin typeface="华文细黑"/>
                <a:ea typeface="华文细黑"/>
                <a:cs typeface="华文细黑"/>
              </a:rPr>
              <a:t>2:1-2</a:t>
            </a:r>
            <a:r>
              <a:rPr lang="en-US" altLang="zh-CN" sz="2400"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我所祷告的，就是要你们的爱心，在知识和各样见识上，多而又多</a:t>
            </a:r>
            <a:r>
              <a:rPr lang="zh-CN" altLang="en-US" sz="2400" dirty="0">
                <a:solidFill>
                  <a:srgbClr val="FF0000"/>
                </a:solidFill>
                <a:latin typeface="华文细黑"/>
                <a:ea typeface="华文细黑"/>
                <a:cs typeface="华文细黑"/>
              </a:rPr>
              <a:t>”</a:t>
            </a:r>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腓</a:t>
            </a:r>
            <a:r>
              <a:rPr lang="en-US" altLang="zh-CN" sz="2400" dirty="0">
                <a:solidFill>
                  <a:srgbClr val="FF0000"/>
                </a:solidFill>
                <a:latin typeface="华文细黑"/>
                <a:ea typeface="华文细黑"/>
                <a:cs typeface="华文细黑"/>
              </a:rPr>
              <a:t>1:9)</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a:p>
            <a:r>
              <a:rPr lang="en-US" sz="2400" b="1" dirty="0">
                <a:latin typeface="Arial Narrow"/>
                <a:cs typeface="Arial Narrow"/>
              </a:rPr>
              <a:t>T=Thanksgiving.</a:t>
            </a:r>
            <a:r>
              <a:rPr lang="en-US" sz="2400" dirty="0">
                <a:latin typeface="Arial Narrow"/>
                <a:cs typeface="Arial Narrow"/>
              </a:rPr>
              <a:t> “I thank my God every time I remember you, In all my prayers for all of you, I always pray with joy”(Phil.1:3-4,25; 2:2,29;4:1). Even in Prison, Paul rejoiced (1:18;2:17,18;3:1;4:4,10).</a:t>
            </a:r>
          </a:p>
          <a:p>
            <a:r>
              <a:rPr lang="en-US" sz="2400" b="1" dirty="0">
                <a:latin typeface="Arial Narrow"/>
                <a:cs typeface="Arial Narrow"/>
              </a:rPr>
              <a:t>S=</a:t>
            </a:r>
            <a:r>
              <a:rPr lang="en-US" sz="2400" b="1" dirty="0" err="1">
                <a:latin typeface="Arial Narrow"/>
                <a:cs typeface="Arial Narrow"/>
              </a:rPr>
              <a:t>Supplication</a:t>
            </a:r>
            <a:r>
              <a:rPr lang="en-US" sz="2400" dirty="0" err="1">
                <a:latin typeface="Arial Narrow"/>
                <a:cs typeface="Arial Narrow"/>
              </a:rPr>
              <a:t>.“I</a:t>
            </a:r>
            <a:r>
              <a:rPr lang="en-US" sz="2400" dirty="0">
                <a:latin typeface="Arial Narrow"/>
                <a:cs typeface="Arial Narrow"/>
              </a:rPr>
              <a:t> </a:t>
            </a:r>
            <a:r>
              <a:rPr lang="en-US" sz="2400" dirty="0" err="1">
                <a:latin typeface="Arial Narrow"/>
                <a:cs typeface="Arial Narrow"/>
              </a:rPr>
              <a:t>urge,then,first</a:t>
            </a:r>
            <a:r>
              <a:rPr lang="en-US" sz="2400" dirty="0">
                <a:latin typeface="Arial Narrow"/>
                <a:cs typeface="Arial Narrow"/>
              </a:rPr>
              <a:t> of </a:t>
            </a:r>
            <a:r>
              <a:rPr lang="en-US" sz="2400" dirty="0" err="1">
                <a:latin typeface="Arial Narrow"/>
                <a:cs typeface="Arial Narrow"/>
              </a:rPr>
              <a:t>all,that</a:t>
            </a:r>
            <a:r>
              <a:rPr lang="en-US" sz="2400" dirty="0">
                <a:latin typeface="Arial Narrow"/>
                <a:cs typeface="Arial Narrow"/>
              </a:rPr>
              <a:t> </a:t>
            </a:r>
            <a:endParaRPr lang="en-US" sz="2400" dirty="0" smtClean="0">
              <a:latin typeface="Arial Narrow"/>
              <a:cs typeface="Arial Narrow"/>
            </a:endParaRPr>
          </a:p>
          <a:p>
            <a:r>
              <a:rPr lang="en-US" sz="2400" dirty="0" err="1" smtClean="0">
                <a:latin typeface="Arial Narrow"/>
                <a:cs typeface="Arial Narrow"/>
              </a:rPr>
              <a:t>petitions</a:t>
            </a:r>
            <a:r>
              <a:rPr lang="en-US" sz="2400" dirty="0" err="1">
                <a:latin typeface="Arial Narrow"/>
                <a:cs typeface="Arial Narrow"/>
              </a:rPr>
              <a:t>,prayers,intercession</a:t>
            </a:r>
            <a:r>
              <a:rPr lang="en-US" sz="2400" dirty="0">
                <a:latin typeface="Arial Narrow"/>
                <a:cs typeface="Arial Narrow"/>
              </a:rPr>
              <a:t> and </a:t>
            </a:r>
            <a:r>
              <a:rPr lang="en-US" sz="2400" dirty="0" smtClean="0">
                <a:latin typeface="Arial Narrow"/>
                <a:cs typeface="Arial Narrow"/>
              </a:rPr>
              <a:t>thanks-</a:t>
            </a:r>
          </a:p>
          <a:p>
            <a:r>
              <a:rPr lang="en-US" sz="2400" dirty="0" smtClean="0">
                <a:latin typeface="Arial Narrow"/>
                <a:cs typeface="Arial Narrow"/>
              </a:rPr>
              <a:t>giving </a:t>
            </a:r>
            <a:r>
              <a:rPr lang="en-US" sz="2400" dirty="0">
                <a:latin typeface="Arial Narrow"/>
                <a:cs typeface="Arial Narrow"/>
              </a:rPr>
              <a:t>be made for all people-for kings and </a:t>
            </a:r>
            <a:endParaRPr lang="en-US" sz="2400" dirty="0" smtClean="0">
              <a:latin typeface="Arial Narrow"/>
              <a:cs typeface="Arial Narrow"/>
            </a:endParaRPr>
          </a:p>
          <a:p>
            <a:r>
              <a:rPr lang="en-US" sz="2400" dirty="0" smtClean="0">
                <a:latin typeface="Arial Narrow"/>
                <a:cs typeface="Arial Narrow"/>
              </a:rPr>
              <a:t>all </a:t>
            </a:r>
            <a:r>
              <a:rPr lang="en-US" sz="2400" dirty="0">
                <a:latin typeface="Arial Narrow"/>
                <a:cs typeface="Arial Narrow"/>
              </a:rPr>
              <a:t>those in </a:t>
            </a:r>
            <a:r>
              <a:rPr lang="en-US" sz="2400" dirty="0" err="1">
                <a:latin typeface="Arial Narrow"/>
                <a:cs typeface="Arial Narrow"/>
              </a:rPr>
              <a:t>authority</a:t>
            </a:r>
            <a:r>
              <a:rPr lang="en-US" sz="2400" dirty="0" err="1" smtClean="0">
                <a:latin typeface="Arial Narrow"/>
                <a:cs typeface="Arial Narrow"/>
              </a:rPr>
              <a:t>,that</a:t>
            </a:r>
            <a:r>
              <a:rPr lang="en-US" sz="2400" dirty="0" smtClean="0">
                <a:latin typeface="Arial Narrow"/>
                <a:cs typeface="Arial Narrow"/>
              </a:rPr>
              <a:t> </a:t>
            </a:r>
            <a:r>
              <a:rPr lang="en-US" sz="2400" dirty="0">
                <a:latin typeface="Arial Narrow"/>
                <a:cs typeface="Arial Narrow"/>
              </a:rPr>
              <a:t>we may live </a:t>
            </a:r>
            <a:r>
              <a:rPr lang="en-US" sz="2400" dirty="0" smtClean="0">
                <a:latin typeface="Arial Narrow"/>
                <a:cs typeface="Arial Narrow"/>
              </a:rPr>
              <a:t>peace-</a:t>
            </a:r>
          </a:p>
          <a:p>
            <a:r>
              <a:rPr lang="en-US" sz="2400" dirty="0" err="1" smtClean="0">
                <a:latin typeface="Arial Narrow"/>
                <a:cs typeface="Arial Narrow"/>
              </a:rPr>
              <a:t>ful</a:t>
            </a:r>
            <a:r>
              <a:rPr lang="en-US" sz="2400" dirty="0" smtClean="0">
                <a:latin typeface="Arial Narrow"/>
                <a:cs typeface="Arial Narrow"/>
              </a:rPr>
              <a:t> </a:t>
            </a:r>
            <a:r>
              <a:rPr lang="en-US" sz="2400" dirty="0">
                <a:latin typeface="Arial Narrow"/>
                <a:cs typeface="Arial Narrow"/>
              </a:rPr>
              <a:t>and quiet lives in all godliness and </a:t>
            </a:r>
            <a:r>
              <a:rPr lang="en-US" sz="2400" dirty="0" err="1" smtClean="0">
                <a:latin typeface="Arial Narrow"/>
                <a:cs typeface="Arial Narrow"/>
              </a:rPr>
              <a:t>holi</a:t>
            </a:r>
            <a:r>
              <a:rPr lang="en-US" sz="2400" dirty="0" smtClean="0">
                <a:latin typeface="Arial Narrow"/>
                <a:cs typeface="Arial Narrow"/>
              </a:rPr>
              <a:t>-</a:t>
            </a:r>
          </a:p>
          <a:p>
            <a:r>
              <a:rPr lang="en-US" sz="2400" dirty="0" smtClean="0">
                <a:latin typeface="Arial Narrow"/>
                <a:cs typeface="Arial Narrow"/>
              </a:rPr>
              <a:t>ness</a:t>
            </a:r>
            <a:r>
              <a:rPr lang="en-US" sz="2400" dirty="0">
                <a:latin typeface="Arial Narrow"/>
                <a:cs typeface="Arial Narrow"/>
              </a:rPr>
              <a:t>”(1Ti.2:1-2)</a:t>
            </a:r>
            <a:r>
              <a:rPr lang="en-US" sz="2400" dirty="0" smtClean="0">
                <a:latin typeface="Arial Narrow"/>
                <a:cs typeface="Arial Narrow"/>
              </a:rPr>
              <a:t>.“</a:t>
            </a:r>
            <a:r>
              <a:rPr lang="en-US" sz="2400" dirty="0">
                <a:latin typeface="Arial Narrow"/>
                <a:cs typeface="Arial Narrow"/>
              </a:rPr>
              <a:t>This is my </a:t>
            </a:r>
            <a:r>
              <a:rPr lang="en-US" sz="2400" dirty="0" err="1" smtClean="0">
                <a:latin typeface="Arial Narrow"/>
                <a:cs typeface="Arial Narrow"/>
              </a:rPr>
              <a:t>prayer:that</a:t>
            </a:r>
            <a:r>
              <a:rPr lang="en-US" sz="2400" dirty="0" smtClean="0">
                <a:latin typeface="Arial Narrow"/>
                <a:cs typeface="Arial Narrow"/>
              </a:rPr>
              <a:t> your </a:t>
            </a:r>
          </a:p>
          <a:p>
            <a:r>
              <a:rPr lang="en-US" sz="2400" dirty="0" smtClean="0">
                <a:latin typeface="Arial Narrow"/>
                <a:cs typeface="Arial Narrow"/>
              </a:rPr>
              <a:t>love</a:t>
            </a:r>
            <a:r>
              <a:rPr lang="en-US" sz="2400" dirty="0">
                <a:latin typeface="Arial Narrow"/>
                <a:cs typeface="Arial Narrow"/>
              </a:rPr>
              <a:t> may abound more and more”(Phil.1:9).</a:t>
            </a:r>
          </a:p>
          <a:p>
            <a:r>
              <a:rPr lang="en-US" sz="2400" dirty="0" smtClean="0">
                <a:latin typeface="Arial Narrow"/>
                <a:cs typeface="Arial Narrow"/>
              </a:rPr>
              <a:t> </a:t>
            </a:r>
            <a:endParaRPr lang="en-US" sz="2400" dirty="0">
              <a:latin typeface="Arial Narrow"/>
              <a:cs typeface="Arial Narrow"/>
            </a:endParaRPr>
          </a:p>
        </p:txBody>
      </p:sp>
      <p:sp>
        <p:nvSpPr>
          <p:cNvPr id="4" name="Rectangle 3"/>
          <p:cNvSpPr/>
          <p:nvPr/>
        </p:nvSpPr>
        <p:spPr>
          <a:xfrm>
            <a:off x="0" y="-7905"/>
            <a:ext cx="9144000" cy="463731"/>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33545"/>
            <a:ext cx="9156126" cy="523220"/>
          </a:xfrm>
          <a:prstGeom prst="rect">
            <a:avLst/>
          </a:prstGeom>
          <a:noFill/>
        </p:spPr>
        <p:txBody>
          <a:bodyPr wrap="square" rtlCol="0">
            <a:spAutoFit/>
          </a:bodyPr>
          <a:lstStyle/>
          <a:p>
            <a:r>
              <a:rPr lang="zh-CN" altLang="en-US" sz="2800" b="1" dirty="0">
                <a:solidFill>
                  <a:srgbClr val="FF0000"/>
                </a:solidFill>
                <a:latin typeface="华文细黑"/>
                <a:ea typeface="华文细黑"/>
                <a:cs typeface="华文细黑"/>
              </a:rPr>
              <a:t>四。</a:t>
            </a:r>
            <a:r>
              <a:rPr lang="zh-TW" altLang="en-US" sz="2800" b="1" dirty="0">
                <a:solidFill>
                  <a:srgbClr val="FF0000"/>
                </a:solidFill>
                <a:latin typeface="华文细黑"/>
                <a:ea typeface="华文细黑"/>
                <a:cs typeface="华文细黑"/>
              </a:rPr>
              <a:t>祷告的元素</a:t>
            </a:r>
            <a:r>
              <a:rPr lang="zh-CN" altLang="en-US" sz="2800" b="1" dirty="0">
                <a:solidFill>
                  <a:srgbClr val="FF0000"/>
                </a:solidFill>
                <a:latin typeface="华文细黑"/>
                <a:ea typeface="华文细黑"/>
                <a:cs typeface="华文细黑"/>
              </a:rPr>
              <a:t>。</a:t>
            </a:r>
            <a:r>
              <a:rPr lang="en-US" sz="2800" b="1" dirty="0">
                <a:latin typeface="Arial Narrow"/>
                <a:cs typeface="Arial Narrow"/>
              </a:rPr>
              <a:t>4. Praying elements.</a:t>
            </a:r>
            <a:r>
              <a:rPr lang="en-US" sz="2800" dirty="0">
                <a:latin typeface="Arial Narrow"/>
                <a:cs typeface="Arial Narrow"/>
              </a:rPr>
              <a:t> </a:t>
            </a:r>
          </a:p>
        </p:txBody>
      </p:sp>
      <p:sp>
        <p:nvSpPr>
          <p:cNvPr id="6" name="TextBox 5"/>
          <p:cNvSpPr txBox="1"/>
          <p:nvPr/>
        </p:nvSpPr>
        <p:spPr>
          <a:xfrm>
            <a:off x="8433624" y="-46599"/>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(14)</a:t>
            </a:r>
            <a:endParaRPr lang="en-US" sz="2800" dirty="0">
              <a:solidFill>
                <a:srgbClr val="0000FF"/>
              </a:solidFill>
              <a:latin typeface="Times"/>
              <a:cs typeface="Times"/>
            </a:endParaRPr>
          </a:p>
        </p:txBody>
      </p:sp>
      <p:pic>
        <p:nvPicPr>
          <p:cNvPr id="7" name="Picture 6"/>
          <p:cNvPicPr>
            <a:picLocks noChangeAspect="1"/>
          </p:cNvPicPr>
          <p:nvPr/>
        </p:nvPicPr>
        <p:blipFill>
          <a:blip r:embed="rId3"/>
          <a:stretch>
            <a:fillRect/>
          </a:stretch>
        </p:blipFill>
        <p:spPr>
          <a:xfrm>
            <a:off x="4983407" y="3733800"/>
            <a:ext cx="4160593" cy="3124200"/>
          </a:xfrm>
          <a:prstGeom prst="rect">
            <a:avLst/>
          </a:prstGeom>
        </p:spPr>
      </p:pic>
    </p:spTree>
    <p:extLst>
      <p:ext uri="{BB962C8B-B14F-4D97-AF65-F5344CB8AC3E}">
        <p14:creationId xmlns:p14="http://schemas.microsoft.com/office/powerpoint/2010/main" xmlns="" val="5574369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2126" y="417338"/>
            <a:ext cx="9156126" cy="3046988"/>
          </a:xfrm>
          <a:prstGeom prst="rect">
            <a:avLst/>
          </a:prstGeom>
        </p:spPr>
        <p:txBody>
          <a:bodyPr wrap="square">
            <a:spAutoFit/>
          </a:bodyPr>
          <a:lstStyle/>
          <a:p>
            <a:r>
              <a:rPr lang="zh-CN" altLang="en-US" sz="2400" dirty="0" smtClean="0">
                <a:solidFill>
                  <a:srgbClr val="FF0000"/>
                </a:solidFill>
                <a:latin typeface="华文细黑"/>
                <a:ea typeface="华文细黑"/>
                <a:cs typeface="华文细黑"/>
              </a:rPr>
              <a:t>神的应许</a:t>
            </a:r>
            <a:r>
              <a:rPr lang="zh-CN" altLang="en-US" sz="2400" dirty="0">
                <a:solidFill>
                  <a:srgbClr val="FF0000"/>
                </a:solidFill>
                <a:latin typeface="华文细黑"/>
                <a:ea typeface="华文细黑"/>
                <a:cs typeface="华文细黑"/>
              </a:rPr>
              <a:t>和话语</a:t>
            </a:r>
            <a:r>
              <a:rPr lang="zh-CN" altLang="en-US" sz="2400" dirty="0" smtClean="0">
                <a:solidFill>
                  <a:srgbClr val="FF0000"/>
                </a:solidFill>
                <a:latin typeface="华文细黑"/>
                <a:ea typeface="华文细黑"/>
                <a:cs typeface="华文细黑"/>
              </a:rPr>
              <a:t>可以成为我们</a:t>
            </a:r>
            <a:r>
              <a:rPr lang="zh-CN" altLang="en-US" sz="2400" dirty="0">
                <a:solidFill>
                  <a:srgbClr val="FF0000"/>
                </a:solidFill>
                <a:latin typeface="华文细黑"/>
                <a:ea typeface="华文细黑"/>
                <a:cs typeface="华文细黑"/>
              </a:rPr>
              <a:t>的祷告</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a:p>
            <a:r>
              <a:rPr lang="en-US" sz="2400" b="1" dirty="0" smtClean="0">
                <a:solidFill>
                  <a:srgbClr val="FF0000"/>
                </a:solidFill>
                <a:latin typeface="Arial Narrow"/>
                <a:cs typeface="Arial Narrow"/>
              </a:rPr>
              <a:t>A</a:t>
            </a:r>
            <a:r>
              <a:rPr lang="zh-CN" altLang="en-US" sz="2400" b="1" dirty="0" smtClean="0">
                <a:solidFill>
                  <a:srgbClr val="FF0000"/>
                </a:solidFill>
                <a:latin typeface="Arial Narrow"/>
                <a:cs typeface="Arial Narrow"/>
              </a:rPr>
              <a:t>。奉耶稣的名</a:t>
            </a:r>
            <a:r>
              <a:rPr lang="zh-CN" altLang="en-US" sz="2400" b="1"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你们奉我的名，无论求什么，我必成就，叫父因儿子得荣耀。你们若奉我的名求什么，我必</a:t>
            </a:r>
            <a:r>
              <a:rPr lang="en-US" sz="2400" dirty="0" smtClean="0">
                <a:solidFill>
                  <a:srgbClr val="FF0000"/>
                </a:solidFill>
                <a:latin typeface="华文细黑"/>
                <a:ea typeface="华文细黑"/>
                <a:cs typeface="华文细黑"/>
              </a:rPr>
              <a:t>成就</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约</a:t>
            </a:r>
            <a:r>
              <a:rPr lang="en-US" altLang="zh-CN" sz="2400" dirty="0" smtClean="0">
                <a:solidFill>
                  <a:srgbClr val="FF0000"/>
                </a:solidFill>
                <a:latin typeface="华文细黑"/>
                <a:ea typeface="华文细黑"/>
                <a:cs typeface="华文细黑"/>
              </a:rPr>
              <a:t>14:13</a:t>
            </a:r>
            <a:r>
              <a:rPr lang="en-US" altLang="zh-CN" sz="2400" dirty="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14)</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a:p>
            <a:r>
              <a:rPr lang="en-US" sz="2400" dirty="0" smtClean="0">
                <a:latin typeface="Arial Narrow"/>
                <a:cs typeface="Arial Narrow"/>
              </a:rPr>
              <a:t>God </a:t>
            </a:r>
            <a:r>
              <a:rPr lang="en-US" sz="2400" dirty="0">
                <a:latin typeface="Arial Narrow"/>
                <a:cs typeface="Arial Narrow"/>
              </a:rPr>
              <a:t>promises </a:t>
            </a:r>
            <a:r>
              <a:rPr lang="en-US" sz="2400" dirty="0" smtClean="0">
                <a:latin typeface="Arial Narrow"/>
                <a:cs typeface="Arial Narrow"/>
              </a:rPr>
              <a:t>and words can become our </a:t>
            </a:r>
            <a:r>
              <a:rPr lang="en-US" sz="2400" dirty="0">
                <a:latin typeface="Arial Narrow"/>
                <a:cs typeface="Arial Narrow"/>
              </a:rPr>
              <a:t>prayers.	       </a:t>
            </a:r>
          </a:p>
          <a:p>
            <a:r>
              <a:rPr lang="en-US" sz="2400" b="1" dirty="0">
                <a:latin typeface="Arial Narrow"/>
                <a:cs typeface="Arial Narrow"/>
              </a:rPr>
              <a:t>A. Ask in Jesus’s name.</a:t>
            </a:r>
            <a:r>
              <a:rPr lang="en-US" sz="2400" dirty="0">
                <a:latin typeface="Arial Narrow"/>
                <a:cs typeface="Arial Narrow"/>
              </a:rPr>
              <a:t> “And I will do whatever you ask in my name, so that the Father may be glorified in the Son. You may ask me for anything in my name, and I will do it”(Jn.14:13-14).   </a:t>
            </a:r>
          </a:p>
          <a:p>
            <a:r>
              <a:rPr lang="en-US" sz="2400" dirty="0"/>
              <a:t>		            	            </a:t>
            </a:r>
          </a:p>
        </p:txBody>
      </p:sp>
      <p:sp>
        <p:nvSpPr>
          <p:cNvPr id="4" name="Rectangle 3"/>
          <p:cNvSpPr/>
          <p:nvPr/>
        </p:nvSpPr>
        <p:spPr>
          <a:xfrm>
            <a:off x="0" y="-7905"/>
            <a:ext cx="9144000" cy="463731"/>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33545"/>
            <a:ext cx="9156126" cy="523220"/>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五。</a:t>
            </a:r>
            <a:r>
              <a:rPr lang="zh-TW" altLang="en-US" sz="2800" b="1" dirty="0" smtClean="0">
                <a:solidFill>
                  <a:srgbClr val="FF0000"/>
                </a:solidFill>
                <a:latin typeface="华文细黑"/>
                <a:ea typeface="华文细黑"/>
                <a:cs typeface="华文细黑"/>
              </a:rPr>
              <a:t>祷告</a:t>
            </a:r>
            <a:r>
              <a:rPr lang="zh-TW" altLang="en-US" sz="2800" b="1" dirty="0" smtClean="0">
                <a:solidFill>
                  <a:srgbClr val="FF0000"/>
                </a:solidFill>
                <a:latin typeface="华文细黑"/>
                <a:ea typeface="华文细黑"/>
                <a:cs typeface="华文细黑"/>
              </a:rPr>
              <a:t>的</a:t>
            </a:r>
            <a:r>
              <a:rPr lang="zh-CN" altLang="en-US" sz="2800" b="1" dirty="0" smtClean="0">
                <a:solidFill>
                  <a:srgbClr val="FF0000"/>
                </a:solidFill>
                <a:latin typeface="华文细黑"/>
                <a:ea typeface="华文细黑"/>
                <a:cs typeface="华文细黑"/>
              </a:rPr>
              <a:t>应许</a:t>
            </a:r>
            <a:r>
              <a:rPr lang="zh-CN" altLang="en-US" sz="2800" b="1" dirty="0" smtClean="0">
                <a:solidFill>
                  <a:srgbClr val="FF0000"/>
                </a:solidFill>
                <a:latin typeface="华文细黑"/>
                <a:ea typeface="华文细黑"/>
                <a:cs typeface="华文细黑"/>
              </a:rPr>
              <a:t>。</a:t>
            </a:r>
            <a:r>
              <a:rPr lang="en-US" sz="2800" b="1" dirty="0">
                <a:latin typeface="Arial Narrow"/>
                <a:cs typeface="Arial Narrow"/>
              </a:rPr>
              <a:t>5. Praying promises.</a:t>
            </a:r>
            <a:r>
              <a:rPr lang="en-US" sz="2800" dirty="0">
                <a:latin typeface="Arial Narrow"/>
                <a:cs typeface="Arial Narrow"/>
              </a:rPr>
              <a:t> </a:t>
            </a:r>
          </a:p>
        </p:txBody>
      </p:sp>
      <p:sp>
        <p:nvSpPr>
          <p:cNvPr id="6" name="TextBox 5"/>
          <p:cNvSpPr txBox="1"/>
          <p:nvPr/>
        </p:nvSpPr>
        <p:spPr>
          <a:xfrm>
            <a:off x="8433624" y="-46599"/>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(15)</a:t>
            </a:r>
            <a:endParaRPr lang="en-US" sz="2800" dirty="0">
              <a:solidFill>
                <a:srgbClr val="0000FF"/>
              </a:solidFill>
              <a:latin typeface="Times"/>
              <a:cs typeface="Times"/>
            </a:endParaRPr>
          </a:p>
        </p:txBody>
      </p:sp>
      <p:pic>
        <p:nvPicPr>
          <p:cNvPr id="3" name="Picture 2"/>
          <p:cNvPicPr>
            <a:picLocks noChangeAspect="1"/>
          </p:cNvPicPr>
          <p:nvPr/>
        </p:nvPicPr>
        <p:blipFill>
          <a:blip r:embed="rId3"/>
          <a:stretch>
            <a:fillRect/>
          </a:stretch>
        </p:blipFill>
        <p:spPr>
          <a:xfrm>
            <a:off x="3623733" y="2717800"/>
            <a:ext cx="5520267" cy="4140200"/>
          </a:xfrm>
          <a:prstGeom prst="rect">
            <a:avLst/>
          </a:prstGeom>
        </p:spPr>
      </p:pic>
      <p:pic>
        <p:nvPicPr>
          <p:cNvPr id="5" name="Picture 4"/>
          <p:cNvPicPr>
            <a:picLocks noChangeAspect="1"/>
          </p:cNvPicPr>
          <p:nvPr/>
        </p:nvPicPr>
        <p:blipFill>
          <a:blip r:embed="rId4"/>
          <a:stretch>
            <a:fillRect/>
          </a:stretch>
        </p:blipFill>
        <p:spPr>
          <a:xfrm>
            <a:off x="1" y="3040109"/>
            <a:ext cx="3581399" cy="3784345"/>
          </a:xfrm>
          <a:prstGeom prst="rect">
            <a:avLst/>
          </a:prstGeom>
        </p:spPr>
      </p:pic>
    </p:spTree>
    <p:extLst>
      <p:ext uri="{BB962C8B-B14F-4D97-AF65-F5344CB8AC3E}">
        <p14:creationId xmlns:p14="http://schemas.microsoft.com/office/powerpoint/2010/main" xmlns="" val="3097021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2126" y="417338"/>
            <a:ext cx="9156126" cy="4893647"/>
          </a:xfrm>
          <a:prstGeom prst="rect">
            <a:avLst/>
          </a:prstGeom>
        </p:spPr>
        <p:txBody>
          <a:bodyPr wrap="square">
            <a:spAutoFit/>
          </a:bodyPr>
          <a:lstStyle/>
          <a:p>
            <a:r>
              <a:rPr lang="en-US" altLang="zh-CN" sz="2400" b="1" dirty="0">
                <a:solidFill>
                  <a:srgbClr val="FF0000"/>
                </a:solidFill>
                <a:latin typeface="Arial Narrow"/>
                <a:cs typeface="Arial Narrow"/>
              </a:rPr>
              <a:t>B</a:t>
            </a:r>
            <a:r>
              <a:rPr lang="zh-CN" altLang="en-US" sz="2400" b="1" dirty="0" smtClean="0">
                <a:solidFill>
                  <a:srgbClr val="FF0000"/>
                </a:solidFill>
                <a:latin typeface="Arial Narrow"/>
                <a:cs typeface="Arial Narrow"/>
              </a:rPr>
              <a:t>。</a:t>
            </a:r>
            <a:r>
              <a:rPr lang="en-US" sz="2400" b="1" dirty="0" smtClean="0">
                <a:solidFill>
                  <a:srgbClr val="FF0000"/>
                </a:solidFill>
                <a:latin typeface="华文细黑"/>
                <a:ea typeface="华文细黑"/>
                <a:cs typeface="华文细黑"/>
              </a:rPr>
              <a:t>照</a:t>
            </a:r>
            <a:r>
              <a:rPr lang="zh-CN" altLang="en-US" sz="2400" b="1" dirty="0" smtClean="0">
                <a:solidFill>
                  <a:srgbClr val="FF0000"/>
                </a:solidFill>
                <a:latin typeface="华文细黑"/>
                <a:ea typeface="华文细黑"/>
                <a:cs typeface="华文细黑"/>
              </a:rPr>
              <a:t>祂</a:t>
            </a:r>
            <a:r>
              <a:rPr lang="en-US" sz="2400" b="1" dirty="0" err="1" smtClean="0">
                <a:solidFill>
                  <a:srgbClr val="FF0000"/>
                </a:solidFill>
                <a:latin typeface="华文细黑"/>
                <a:ea typeface="华文细黑"/>
                <a:cs typeface="华文细黑"/>
              </a:rPr>
              <a:t>的旨意求</a:t>
            </a:r>
            <a:r>
              <a:rPr lang="zh-CN" altLang="en-US" sz="2400" b="1" dirty="0" smtClean="0">
                <a:solidFill>
                  <a:srgbClr val="FF0000"/>
                </a:solidFill>
                <a:latin typeface="华文细黑"/>
                <a:ea typeface="华文细黑"/>
                <a:cs typeface="华文细黑"/>
              </a:rPr>
              <a:t>。</a:t>
            </a:r>
            <a:r>
              <a:rPr lang="en-US" altLang="zh-CN" sz="2400" b="1" dirty="0" smtClean="0">
                <a:solidFill>
                  <a:srgbClr val="FF0000"/>
                </a:solidFill>
                <a:latin typeface="华文细黑"/>
                <a:ea typeface="华文细黑"/>
                <a:cs typeface="华文细黑"/>
              </a:rPr>
              <a:t> </a:t>
            </a:r>
            <a:r>
              <a:rPr lang="zh-CN" altLang="en-US" sz="2400" dirty="0" smtClean="0">
                <a:solidFill>
                  <a:srgbClr val="FF0000"/>
                </a:solidFill>
                <a:latin typeface="华文细黑"/>
                <a:ea typeface="华文细黑"/>
                <a:cs typeface="华文细黑"/>
              </a:rPr>
              <a:t>“</a:t>
            </a:r>
            <a:r>
              <a:rPr lang="en-US" sz="2400" dirty="0" err="1" smtClean="0">
                <a:solidFill>
                  <a:srgbClr val="FF0000"/>
                </a:solidFill>
                <a:latin typeface="华文细黑"/>
                <a:ea typeface="华文细黑"/>
                <a:cs typeface="华文细黑"/>
              </a:rPr>
              <a:t>我们若照</a:t>
            </a:r>
            <a:r>
              <a:rPr lang="zh-CN" altLang="en-US" sz="2400" dirty="0" smtClean="0">
                <a:solidFill>
                  <a:srgbClr val="FF0000"/>
                </a:solidFill>
                <a:latin typeface="华文细黑"/>
                <a:ea typeface="华文细黑"/>
                <a:cs typeface="华文细黑"/>
              </a:rPr>
              <a:t>祂</a:t>
            </a:r>
            <a:r>
              <a:rPr lang="en-US" sz="2400" dirty="0" err="1" smtClean="0">
                <a:solidFill>
                  <a:srgbClr val="FF0000"/>
                </a:solidFill>
                <a:latin typeface="华文细黑"/>
                <a:ea typeface="华文细黑"/>
                <a:cs typeface="华文细黑"/>
              </a:rPr>
              <a:t>的旨意求什么</a:t>
            </a:r>
            <a:r>
              <a:rPr 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祂</a:t>
            </a:r>
            <a:r>
              <a:rPr lang="en-US" sz="2400" dirty="0" err="1" smtClean="0">
                <a:solidFill>
                  <a:srgbClr val="FF0000"/>
                </a:solidFill>
                <a:latin typeface="华文细黑"/>
                <a:ea typeface="华文细黑"/>
                <a:cs typeface="华文细黑"/>
              </a:rPr>
              <a:t>就听我们</a:t>
            </a:r>
            <a:r>
              <a:rPr lang="en-US" sz="2400" dirty="0">
                <a:solidFill>
                  <a:srgbClr val="FF0000"/>
                </a:solidFill>
                <a:latin typeface="华文细黑"/>
                <a:ea typeface="华文细黑"/>
                <a:cs typeface="华文细黑"/>
              </a:rPr>
              <a:t>。</a:t>
            </a:r>
            <a:r>
              <a:rPr lang="en-US" sz="2400" dirty="0" err="1" smtClean="0">
                <a:solidFill>
                  <a:srgbClr val="FF0000"/>
                </a:solidFill>
                <a:latin typeface="华文细黑"/>
                <a:ea typeface="华文细黑"/>
                <a:cs typeface="华文细黑"/>
              </a:rPr>
              <a:t>这是我们向</a:t>
            </a:r>
            <a:r>
              <a:rPr lang="zh-CN" altLang="en-US" sz="2400" dirty="0" smtClean="0">
                <a:solidFill>
                  <a:srgbClr val="FF0000"/>
                </a:solidFill>
                <a:latin typeface="华文细黑"/>
                <a:ea typeface="华文细黑"/>
                <a:cs typeface="华文细黑"/>
              </a:rPr>
              <a:t>祂</a:t>
            </a:r>
            <a:r>
              <a:rPr lang="en-US" sz="2400" dirty="0" err="1" smtClean="0">
                <a:solidFill>
                  <a:srgbClr val="FF0000"/>
                </a:solidFill>
                <a:latin typeface="华文细黑"/>
                <a:ea typeface="华文细黑"/>
                <a:cs typeface="华文细黑"/>
              </a:rPr>
              <a:t>所存坦然无惧的心</a:t>
            </a:r>
            <a:r>
              <a:rPr lang="en-US" sz="2400" dirty="0">
                <a:solidFill>
                  <a:srgbClr val="FF0000"/>
                </a:solidFill>
                <a:latin typeface="华文细黑"/>
                <a:ea typeface="华文细黑"/>
                <a:cs typeface="华文细黑"/>
              </a:rPr>
              <a:t>。</a:t>
            </a:r>
            <a:r>
              <a:rPr lang="en-US" sz="2400" dirty="0" err="1" smtClean="0">
                <a:solidFill>
                  <a:srgbClr val="FF0000"/>
                </a:solidFill>
                <a:latin typeface="华文细黑"/>
                <a:ea typeface="华文细黑"/>
                <a:cs typeface="华文细黑"/>
              </a:rPr>
              <a:t>既然知道</a:t>
            </a:r>
            <a:r>
              <a:rPr lang="zh-CN" altLang="en-US" sz="2400" dirty="0" smtClean="0">
                <a:solidFill>
                  <a:srgbClr val="FF0000"/>
                </a:solidFill>
                <a:latin typeface="华文细黑"/>
                <a:ea typeface="华文细黑"/>
                <a:cs typeface="华文细黑"/>
              </a:rPr>
              <a:t>祂</a:t>
            </a:r>
            <a:r>
              <a:rPr lang="en-US" sz="2400" dirty="0" err="1" smtClean="0">
                <a:solidFill>
                  <a:srgbClr val="FF0000"/>
                </a:solidFill>
                <a:latin typeface="华文细黑"/>
                <a:ea typeface="华文细黑"/>
                <a:cs typeface="华文细黑"/>
              </a:rPr>
              <a:t>听我们一切所求的</a:t>
            </a:r>
            <a:r>
              <a:rPr lang="en-US" sz="2400" dirty="0" err="1">
                <a:solidFill>
                  <a:srgbClr val="FF0000"/>
                </a:solidFill>
                <a:latin typeface="华文细黑"/>
                <a:ea typeface="华文细黑"/>
                <a:cs typeface="华文细黑"/>
              </a:rPr>
              <a:t>，</a:t>
            </a:r>
            <a:r>
              <a:rPr lang="en-US" sz="2400" dirty="0" err="1" smtClean="0">
                <a:solidFill>
                  <a:srgbClr val="FF0000"/>
                </a:solidFill>
                <a:latin typeface="华文细黑"/>
                <a:ea typeface="华文细黑"/>
                <a:cs typeface="华文细黑"/>
              </a:rPr>
              <a:t>就知道我们所求于</a:t>
            </a:r>
            <a:r>
              <a:rPr lang="zh-CN" altLang="en-US" sz="2400" dirty="0" smtClean="0">
                <a:solidFill>
                  <a:srgbClr val="FF0000"/>
                </a:solidFill>
                <a:latin typeface="华文细黑"/>
                <a:ea typeface="华文细黑"/>
                <a:cs typeface="华文细黑"/>
              </a:rPr>
              <a:t>祂</a:t>
            </a:r>
            <a:r>
              <a:rPr lang="en-US" sz="2400" dirty="0" err="1" smtClean="0">
                <a:solidFill>
                  <a:srgbClr val="FF0000"/>
                </a:solidFill>
                <a:latin typeface="华文细黑"/>
                <a:ea typeface="华文细黑"/>
                <a:cs typeface="华文细黑"/>
              </a:rPr>
              <a:t>的无不得着</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约一</a:t>
            </a:r>
            <a:r>
              <a:rPr lang="en-US" altLang="zh-CN" sz="2400" dirty="0" smtClean="0">
                <a:solidFill>
                  <a:srgbClr val="FF0000"/>
                </a:solidFill>
                <a:latin typeface="华文细黑"/>
                <a:ea typeface="华文细黑"/>
                <a:cs typeface="华文细黑"/>
              </a:rPr>
              <a:t>5:14-15)</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a:p>
            <a:r>
              <a:rPr lang="en-US" altLang="zh-CN" sz="2400" b="1" dirty="0" smtClean="0">
                <a:solidFill>
                  <a:srgbClr val="FF0000"/>
                </a:solidFill>
                <a:latin typeface="Arial Narrow"/>
                <a:cs typeface="Arial Narrow"/>
              </a:rPr>
              <a:t>C</a:t>
            </a:r>
            <a:r>
              <a:rPr lang="zh-CN" altLang="en-US" sz="2400" b="1" dirty="0" smtClean="0">
                <a:solidFill>
                  <a:srgbClr val="FF0000"/>
                </a:solidFill>
                <a:latin typeface="Arial Narrow"/>
                <a:cs typeface="Arial Narrow"/>
              </a:rPr>
              <a:t>。</a:t>
            </a:r>
            <a:r>
              <a:rPr lang="en-US" sz="2400" b="1" dirty="0">
                <a:solidFill>
                  <a:srgbClr val="FF0000"/>
                </a:solidFill>
              </a:rPr>
              <a:t>使你们一切所需用的都充足</a:t>
            </a:r>
            <a:r>
              <a:rPr lang="zh-CN" altLang="en-US" sz="2400" b="1" dirty="0" smtClean="0">
                <a:solidFill>
                  <a:srgbClr val="FF0000"/>
                </a:solidFill>
                <a:latin typeface="华文细黑"/>
                <a:ea typeface="华文细黑"/>
                <a:cs typeface="华文细黑"/>
              </a:rPr>
              <a:t>。</a:t>
            </a:r>
            <a:r>
              <a:rPr lang="en-US" altLang="zh-CN" sz="2400" b="1" dirty="0" smtClean="0">
                <a:solidFill>
                  <a:srgbClr val="FF0000"/>
                </a:solidFill>
                <a:latin typeface="华文细黑"/>
                <a:ea typeface="华文细黑"/>
                <a:cs typeface="华文细黑"/>
              </a:rPr>
              <a:t> </a:t>
            </a:r>
            <a:r>
              <a:rPr lang="zh-CN" altLang="en-US" sz="2400" dirty="0" smtClean="0">
                <a:solidFill>
                  <a:srgbClr val="FF0000"/>
                </a:solidFill>
                <a:latin typeface="华文细黑"/>
                <a:ea typeface="华文细黑"/>
                <a:cs typeface="华文细黑"/>
              </a:rPr>
              <a:t>“</a:t>
            </a:r>
            <a:r>
              <a:rPr lang="en-US" sz="2400" dirty="0" err="1" smtClean="0">
                <a:solidFill>
                  <a:srgbClr val="FF0000"/>
                </a:solidFill>
              </a:rPr>
              <a:t>我的神必照</a:t>
            </a:r>
            <a:r>
              <a:rPr lang="zh-CN" altLang="en-US" sz="2400" dirty="0" smtClean="0">
                <a:solidFill>
                  <a:srgbClr val="FF0000"/>
                </a:solidFill>
                <a:latin typeface="华文细黑"/>
                <a:ea typeface="华文细黑"/>
                <a:cs typeface="华文细黑"/>
              </a:rPr>
              <a:t>祂</a:t>
            </a:r>
            <a:r>
              <a:rPr lang="en-US" sz="2400" dirty="0" err="1" smtClean="0">
                <a:solidFill>
                  <a:srgbClr val="FF0000"/>
                </a:solidFill>
              </a:rPr>
              <a:t>荣耀的丰富</a:t>
            </a:r>
            <a:r>
              <a:rPr lang="en-US" sz="2400" dirty="0" err="1">
                <a:solidFill>
                  <a:srgbClr val="FF0000"/>
                </a:solidFill>
              </a:rPr>
              <a:t>，在基督耶稣里，使你们一切所需用的都</a:t>
            </a:r>
            <a:r>
              <a:rPr lang="en-US" sz="2400" dirty="0" err="1" smtClean="0">
                <a:solidFill>
                  <a:srgbClr val="FF0000"/>
                </a:solidFill>
              </a:rPr>
              <a:t>充足</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腓</a:t>
            </a:r>
            <a:r>
              <a:rPr lang="zh-CN" altLang="zh-CN" sz="2400" dirty="0">
                <a:solidFill>
                  <a:srgbClr val="FF0000"/>
                </a:solidFill>
                <a:latin typeface="华文细黑"/>
                <a:ea typeface="华文细黑"/>
                <a:cs typeface="华文细黑"/>
              </a:rPr>
              <a:t>4</a:t>
            </a:r>
            <a:r>
              <a:rPr lang="en-US" altLang="zh-CN" sz="2400" dirty="0" smtClean="0">
                <a:solidFill>
                  <a:srgbClr val="FF0000"/>
                </a:solidFill>
                <a:latin typeface="华文细黑"/>
                <a:ea typeface="华文细黑"/>
                <a:cs typeface="华文细黑"/>
              </a:rPr>
              <a:t>:</a:t>
            </a:r>
            <a:r>
              <a:rPr lang="zh-CN" altLang="zh-CN" sz="2400" dirty="0" smtClean="0">
                <a:solidFill>
                  <a:srgbClr val="FF0000"/>
                </a:solidFill>
                <a:latin typeface="华文细黑"/>
                <a:ea typeface="华文细黑"/>
                <a:cs typeface="华文细黑"/>
              </a:rPr>
              <a:t>1</a:t>
            </a:r>
            <a:r>
              <a:rPr lang="en-US" altLang="zh-CN" sz="2400" dirty="0" smtClean="0">
                <a:solidFill>
                  <a:srgbClr val="FF0000"/>
                </a:solidFill>
                <a:latin typeface="华文细黑"/>
                <a:ea typeface="华文细黑"/>
                <a:cs typeface="华文细黑"/>
              </a:rPr>
              <a:t>9</a:t>
            </a:r>
            <a:r>
              <a:rPr lang="en-US" altLang="zh-CN" sz="2400"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a:p>
            <a:r>
              <a:rPr lang="en-US" sz="2400" b="1" dirty="0">
                <a:latin typeface="Arial Narrow"/>
                <a:cs typeface="Arial Narrow"/>
              </a:rPr>
              <a:t>B. Ask according to God’s will.</a:t>
            </a:r>
            <a:r>
              <a:rPr lang="en-US" sz="2400" dirty="0">
                <a:latin typeface="Arial Narrow"/>
                <a:cs typeface="Arial Narrow"/>
              </a:rPr>
              <a:t> “This is the confidence we have in approaching God: that if we ask anything according to his will, he hears us. And if we know that he hears us—whatever we ask—we know that we have what we asked of him”(1Jn.5:14-15).</a:t>
            </a:r>
          </a:p>
          <a:p>
            <a:r>
              <a:rPr lang="en-US" sz="2400" b="1" dirty="0">
                <a:latin typeface="Arial Narrow"/>
                <a:cs typeface="Arial Narrow"/>
              </a:rPr>
              <a:t>C. Provide for </a:t>
            </a:r>
            <a:r>
              <a:rPr lang="en-US" sz="2400" b="1" dirty="0" smtClean="0">
                <a:latin typeface="Arial Narrow"/>
                <a:cs typeface="Arial Narrow"/>
              </a:rPr>
              <a:t>all our </a:t>
            </a:r>
            <a:r>
              <a:rPr lang="en-US" sz="2400" b="1" dirty="0">
                <a:latin typeface="Arial Narrow"/>
                <a:cs typeface="Arial Narrow"/>
              </a:rPr>
              <a:t>needs.</a:t>
            </a:r>
            <a:r>
              <a:rPr lang="en-US" sz="2400" dirty="0">
                <a:latin typeface="Arial Narrow"/>
                <a:cs typeface="Arial Narrow"/>
              </a:rPr>
              <a:t> “And my God will </a:t>
            </a:r>
            <a:endParaRPr lang="en-US" sz="2400" dirty="0" smtClean="0">
              <a:latin typeface="Arial Narrow"/>
              <a:cs typeface="Arial Narrow"/>
            </a:endParaRPr>
          </a:p>
          <a:p>
            <a:r>
              <a:rPr lang="en-US" sz="2400" dirty="0" smtClean="0">
                <a:latin typeface="Arial Narrow"/>
                <a:cs typeface="Arial Narrow"/>
              </a:rPr>
              <a:t>meet </a:t>
            </a:r>
            <a:r>
              <a:rPr lang="en-US" sz="2400" dirty="0">
                <a:latin typeface="Arial Narrow"/>
                <a:cs typeface="Arial Narrow"/>
              </a:rPr>
              <a:t>all your needs according to the riches of his </a:t>
            </a:r>
            <a:endParaRPr lang="en-US" sz="2400" dirty="0" smtClean="0">
              <a:latin typeface="Arial Narrow"/>
              <a:cs typeface="Arial Narrow"/>
            </a:endParaRPr>
          </a:p>
          <a:p>
            <a:r>
              <a:rPr lang="en-US" sz="2400" dirty="0" smtClean="0">
                <a:latin typeface="Arial Narrow"/>
                <a:cs typeface="Arial Narrow"/>
              </a:rPr>
              <a:t>glory</a:t>
            </a:r>
            <a:r>
              <a:rPr lang="en-US" sz="2400" dirty="0">
                <a:latin typeface="Arial Narrow"/>
                <a:cs typeface="Arial Narrow"/>
              </a:rPr>
              <a:t> in Christ Jesus”(Phil.4:19).   </a:t>
            </a:r>
          </a:p>
          <a:p>
            <a:r>
              <a:rPr lang="en-US" sz="2400" dirty="0">
                <a:latin typeface="Arial Narrow"/>
                <a:cs typeface="Arial Narrow"/>
              </a:rPr>
              <a:t>	 	</a:t>
            </a:r>
            <a:r>
              <a:rPr lang="en-US" sz="2400" dirty="0"/>
              <a:t>			            	            </a:t>
            </a:r>
          </a:p>
        </p:txBody>
      </p:sp>
      <p:sp>
        <p:nvSpPr>
          <p:cNvPr id="4" name="Rectangle 3"/>
          <p:cNvSpPr/>
          <p:nvPr/>
        </p:nvSpPr>
        <p:spPr>
          <a:xfrm>
            <a:off x="0" y="-7905"/>
            <a:ext cx="9144000" cy="463731"/>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33545"/>
            <a:ext cx="9156126" cy="523220"/>
          </a:xfrm>
          <a:prstGeom prst="rect">
            <a:avLst/>
          </a:prstGeom>
          <a:noFill/>
        </p:spPr>
        <p:txBody>
          <a:bodyPr wrap="square" rtlCol="0">
            <a:spAutoFit/>
          </a:bodyPr>
          <a:lstStyle/>
          <a:p>
            <a:r>
              <a:rPr lang="zh-CN" altLang="en-US" sz="2800" b="1" dirty="0">
                <a:solidFill>
                  <a:srgbClr val="FF0000"/>
                </a:solidFill>
                <a:latin typeface="华文细黑"/>
                <a:ea typeface="华文细黑"/>
                <a:cs typeface="华文细黑"/>
              </a:rPr>
              <a:t>五。</a:t>
            </a:r>
            <a:r>
              <a:rPr lang="zh-TW" altLang="en-US" sz="2800" b="1" dirty="0">
                <a:solidFill>
                  <a:srgbClr val="FF0000"/>
                </a:solidFill>
                <a:latin typeface="华文细黑"/>
                <a:ea typeface="华文细黑"/>
                <a:cs typeface="华文细黑"/>
              </a:rPr>
              <a:t>祷告</a:t>
            </a:r>
            <a:r>
              <a:rPr lang="zh-TW" altLang="en-US" sz="2800" b="1" dirty="0" smtClean="0">
                <a:solidFill>
                  <a:srgbClr val="FF0000"/>
                </a:solidFill>
                <a:latin typeface="华文细黑"/>
                <a:ea typeface="华文细黑"/>
                <a:cs typeface="华文细黑"/>
              </a:rPr>
              <a:t>的</a:t>
            </a:r>
            <a:r>
              <a:rPr lang="zh-CN" altLang="en-US" sz="2800" b="1" dirty="0" smtClean="0">
                <a:solidFill>
                  <a:srgbClr val="FF0000"/>
                </a:solidFill>
                <a:latin typeface="华文细黑"/>
                <a:ea typeface="华文细黑"/>
                <a:cs typeface="华文细黑"/>
              </a:rPr>
              <a:t>应许。</a:t>
            </a:r>
            <a:r>
              <a:rPr lang="en-US" sz="2800" b="1" dirty="0">
                <a:latin typeface="Arial Narrow"/>
                <a:cs typeface="Arial Narrow"/>
              </a:rPr>
              <a:t>5. Praying promises.</a:t>
            </a:r>
            <a:r>
              <a:rPr lang="en-US" sz="2800" dirty="0">
                <a:latin typeface="Arial Narrow"/>
                <a:cs typeface="Arial Narrow"/>
              </a:rPr>
              <a:t> </a:t>
            </a:r>
          </a:p>
        </p:txBody>
      </p:sp>
      <p:sp>
        <p:nvSpPr>
          <p:cNvPr id="6" name="TextBox 5"/>
          <p:cNvSpPr txBox="1"/>
          <p:nvPr/>
        </p:nvSpPr>
        <p:spPr>
          <a:xfrm>
            <a:off x="8433624" y="-46599"/>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(16)</a:t>
            </a:r>
            <a:endParaRPr lang="en-US" sz="2800" dirty="0">
              <a:solidFill>
                <a:srgbClr val="0000FF"/>
              </a:solidFill>
              <a:latin typeface="Times"/>
              <a:cs typeface="Times"/>
            </a:endParaRPr>
          </a:p>
        </p:txBody>
      </p:sp>
      <p:pic>
        <p:nvPicPr>
          <p:cNvPr id="7" name="Picture 6"/>
          <p:cNvPicPr>
            <a:picLocks noChangeAspect="1"/>
          </p:cNvPicPr>
          <p:nvPr/>
        </p:nvPicPr>
        <p:blipFill>
          <a:blip r:embed="rId3"/>
          <a:stretch>
            <a:fillRect/>
          </a:stretch>
        </p:blipFill>
        <p:spPr>
          <a:xfrm>
            <a:off x="5531766" y="3539067"/>
            <a:ext cx="3612234" cy="3318933"/>
          </a:xfrm>
          <a:prstGeom prst="rect">
            <a:avLst/>
          </a:prstGeom>
        </p:spPr>
      </p:pic>
    </p:spTree>
    <p:extLst>
      <p:ext uri="{BB962C8B-B14F-4D97-AF65-F5344CB8AC3E}">
        <p14:creationId xmlns:p14="http://schemas.microsoft.com/office/powerpoint/2010/main" xmlns="" val="20750674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317500"/>
            <a:ext cx="9144000" cy="6201855"/>
          </a:xfrm>
          <a:prstGeom prst="rect">
            <a:avLst/>
          </a:prstGeom>
        </p:spPr>
      </p:pic>
    </p:spTree>
    <p:extLst>
      <p:ext uri="{BB962C8B-B14F-4D97-AF65-F5344CB8AC3E}">
        <p14:creationId xmlns:p14="http://schemas.microsoft.com/office/powerpoint/2010/main" xmlns="" val="35740332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1626"/>
            <a:ext cx="9141412" cy="293422"/>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27806" y="-83543"/>
            <a:ext cx="9077714" cy="523220"/>
          </a:xfrm>
          <a:prstGeom prst="rect">
            <a:avLst/>
          </a:prstGeom>
          <a:noFill/>
        </p:spPr>
        <p:txBody>
          <a:bodyPr wrap="square" rtlCol="0">
            <a:spAutoFit/>
          </a:bodyPr>
          <a:lstStyle/>
          <a:p>
            <a:r>
              <a:rPr lang="zh-CN" altLang="en-US" sz="2800" b="1" dirty="0" smtClean="0">
                <a:solidFill>
                  <a:srgbClr val="FF0000"/>
                </a:solidFill>
                <a:latin typeface="Arial Narrow"/>
                <a:ea typeface="华文细黑"/>
                <a:cs typeface="Arial Narrow"/>
              </a:rPr>
              <a:t>结论：</a:t>
            </a:r>
            <a:r>
              <a:rPr lang="en-US" sz="2800" b="1" dirty="0" smtClean="0">
                <a:latin typeface="Arial Narrow"/>
                <a:cs typeface="Arial Narrow"/>
              </a:rPr>
              <a:t>Conclusion:</a:t>
            </a:r>
            <a:endParaRPr lang="en-US" sz="2800" dirty="0"/>
          </a:p>
        </p:txBody>
      </p:sp>
      <p:sp>
        <p:nvSpPr>
          <p:cNvPr id="7" name="TextBox 6"/>
          <p:cNvSpPr txBox="1"/>
          <p:nvPr/>
        </p:nvSpPr>
        <p:spPr>
          <a:xfrm>
            <a:off x="8433624" y="-123575"/>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a:t>
            </a:r>
            <a:r>
              <a:rPr lang="en-US" altLang="zh-CN" sz="2800" dirty="0">
                <a:solidFill>
                  <a:srgbClr val="0000FF"/>
                </a:solidFill>
                <a:latin typeface="Times"/>
                <a:cs typeface="Times"/>
              </a:rPr>
              <a:t>7</a:t>
            </a:r>
            <a:r>
              <a:rPr lang="en-US" altLang="zh-CN" sz="2800" dirty="0" smtClean="0">
                <a:solidFill>
                  <a:srgbClr val="0000FF"/>
                </a:solidFill>
                <a:latin typeface="Times"/>
                <a:cs typeface="Times"/>
              </a:rPr>
              <a:t>)</a:t>
            </a:r>
            <a:endParaRPr lang="en-US" sz="2800" dirty="0">
              <a:solidFill>
                <a:srgbClr val="0000FF"/>
              </a:solidFill>
              <a:latin typeface="Times"/>
              <a:cs typeface="Times"/>
            </a:endParaRPr>
          </a:p>
        </p:txBody>
      </p:sp>
      <p:sp>
        <p:nvSpPr>
          <p:cNvPr id="9" name="Rectangle 8"/>
          <p:cNvSpPr/>
          <p:nvPr/>
        </p:nvSpPr>
        <p:spPr>
          <a:xfrm>
            <a:off x="-16934" y="271181"/>
            <a:ext cx="9160934" cy="6678751"/>
          </a:xfrm>
          <a:prstGeom prst="rect">
            <a:avLst/>
          </a:prstGeom>
        </p:spPr>
        <p:txBody>
          <a:bodyPr wrap="square">
            <a:spAutoFit/>
          </a:bodyPr>
          <a:lstStyle/>
          <a:p>
            <a:r>
              <a:rPr lang="zh-CN" altLang="en-US" sz="2400" dirty="0">
                <a:solidFill>
                  <a:srgbClr val="FF0000"/>
                </a:solidFill>
                <a:latin typeface="华文细黑"/>
                <a:ea typeface="华文细黑"/>
                <a:cs typeface="华文细黑"/>
              </a:rPr>
              <a:t>神怎么回答我们的祷告？ </a:t>
            </a:r>
            <a:r>
              <a:rPr lang="zh-CN" altLang="en-US" sz="2400" dirty="0" smtClean="0">
                <a:solidFill>
                  <a:srgbClr val="FF0000"/>
                </a:solidFill>
                <a:latin typeface="华文细黑"/>
                <a:ea typeface="华文细黑"/>
                <a:cs typeface="华文细黑"/>
              </a:rPr>
              <a:t>有</a:t>
            </a:r>
            <a:r>
              <a:rPr lang="zh-CN" altLang="en-US" sz="2400" dirty="0" smtClean="0">
                <a:solidFill>
                  <a:srgbClr val="FF0000"/>
                </a:solidFill>
                <a:latin typeface="华文细黑"/>
                <a:ea typeface="华文细黑"/>
                <a:cs typeface="华文细黑"/>
              </a:rPr>
              <a:t>时祂立</a:t>
            </a:r>
            <a:r>
              <a:rPr lang="zh-CN" altLang="en-US" sz="2400" dirty="0" smtClean="0">
                <a:solidFill>
                  <a:srgbClr val="FF0000"/>
                </a:solidFill>
                <a:latin typeface="华文细黑"/>
                <a:ea typeface="华文细黑"/>
                <a:cs typeface="华文细黑"/>
              </a:rPr>
              <a:t>刻回答。</a:t>
            </a:r>
            <a:r>
              <a:rPr lang="zh-CN" altLang="en-US" sz="2400" dirty="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就说，耶稣阿，你得国降临的时候，求你记念我。耶稣对他说，我实在告诉你，今日你要同我在乐园里了</a:t>
            </a:r>
            <a:r>
              <a:rPr lang="zh-CN" altLang="en-US" sz="2400" dirty="0">
                <a:solidFill>
                  <a:srgbClr val="FF0000"/>
                </a:solidFill>
                <a:latin typeface="华文细黑"/>
                <a:ea typeface="华文细黑"/>
                <a:cs typeface="华文细黑"/>
              </a:rPr>
              <a:t>”</a:t>
            </a:r>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路</a:t>
            </a:r>
            <a:r>
              <a:rPr lang="en-US" altLang="zh-CN" sz="2400" dirty="0">
                <a:solidFill>
                  <a:srgbClr val="FF0000"/>
                </a:solidFill>
                <a:latin typeface="华文细黑"/>
                <a:ea typeface="华文细黑"/>
                <a:cs typeface="华文细黑"/>
              </a:rPr>
              <a:t>23:42-43</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。有</a:t>
            </a:r>
            <a:r>
              <a:rPr lang="zh-CN" altLang="en-US" sz="2400" dirty="0" smtClean="0">
                <a:solidFill>
                  <a:srgbClr val="FF0000"/>
                </a:solidFill>
                <a:latin typeface="华文细黑"/>
                <a:ea typeface="华文细黑"/>
                <a:cs typeface="华文细黑"/>
              </a:rPr>
              <a:t>时祂迟</a:t>
            </a:r>
            <a:r>
              <a:rPr lang="zh-CN" altLang="en-US" sz="2400" dirty="0">
                <a:solidFill>
                  <a:srgbClr val="FF0000"/>
                </a:solidFill>
                <a:latin typeface="华文细黑"/>
                <a:ea typeface="华文细黑"/>
                <a:cs typeface="华文细黑"/>
              </a:rPr>
              <a:t>一点回答</a:t>
            </a:r>
            <a:r>
              <a:rPr lang="zh-CN" alt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说，某城里有一个官，不惧怕神，也不尊重世人。那城里有个寡妇，常到他那里，说，我有一个对头，求你给我伸冤。他多日不准。后来心里说，我虽不惧怕神，也不尊重世人。只因这寡妇烦扰我，我就给她伸冤吧。免得她常来缠磨我。主说，你们听这不义之官所说的话。</a:t>
            </a:r>
            <a:r>
              <a:rPr lang="en-US" sz="2400" dirty="0" err="1">
                <a:solidFill>
                  <a:srgbClr val="FF0000"/>
                </a:solidFill>
                <a:latin typeface="华文细黑"/>
                <a:ea typeface="华文细黑"/>
                <a:cs typeface="华文细黑"/>
              </a:rPr>
              <a:t>神的选民，</a:t>
            </a:r>
            <a:r>
              <a:rPr lang="en-US" sz="2400" dirty="0" err="1" smtClean="0">
                <a:solidFill>
                  <a:srgbClr val="FF0000"/>
                </a:solidFill>
                <a:latin typeface="华文细黑"/>
                <a:ea typeface="华文细黑"/>
                <a:cs typeface="华文细黑"/>
              </a:rPr>
              <a:t>昼夜呼吁</a:t>
            </a:r>
            <a:r>
              <a:rPr lang="zh-CN" altLang="en-US" sz="2400" dirty="0" smtClean="0">
                <a:solidFill>
                  <a:srgbClr val="FF0000"/>
                </a:solidFill>
                <a:latin typeface="华文细黑"/>
                <a:ea typeface="华文细黑"/>
                <a:cs typeface="华文细黑"/>
              </a:rPr>
              <a:t>祂</a:t>
            </a:r>
            <a:r>
              <a:rPr 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祂</a:t>
            </a:r>
            <a:r>
              <a:rPr lang="en-US" sz="2400" dirty="0" err="1" smtClean="0">
                <a:solidFill>
                  <a:srgbClr val="FF0000"/>
                </a:solidFill>
                <a:latin typeface="华文细黑"/>
                <a:ea typeface="华文细黑"/>
                <a:cs typeface="华文细黑"/>
              </a:rPr>
              <a:t>纵然为他们忍了多时</a:t>
            </a:r>
            <a:r>
              <a:rPr lang="en-US" sz="2400" dirty="0" err="1">
                <a:solidFill>
                  <a:srgbClr val="FF0000"/>
                </a:solidFill>
                <a:latin typeface="华文细黑"/>
                <a:ea typeface="华文细黑"/>
                <a:cs typeface="华文细黑"/>
              </a:rPr>
              <a:t>，岂不终久给他们伸冤吗</a:t>
            </a:r>
            <a:r>
              <a:rPr 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(18:2-7)</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a:p>
            <a:r>
              <a:rPr lang="en-US" sz="2400" dirty="0" smtClean="0">
                <a:latin typeface="Arial Narrow"/>
                <a:cs typeface="Arial Narrow"/>
              </a:rPr>
              <a:t>How </a:t>
            </a:r>
            <a:r>
              <a:rPr lang="en-US" sz="2400" dirty="0">
                <a:latin typeface="Arial Narrow"/>
                <a:cs typeface="Arial Narrow"/>
              </a:rPr>
              <a:t>does God answer our prayers? Sometimes He answers immediately. </a:t>
            </a:r>
            <a:r>
              <a:rPr lang="en-US" sz="2000" dirty="0">
                <a:latin typeface="Arial Narrow"/>
                <a:cs typeface="Arial Narrow"/>
              </a:rPr>
              <a:t>“Then he said, “Jesus, remember me when you come into your </a:t>
            </a:r>
            <a:r>
              <a:rPr lang="en-US" sz="2000" dirty="0" err="1">
                <a:latin typeface="Arial Narrow"/>
                <a:cs typeface="Arial Narrow"/>
              </a:rPr>
              <a:t>kingdom.”Jesus</a:t>
            </a:r>
            <a:r>
              <a:rPr lang="en-US" sz="2000" dirty="0">
                <a:latin typeface="Arial Narrow"/>
                <a:cs typeface="Arial Narrow"/>
              </a:rPr>
              <a:t> answered </a:t>
            </a:r>
            <a:r>
              <a:rPr lang="en-US" sz="2000" dirty="0" err="1">
                <a:latin typeface="Arial Narrow"/>
                <a:cs typeface="Arial Narrow"/>
              </a:rPr>
              <a:t>him</a:t>
            </a:r>
            <a:r>
              <a:rPr lang="en-US" sz="2000" dirty="0" err="1" smtClean="0">
                <a:latin typeface="Arial Narrow"/>
                <a:cs typeface="Arial Narrow"/>
              </a:rPr>
              <a:t>,“</a:t>
            </a:r>
            <a:r>
              <a:rPr lang="en-US" sz="2000" dirty="0" err="1">
                <a:latin typeface="Arial Narrow"/>
                <a:cs typeface="Arial Narrow"/>
              </a:rPr>
              <a:t>Truly</a:t>
            </a:r>
            <a:r>
              <a:rPr lang="en-US" sz="2000" dirty="0">
                <a:latin typeface="Arial Narrow"/>
                <a:cs typeface="Arial Narrow"/>
              </a:rPr>
              <a:t> I tell </a:t>
            </a:r>
            <a:r>
              <a:rPr lang="en-US" sz="2000" dirty="0" err="1">
                <a:latin typeface="Arial Narrow"/>
                <a:cs typeface="Arial Narrow"/>
              </a:rPr>
              <a:t>you</a:t>
            </a:r>
            <a:r>
              <a:rPr lang="en-US" sz="2000" dirty="0" err="1" smtClean="0">
                <a:latin typeface="Arial Narrow"/>
                <a:cs typeface="Arial Narrow"/>
              </a:rPr>
              <a:t>,today</a:t>
            </a:r>
            <a:r>
              <a:rPr lang="en-US" sz="2000" dirty="0" smtClean="0">
                <a:latin typeface="Arial Narrow"/>
                <a:cs typeface="Arial Narrow"/>
              </a:rPr>
              <a:t> </a:t>
            </a:r>
            <a:r>
              <a:rPr lang="en-US" sz="2000" dirty="0">
                <a:latin typeface="Arial Narrow"/>
                <a:cs typeface="Arial Narrow"/>
              </a:rPr>
              <a:t>you will be with me in paradise”(</a:t>
            </a:r>
            <a:r>
              <a:rPr lang="en-US" sz="2000" dirty="0" smtClean="0">
                <a:latin typeface="Arial Narrow"/>
                <a:cs typeface="Arial Narrow"/>
              </a:rPr>
              <a:t>Lk23</a:t>
            </a:r>
            <a:r>
              <a:rPr lang="en-US" sz="2000" dirty="0">
                <a:latin typeface="Arial Narrow"/>
                <a:cs typeface="Arial Narrow"/>
              </a:rPr>
              <a:t>:42-43). </a:t>
            </a:r>
            <a:r>
              <a:rPr lang="en-US" sz="2400" dirty="0" smtClean="0">
                <a:latin typeface="Arial Narrow"/>
                <a:cs typeface="Arial Narrow"/>
              </a:rPr>
              <a:t>Sometimes </a:t>
            </a:r>
            <a:r>
              <a:rPr lang="en-US" sz="2400" dirty="0">
                <a:latin typeface="Arial Narrow"/>
                <a:cs typeface="Arial Narrow"/>
              </a:rPr>
              <a:t>He answers after a delay. </a:t>
            </a:r>
            <a:r>
              <a:rPr lang="en-US" sz="2000" dirty="0">
                <a:latin typeface="Arial Narrow"/>
                <a:cs typeface="Arial Narrow"/>
              </a:rPr>
              <a:t>“He said: “In a certain town there was a judge who neither feared God nor cared what people thought.</a:t>
            </a:r>
            <a:r>
              <a:rPr lang="en-US" sz="2000" b="1" baseline="30000" dirty="0">
                <a:latin typeface="Arial Narrow"/>
                <a:cs typeface="Arial Narrow"/>
              </a:rPr>
              <a:t> </a:t>
            </a:r>
            <a:r>
              <a:rPr lang="en-US" sz="2000" dirty="0">
                <a:latin typeface="Arial Narrow"/>
                <a:cs typeface="Arial Narrow"/>
              </a:rPr>
              <a:t>And there was a widow in that town who kept coming to him with the plea</a:t>
            </a:r>
            <a:r>
              <a:rPr lang="en-US" sz="2000" dirty="0" smtClean="0">
                <a:latin typeface="Arial Narrow"/>
                <a:cs typeface="Arial Narrow"/>
              </a:rPr>
              <a:t>, ‘</a:t>
            </a:r>
            <a:r>
              <a:rPr lang="en-US" sz="2000" dirty="0">
                <a:latin typeface="Arial Narrow"/>
                <a:cs typeface="Arial Narrow"/>
              </a:rPr>
              <a:t>Grant me justice </a:t>
            </a:r>
            <a:r>
              <a:rPr lang="en-US" sz="2000" dirty="0" smtClean="0">
                <a:latin typeface="Arial Narrow"/>
                <a:cs typeface="Arial Narrow"/>
              </a:rPr>
              <a:t>against </a:t>
            </a:r>
            <a:r>
              <a:rPr lang="en-US" sz="2000" dirty="0">
                <a:latin typeface="Arial Narrow"/>
                <a:cs typeface="Arial Narrow"/>
              </a:rPr>
              <a:t>my adversary.</a:t>
            </a:r>
            <a:r>
              <a:rPr lang="en-US" sz="2000" dirty="0" smtClean="0">
                <a:latin typeface="Arial Narrow"/>
                <a:cs typeface="Arial Narrow"/>
              </a:rPr>
              <a:t>’ “</a:t>
            </a:r>
            <a:r>
              <a:rPr lang="en-US" sz="2000" dirty="0">
                <a:latin typeface="Arial Narrow"/>
                <a:cs typeface="Arial Narrow"/>
              </a:rPr>
              <a:t>For some time he refused. But finally he said to himself, ‘Even though I don’t fear God or care what people </a:t>
            </a:r>
            <a:r>
              <a:rPr lang="en-US" sz="2000" dirty="0" err="1">
                <a:latin typeface="Arial Narrow"/>
                <a:cs typeface="Arial Narrow"/>
              </a:rPr>
              <a:t>think,yet</a:t>
            </a:r>
            <a:r>
              <a:rPr lang="en-US" sz="2000" dirty="0">
                <a:latin typeface="Arial Narrow"/>
                <a:cs typeface="Arial Narrow"/>
              </a:rPr>
              <a:t> because this widow keeps bothering me, I will see that she gets </a:t>
            </a:r>
            <a:r>
              <a:rPr lang="en-US" sz="2000" dirty="0" err="1">
                <a:latin typeface="Arial Narrow"/>
                <a:cs typeface="Arial Narrow"/>
              </a:rPr>
              <a:t>justice</a:t>
            </a:r>
            <a:r>
              <a:rPr lang="en-US" sz="2000" dirty="0" err="1" smtClean="0">
                <a:latin typeface="Arial Narrow"/>
                <a:cs typeface="Arial Narrow"/>
              </a:rPr>
              <a:t>,so</a:t>
            </a:r>
            <a:r>
              <a:rPr lang="en-US" sz="2000" dirty="0" smtClean="0">
                <a:latin typeface="Arial Narrow"/>
                <a:cs typeface="Arial Narrow"/>
              </a:rPr>
              <a:t> </a:t>
            </a:r>
            <a:r>
              <a:rPr lang="en-US" sz="2000" dirty="0">
                <a:latin typeface="Arial Narrow"/>
                <a:cs typeface="Arial Narrow"/>
              </a:rPr>
              <a:t>that she won’t eventually come and attack me!’</a:t>
            </a:r>
            <a:r>
              <a:rPr lang="en-US" sz="2000" dirty="0" smtClean="0">
                <a:latin typeface="Arial Narrow"/>
                <a:cs typeface="Arial Narrow"/>
              </a:rPr>
              <a:t>” And the Lord</a:t>
            </a:r>
            <a:r>
              <a:rPr lang="en-US" sz="2000" dirty="0">
                <a:latin typeface="Arial Narrow"/>
                <a:cs typeface="Arial Narrow"/>
              </a:rPr>
              <a:t> </a:t>
            </a:r>
            <a:endParaRPr lang="en-US" sz="2000" dirty="0" smtClean="0">
              <a:latin typeface="Arial Narrow"/>
              <a:cs typeface="Arial Narrow"/>
            </a:endParaRPr>
          </a:p>
          <a:p>
            <a:r>
              <a:rPr lang="en-US" sz="2000" dirty="0" smtClean="0">
                <a:latin typeface="Arial Narrow"/>
                <a:cs typeface="Arial Narrow"/>
              </a:rPr>
              <a:t>said</a:t>
            </a:r>
            <a:r>
              <a:rPr lang="en-US" sz="2000" dirty="0">
                <a:latin typeface="Arial Narrow"/>
                <a:cs typeface="Arial Narrow"/>
              </a:rPr>
              <a:t>, “Listen to what the unjust judge says</a:t>
            </a:r>
            <a:r>
              <a:rPr lang="en-US" sz="2000" dirty="0" smtClean="0">
                <a:latin typeface="Arial Narrow"/>
                <a:cs typeface="Arial Narrow"/>
              </a:rPr>
              <a:t>. And </a:t>
            </a:r>
            <a:r>
              <a:rPr lang="en-US" sz="2000" dirty="0">
                <a:latin typeface="Arial Narrow"/>
                <a:cs typeface="Arial Narrow"/>
              </a:rPr>
              <a:t>will not God bring about justice for his chosen ones, who cry out to him day and night? Will he keep putting them off?”</a:t>
            </a:r>
            <a:r>
              <a:rPr lang="en-US" sz="2000" dirty="0" smtClean="0">
                <a:latin typeface="Arial Narrow"/>
                <a:cs typeface="Arial Narrow"/>
              </a:rPr>
              <a:t>(18</a:t>
            </a:r>
            <a:r>
              <a:rPr lang="en-US" sz="2000" dirty="0">
                <a:latin typeface="Arial Narrow"/>
                <a:cs typeface="Arial Narrow"/>
              </a:rPr>
              <a:t>:2-7). </a:t>
            </a:r>
          </a:p>
        </p:txBody>
      </p:sp>
    </p:spTree>
    <p:extLst>
      <p:ext uri="{BB962C8B-B14F-4D97-AF65-F5344CB8AC3E}">
        <p14:creationId xmlns:p14="http://schemas.microsoft.com/office/powerpoint/2010/main" xmlns="" val="3403238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1626"/>
            <a:ext cx="9141412" cy="293422"/>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27806" y="-83543"/>
            <a:ext cx="9077714" cy="523220"/>
          </a:xfrm>
          <a:prstGeom prst="rect">
            <a:avLst/>
          </a:prstGeom>
          <a:noFill/>
        </p:spPr>
        <p:txBody>
          <a:bodyPr wrap="square" rtlCol="0">
            <a:spAutoFit/>
          </a:bodyPr>
          <a:lstStyle/>
          <a:p>
            <a:r>
              <a:rPr lang="zh-CN" altLang="en-US" sz="2800" b="1" dirty="0" smtClean="0">
                <a:solidFill>
                  <a:srgbClr val="FF0000"/>
                </a:solidFill>
                <a:latin typeface="Arial Narrow"/>
                <a:ea typeface="华文细黑"/>
                <a:cs typeface="Arial Narrow"/>
              </a:rPr>
              <a:t>结论：</a:t>
            </a:r>
            <a:r>
              <a:rPr lang="en-US" sz="2800" b="1" dirty="0" smtClean="0">
                <a:latin typeface="Arial Narrow"/>
                <a:cs typeface="Arial Narrow"/>
              </a:rPr>
              <a:t>Conclusion:</a:t>
            </a:r>
            <a:endParaRPr lang="en-US" sz="2800" dirty="0"/>
          </a:p>
        </p:txBody>
      </p:sp>
      <p:sp>
        <p:nvSpPr>
          <p:cNvPr id="7" name="TextBox 6"/>
          <p:cNvSpPr txBox="1"/>
          <p:nvPr/>
        </p:nvSpPr>
        <p:spPr>
          <a:xfrm>
            <a:off x="8433624" y="-123575"/>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a:t>
            </a:r>
            <a:r>
              <a:rPr lang="en-US" altLang="zh-CN" sz="2800" dirty="0">
                <a:solidFill>
                  <a:srgbClr val="0000FF"/>
                </a:solidFill>
                <a:latin typeface="Times"/>
                <a:cs typeface="Times"/>
              </a:rPr>
              <a:t>8</a:t>
            </a:r>
            <a:r>
              <a:rPr lang="en-US" altLang="zh-CN" sz="2800" dirty="0" smtClean="0">
                <a:solidFill>
                  <a:srgbClr val="0000FF"/>
                </a:solidFill>
                <a:latin typeface="Times"/>
                <a:cs typeface="Times"/>
              </a:rPr>
              <a:t>)</a:t>
            </a:r>
            <a:endParaRPr lang="en-US" sz="2800" dirty="0">
              <a:solidFill>
                <a:srgbClr val="0000FF"/>
              </a:solidFill>
              <a:latin typeface="Times"/>
              <a:cs typeface="Times"/>
            </a:endParaRPr>
          </a:p>
        </p:txBody>
      </p:sp>
      <p:sp>
        <p:nvSpPr>
          <p:cNvPr id="8" name="Rectangle 7"/>
          <p:cNvSpPr/>
          <p:nvPr/>
        </p:nvSpPr>
        <p:spPr>
          <a:xfrm>
            <a:off x="-35892" y="2860025"/>
            <a:ext cx="9179892" cy="3416320"/>
          </a:xfrm>
          <a:prstGeom prst="rect">
            <a:avLst/>
          </a:prstGeom>
        </p:spPr>
        <p:txBody>
          <a:bodyPr wrap="square">
            <a:spAutoFit/>
          </a:bodyPr>
          <a:lstStyle/>
          <a:p>
            <a:r>
              <a:rPr lang="en-US" sz="2400" dirty="0">
                <a:latin typeface="Arial Narrow"/>
                <a:cs typeface="Arial Narrow"/>
              </a:rPr>
              <a:t>Sometimes more than asked for. “Now to him who is able to do immeasurably more than all we ask or imagine, according to his power that is at work within us”(Eph.3:20).Sometimes different from the request(2Co.12:7-9)</a:t>
            </a:r>
            <a:r>
              <a:rPr lang="en-US" sz="2400" dirty="0" smtClean="0">
                <a:latin typeface="Arial Narrow"/>
                <a:cs typeface="Arial Narrow"/>
              </a:rPr>
              <a:t>.Sometimes </a:t>
            </a:r>
            <a:r>
              <a:rPr lang="en-US" sz="2400" dirty="0">
                <a:latin typeface="Arial Narrow"/>
                <a:cs typeface="Arial Narrow"/>
              </a:rPr>
              <a:t>God says “No”(</a:t>
            </a:r>
            <a:r>
              <a:rPr lang="en-US" sz="2400" dirty="0" smtClean="0">
                <a:latin typeface="Arial Narrow"/>
                <a:cs typeface="Arial Narrow"/>
              </a:rPr>
              <a:t>2Sam.</a:t>
            </a:r>
            <a:r>
              <a:rPr lang="en-US" sz="2400" dirty="0">
                <a:latin typeface="Arial Narrow"/>
                <a:cs typeface="Arial Narrow"/>
              </a:rPr>
              <a:t>12:15-20)</a:t>
            </a:r>
            <a:r>
              <a:rPr lang="en-US" sz="2400" dirty="0" smtClean="0">
                <a:latin typeface="Arial Narrow"/>
                <a:cs typeface="Arial Narrow"/>
              </a:rPr>
              <a:t>.Sometimes </a:t>
            </a:r>
            <a:r>
              <a:rPr lang="en-US" sz="2400" dirty="0">
                <a:latin typeface="Arial Narrow"/>
                <a:cs typeface="Arial Narrow"/>
              </a:rPr>
              <a:t>God requires action on our part (Neh.4:9). A praying church is a powerful and effective church. Are you a powerful and effective praying Christian? Are we a powerful and effective praying Church?  </a:t>
            </a:r>
            <a:r>
              <a:rPr lang="en-US" sz="2400" dirty="0" smtClean="0">
                <a:latin typeface="Arial Narrow"/>
                <a:cs typeface="Arial Narrow"/>
              </a:rPr>
              <a:t>”If </a:t>
            </a:r>
            <a:r>
              <a:rPr lang="en-US" sz="2400" dirty="0">
                <a:latin typeface="Arial Narrow"/>
                <a:cs typeface="Arial Narrow"/>
              </a:rPr>
              <a:t>I had cherished sin in my heart</a:t>
            </a:r>
            <a:r>
              <a:rPr lang="en-US" sz="2400" dirty="0" smtClean="0">
                <a:latin typeface="Arial Narrow"/>
                <a:cs typeface="Arial Narrow"/>
              </a:rPr>
              <a:t>,</a:t>
            </a:r>
            <a:r>
              <a:rPr lang="en-US" sz="2400" dirty="0">
                <a:latin typeface="Arial Narrow"/>
                <a:cs typeface="Arial Narrow"/>
              </a:rPr>
              <a:t> the Lord would not have </a:t>
            </a:r>
            <a:r>
              <a:rPr lang="en-US" sz="2400" dirty="0" smtClean="0">
                <a:latin typeface="Arial Narrow"/>
                <a:cs typeface="Arial Narrow"/>
              </a:rPr>
              <a:t>listened”(Ps.66:18). To cherish sin in </a:t>
            </a:r>
            <a:r>
              <a:rPr lang="en-US" sz="2400" dirty="0" smtClean="0">
                <a:latin typeface="Arial Narrow"/>
                <a:cs typeface="Arial Narrow"/>
              </a:rPr>
              <a:t>my </a:t>
            </a:r>
            <a:r>
              <a:rPr lang="en-US" sz="2400" dirty="0" smtClean="0">
                <a:latin typeface="Arial Narrow"/>
                <a:cs typeface="Arial Narrow"/>
              </a:rPr>
              <a:t>heart</a:t>
            </a:r>
            <a:r>
              <a:rPr lang="en-US" sz="2400" dirty="0" smtClean="0">
                <a:latin typeface="Arial Narrow"/>
                <a:cs typeface="Arial Narrow"/>
              </a:rPr>
              <a:t>,</a:t>
            </a:r>
          </a:p>
          <a:p>
            <a:r>
              <a:rPr lang="en-US" sz="2400" dirty="0" smtClean="0">
                <a:latin typeface="Arial Narrow"/>
                <a:cs typeface="Arial Narrow"/>
              </a:rPr>
              <a:t> </a:t>
            </a:r>
            <a:r>
              <a:rPr lang="en-US" sz="2400" dirty="0" smtClean="0">
                <a:latin typeface="Arial Narrow"/>
                <a:cs typeface="Arial Narrow"/>
              </a:rPr>
              <a:t>is like a solar eclipse</a:t>
            </a:r>
            <a:r>
              <a:rPr lang="en-US" sz="2400" dirty="0" smtClean="0">
                <a:latin typeface="Arial Narrow"/>
                <a:cs typeface="Arial Narrow"/>
              </a:rPr>
              <a:t>.</a:t>
            </a:r>
            <a:endParaRPr lang="en-US" sz="2400" dirty="0">
              <a:latin typeface="Arial Narrow"/>
              <a:cs typeface="Arial Narrow"/>
            </a:endParaRPr>
          </a:p>
        </p:txBody>
      </p:sp>
      <p:sp>
        <p:nvSpPr>
          <p:cNvPr id="12" name="Rectangle 11"/>
          <p:cNvSpPr/>
          <p:nvPr/>
        </p:nvSpPr>
        <p:spPr>
          <a:xfrm>
            <a:off x="0" y="305047"/>
            <a:ext cx="9144000" cy="3046988"/>
          </a:xfrm>
          <a:prstGeom prst="rect">
            <a:avLst/>
          </a:prstGeom>
        </p:spPr>
        <p:txBody>
          <a:bodyPr wrap="square">
            <a:spAutoFit/>
          </a:bodyPr>
          <a:lstStyle/>
          <a:p>
            <a:r>
              <a:rPr lang="zh-CN" altLang="en-US" sz="2400" dirty="0">
                <a:solidFill>
                  <a:srgbClr val="FF0000"/>
                </a:solidFill>
                <a:latin typeface="华文细黑"/>
                <a:ea typeface="华文细黑"/>
                <a:cs typeface="华文细黑"/>
              </a:rPr>
              <a:t>有时比我们所求的给得更</a:t>
            </a:r>
            <a:r>
              <a:rPr lang="zh-CN" altLang="en-US" sz="2400" dirty="0" smtClean="0">
                <a:solidFill>
                  <a:srgbClr val="FF0000"/>
                </a:solidFill>
                <a:latin typeface="华文细黑"/>
                <a:ea typeface="华文细黑"/>
                <a:cs typeface="华文细黑"/>
              </a:rPr>
              <a:t>多。 “</a:t>
            </a:r>
            <a:r>
              <a:rPr lang="en-US" sz="2400" dirty="0">
                <a:solidFill>
                  <a:srgbClr val="FF0000"/>
                </a:solidFill>
                <a:latin typeface="华文细黑"/>
                <a:ea typeface="华文细黑"/>
                <a:cs typeface="华文细黑"/>
              </a:rPr>
              <a:t>神能照着运行在我们心里的大力，充充足足的成就一切超过我们所求所想</a:t>
            </a:r>
            <a:r>
              <a:rPr lang="en-US" sz="2400" dirty="0" smtClean="0">
                <a:solidFill>
                  <a:srgbClr val="FF0000"/>
                </a:solidFill>
                <a:latin typeface="华文细黑"/>
                <a:ea typeface="华文细黑"/>
                <a:cs typeface="华文细黑"/>
              </a:rPr>
              <a:t>的</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弗</a:t>
            </a:r>
            <a:r>
              <a:rPr lang="en-US" altLang="zh-CN" sz="2400" dirty="0" smtClean="0">
                <a:solidFill>
                  <a:srgbClr val="FF0000"/>
                </a:solidFill>
                <a:latin typeface="华文细黑"/>
                <a:ea typeface="华文细黑"/>
                <a:cs typeface="华文细黑"/>
              </a:rPr>
              <a:t>3:20)</a:t>
            </a:r>
            <a:r>
              <a:rPr lang="zh-CN" altLang="en-US" sz="2400" dirty="0" smtClean="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有时不同于我们的祈</a:t>
            </a:r>
            <a:r>
              <a:rPr lang="zh-CN" altLang="en-US" sz="2400" dirty="0" smtClean="0">
                <a:solidFill>
                  <a:srgbClr val="FF0000"/>
                </a:solidFill>
                <a:latin typeface="华文细黑"/>
                <a:ea typeface="华文细黑"/>
                <a:cs typeface="华文细黑"/>
              </a:rPr>
              <a:t>求</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林后</a:t>
            </a:r>
            <a:r>
              <a:rPr lang="en-US" altLang="zh-CN" sz="2400" dirty="0" smtClean="0">
                <a:solidFill>
                  <a:srgbClr val="FF0000"/>
                </a:solidFill>
                <a:latin typeface="华文细黑"/>
                <a:ea typeface="华文细黑"/>
                <a:cs typeface="华文细黑"/>
              </a:rPr>
              <a:t>12:7</a:t>
            </a:r>
            <a:r>
              <a:rPr lang="en-US" altLang="zh-CN" sz="2400" dirty="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9</a:t>
            </a:r>
            <a:r>
              <a:rPr lang="en-US" altLang="zh-CN" sz="2400"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有时神说</a:t>
            </a:r>
            <a:r>
              <a:rPr lang="zh-CN" altLang="en-US" sz="2400" dirty="0">
                <a:solidFill>
                  <a:srgbClr val="FF0000"/>
                </a:solidFill>
                <a:latin typeface="华文细黑"/>
                <a:ea typeface="华文细黑"/>
                <a:cs typeface="华文细黑"/>
              </a:rPr>
              <a:t>“不</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撒下</a:t>
            </a:r>
            <a:r>
              <a:rPr lang="en-US" altLang="zh-CN" sz="2400" dirty="0" smtClean="0">
                <a:solidFill>
                  <a:srgbClr val="FF0000"/>
                </a:solidFill>
                <a:latin typeface="华文细黑"/>
                <a:ea typeface="华文细黑"/>
                <a:cs typeface="华文细黑"/>
              </a:rPr>
              <a:t>12:15</a:t>
            </a:r>
            <a:r>
              <a:rPr lang="en-US" altLang="zh-CN" sz="2400" dirty="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20)</a:t>
            </a:r>
            <a:r>
              <a:rPr lang="zh-CN" altLang="en-US" sz="2400" dirty="0" smtClean="0">
                <a:solidFill>
                  <a:srgbClr val="FF0000"/>
                </a:solidFill>
                <a:latin typeface="华文细黑"/>
                <a:ea typeface="华文细黑"/>
                <a:cs typeface="华文细黑"/>
              </a:rPr>
              <a:t>。有时</a:t>
            </a:r>
            <a:r>
              <a:rPr lang="zh-CN" altLang="en-US" sz="2400" dirty="0">
                <a:solidFill>
                  <a:srgbClr val="FF0000"/>
                </a:solidFill>
                <a:latin typeface="华文细黑"/>
                <a:ea typeface="华文细黑"/>
                <a:cs typeface="华文细黑"/>
              </a:rPr>
              <a:t>神</a:t>
            </a:r>
            <a:r>
              <a:rPr lang="zh-CN" altLang="en-US" sz="2400" dirty="0" smtClean="0">
                <a:solidFill>
                  <a:srgbClr val="FF0000"/>
                </a:solidFill>
                <a:latin typeface="华文细黑"/>
                <a:ea typeface="华文细黑"/>
                <a:cs typeface="华文细黑"/>
              </a:rPr>
              <a:t>要我们行动</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尼</a:t>
            </a:r>
            <a:r>
              <a:rPr lang="en-US" altLang="zh-CN" sz="2400" dirty="0" smtClean="0">
                <a:solidFill>
                  <a:srgbClr val="FF0000"/>
                </a:solidFill>
                <a:latin typeface="华文细黑"/>
                <a:ea typeface="华文细黑"/>
                <a:cs typeface="华文细黑"/>
              </a:rPr>
              <a:t>4:9</a:t>
            </a:r>
            <a:r>
              <a:rPr lang="en-US" altLang="zh-CN" sz="2400"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 祷告的教会是一个有力量而有功效</a:t>
            </a:r>
            <a:r>
              <a:rPr lang="zh-CN" altLang="en-US" sz="2400" dirty="0">
                <a:solidFill>
                  <a:srgbClr val="FF0000"/>
                </a:solidFill>
                <a:latin typeface="华文细黑"/>
                <a:ea typeface="华文细黑"/>
                <a:cs typeface="华文细黑"/>
              </a:rPr>
              <a:t>的教会。 </a:t>
            </a:r>
            <a:r>
              <a:rPr lang="zh-CN" altLang="en-US" sz="2400" dirty="0" smtClean="0">
                <a:solidFill>
                  <a:srgbClr val="FF0000"/>
                </a:solidFill>
                <a:latin typeface="华文细黑"/>
                <a:ea typeface="华文细黑"/>
                <a:cs typeface="华文细黑"/>
              </a:rPr>
              <a:t>你是一个有力量而有功效祷告的基督徒吗</a:t>
            </a:r>
            <a:r>
              <a:rPr lang="zh-CN" altLang="en-US" sz="2400" dirty="0">
                <a:solidFill>
                  <a:srgbClr val="FF0000"/>
                </a:solidFill>
                <a:latin typeface="华文细黑"/>
                <a:ea typeface="华文细黑"/>
                <a:cs typeface="华文细黑"/>
              </a:rPr>
              <a:t>？ </a:t>
            </a:r>
            <a:r>
              <a:rPr lang="zh-CN" altLang="en-US" sz="2400" dirty="0" smtClean="0">
                <a:solidFill>
                  <a:srgbClr val="FF0000"/>
                </a:solidFill>
                <a:latin typeface="华文细黑"/>
                <a:ea typeface="华文细黑"/>
                <a:cs typeface="华文细黑"/>
              </a:rPr>
              <a:t>我们是</a:t>
            </a:r>
            <a:r>
              <a:rPr lang="zh-CN" altLang="en-US" sz="2400" dirty="0">
                <a:solidFill>
                  <a:srgbClr val="FF0000"/>
                </a:solidFill>
                <a:latin typeface="华文细黑"/>
                <a:ea typeface="华文细黑"/>
                <a:cs typeface="华文细黑"/>
              </a:rPr>
              <a:t>一个有力量而有功效祷告</a:t>
            </a:r>
            <a:r>
              <a:rPr lang="zh-CN" altLang="en-US" sz="2400" dirty="0" smtClean="0">
                <a:solidFill>
                  <a:srgbClr val="FF0000"/>
                </a:solidFill>
                <a:latin typeface="华文细黑"/>
                <a:ea typeface="华文细黑"/>
                <a:cs typeface="华文细黑"/>
              </a:rPr>
              <a:t>的教</a:t>
            </a:r>
            <a:r>
              <a:rPr lang="zh-CN" altLang="en-US" sz="2400" dirty="0" smtClean="0">
                <a:solidFill>
                  <a:srgbClr val="FF0000"/>
                </a:solidFill>
                <a:latin typeface="华文细黑"/>
                <a:ea typeface="华文细黑"/>
                <a:cs typeface="华文细黑"/>
              </a:rPr>
              <a:t>会吗？</a:t>
            </a:r>
            <a:r>
              <a:rPr lang="en-US" altLang="zh-CN" sz="2400" dirty="0" smtClean="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我</a:t>
            </a:r>
            <a:r>
              <a:rPr lang="en-US" sz="2400" dirty="0">
                <a:solidFill>
                  <a:srgbClr val="FF0000"/>
                </a:solidFill>
                <a:latin typeface="华文细黑"/>
                <a:ea typeface="华文细黑"/>
                <a:cs typeface="华文细黑"/>
              </a:rPr>
              <a:t>若心里注重罪孽，主必不</a:t>
            </a:r>
            <a:r>
              <a:rPr lang="en-US" sz="2400" dirty="0" smtClean="0">
                <a:solidFill>
                  <a:srgbClr val="FF0000"/>
                </a:solidFill>
                <a:latin typeface="华文细黑"/>
                <a:ea typeface="华文细黑"/>
                <a:cs typeface="华文细黑"/>
              </a:rPr>
              <a:t>听”(</a:t>
            </a:r>
            <a:r>
              <a:rPr lang="zh-CN" altLang="en-US" sz="2400" dirty="0" smtClean="0">
                <a:solidFill>
                  <a:srgbClr val="FF0000"/>
                </a:solidFill>
                <a:latin typeface="华文细黑"/>
                <a:ea typeface="华文细黑"/>
                <a:cs typeface="华文细黑"/>
              </a:rPr>
              <a:t>诗</a:t>
            </a:r>
            <a:r>
              <a:rPr lang="en-US" altLang="zh-CN" sz="2400" dirty="0" smtClean="0">
                <a:solidFill>
                  <a:srgbClr val="FF0000"/>
                </a:solidFill>
                <a:latin typeface="华文细黑"/>
                <a:ea typeface="华文细黑"/>
                <a:cs typeface="华文细黑"/>
              </a:rPr>
              <a:t>66:18</a:t>
            </a:r>
            <a:r>
              <a:rPr 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心里注重罪孽</a:t>
            </a:r>
            <a:r>
              <a:rPr lang="zh-TW" altLang="en-US"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就像日食。</a:t>
            </a:r>
            <a:endParaRPr lang="en-US" sz="2400" dirty="0">
              <a:solidFill>
                <a:srgbClr val="FF0000"/>
              </a:solidFill>
              <a:latin typeface="华文细黑"/>
              <a:ea typeface="华文细黑"/>
              <a:cs typeface="华文细黑"/>
            </a:endParaRPr>
          </a:p>
          <a:p>
            <a:endParaRPr lang="en-US" sz="2400" dirty="0">
              <a:solidFill>
                <a:srgbClr val="FF0000"/>
              </a:solidFill>
              <a:latin typeface="华文细黑"/>
              <a:ea typeface="华文细黑"/>
              <a:cs typeface="华文细黑"/>
            </a:endParaRPr>
          </a:p>
        </p:txBody>
      </p:sp>
      <p:pic>
        <p:nvPicPr>
          <p:cNvPr id="2" name="Picture 1"/>
          <p:cNvPicPr>
            <a:picLocks noChangeAspect="1"/>
          </p:cNvPicPr>
          <p:nvPr/>
        </p:nvPicPr>
        <p:blipFill>
          <a:blip r:embed="rId3"/>
          <a:stretch>
            <a:fillRect/>
          </a:stretch>
        </p:blipFill>
        <p:spPr>
          <a:xfrm>
            <a:off x="5147733" y="5492187"/>
            <a:ext cx="3996267" cy="1365813"/>
          </a:xfrm>
          <a:prstGeom prst="rect">
            <a:avLst/>
          </a:prstGeom>
        </p:spPr>
      </p:pic>
    </p:spTree>
    <p:extLst>
      <p:ext uri="{BB962C8B-B14F-4D97-AF65-F5344CB8AC3E}">
        <p14:creationId xmlns:p14="http://schemas.microsoft.com/office/powerpoint/2010/main" xmlns="" val="16130965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419100"/>
            <a:ext cx="9144000" cy="6015789"/>
          </a:xfrm>
          <a:prstGeom prst="rect">
            <a:avLst/>
          </a:prstGeom>
        </p:spPr>
      </p:pic>
    </p:spTree>
    <p:extLst>
      <p:ext uri="{BB962C8B-B14F-4D97-AF65-F5344CB8AC3E}">
        <p14:creationId xmlns:p14="http://schemas.microsoft.com/office/powerpoint/2010/main" xmlns="" val="40803509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441" y="-89732"/>
            <a:ext cx="9198681" cy="6839201"/>
          </a:xfrm>
        </p:spPr>
        <p:txBody>
          <a:bodyPr>
            <a:noAutofit/>
          </a:bodyPr>
          <a:lstStyle/>
          <a:p>
            <a:pPr algn="l"/>
            <a:r>
              <a:rPr lang="zh-CN" altLang="en-US" sz="4000" b="1" dirty="0">
                <a:solidFill>
                  <a:schemeClr val="tx1"/>
                </a:solidFill>
                <a:latin typeface="Arial Narrow"/>
                <a:ea typeface="华文细黑"/>
                <a:cs typeface="Arial Narrow"/>
              </a:rPr>
              <a:t>主日</a:t>
            </a:r>
            <a:r>
              <a:rPr lang="en-US" altLang="zh-CN" sz="4000" b="1" dirty="0">
                <a:solidFill>
                  <a:schemeClr val="tx1"/>
                </a:solidFill>
                <a:latin typeface="Arial Narrow"/>
                <a:ea typeface="华文细黑"/>
                <a:cs typeface="Arial Narrow"/>
              </a:rPr>
              <a:t>:</a:t>
            </a:r>
            <a:r>
              <a:rPr lang="zh-CN" altLang="en-US" sz="4000" dirty="0">
                <a:solidFill>
                  <a:schemeClr val="tx1"/>
                </a:solidFill>
                <a:latin typeface="Arial Narrow"/>
                <a:ea typeface="华文细黑"/>
                <a:cs typeface="Arial Narrow"/>
              </a:rPr>
              <a:t>二零</a:t>
            </a:r>
            <a:r>
              <a:rPr lang="zh-CN" altLang="en-US" sz="4000" dirty="0" smtClean="0">
                <a:solidFill>
                  <a:schemeClr val="tx1"/>
                </a:solidFill>
                <a:latin typeface="Arial Narrow"/>
                <a:ea typeface="华文细黑"/>
                <a:cs typeface="Arial Narrow"/>
              </a:rPr>
              <a:t>一七年八月二十日</a:t>
            </a:r>
            <a:endParaRPr lang="en-US" altLang="zh-CN" sz="4000" dirty="0">
              <a:solidFill>
                <a:schemeClr val="tx1"/>
              </a:solidFill>
              <a:latin typeface="Arial Narrow"/>
              <a:ea typeface="华文细黑"/>
              <a:cs typeface="Arial Narrow"/>
            </a:endParaRPr>
          </a:p>
          <a:p>
            <a:pPr algn="l"/>
            <a:r>
              <a:rPr lang="en-US" altLang="zh-CN" sz="4000" b="1" dirty="0">
                <a:solidFill>
                  <a:schemeClr val="tx1"/>
                </a:solidFill>
                <a:latin typeface="Arial Narrow"/>
                <a:ea typeface="华文细黑"/>
                <a:cs typeface="Arial Narrow"/>
              </a:rPr>
              <a:t>Sunday: </a:t>
            </a:r>
            <a:r>
              <a:rPr lang="en-US" altLang="zh-CN" sz="4000" dirty="0" smtClean="0">
                <a:solidFill>
                  <a:schemeClr val="tx1"/>
                </a:solidFill>
                <a:latin typeface="Arial Narrow"/>
                <a:ea typeface="华文细黑"/>
                <a:cs typeface="Arial Narrow"/>
              </a:rPr>
              <a:t>August 20, </a:t>
            </a:r>
            <a:r>
              <a:rPr lang="en-US" altLang="zh-CN" sz="4000" dirty="0">
                <a:solidFill>
                  <a:schemeClr val="tx1"/>
                </a:solidFill>
                <a:latin typeface="Arial Narrow"/>
                <a:ea typeface="华文细黑"/>
                <a:cs typeface="Arial Narrow"/>
              </a:rPr>
              <a:t>2017 </a:t>
            </a:r>
          </a:p>
          <a:p>
            <a:pPr algn="l"/>
            <a:r>
              <a:rPr lang="zh-CN" altLang="en-US" sz="4000" dirty="0">
                <a:solidFill>
                  <a:srgbClr val="0000FF"/>
                </a:solidFill>
                <a:latin typeface="Arial Narrow"/>
                <a:ea typeface="华文细黑"/>
                <a:cs typeface="Arial Narrow"/>
              </a:rPr>
              <a:t>何礼义牧师</a:t>
            </a:r>
            <a:r>
              <a:rPr lang="en-US" altLang="zh-CN" sz="4000" dirty="0">
                <a:solidFill>
                  <a:srgbClr val="0000FF"/>
                </a:solidFill>
                <a:latin typeface="Arial Narrow"/>
                <a:ea typeface="华文细黑"/>
                <a:cs typeface="Arial Narrow"/>
              </a:rPr>
              <a:t> </a:t>
            </a:r>
            <a:r>
              <a:rPr lang="en-US" sz="4000" dirty="0">
                <a:solidFill>
                  <a:srgbClr val="0000FF"/>
                </a:solidFill>
                <a:latin typeface="Arial Narrow"/>
                <a:ea typeface="华文细黑"/>
                <a:cs typeface="Arial Narrow"/>
              </a:rPr>
              <a:t>Pastor Gary Hart</a:t>
            </a:r>
          </a:p>
          <a:p>
            <a:pPr algn="l"/>
            <a:r>
              <a:rPr lang="zh-CN" altLang="en-US" sz="4000" b="1" dirty="0">
                <a:solidFill>
                  <a:srgbClr val="660066"/>
                </a:solidFill>
                <a:latin typeface="华文细黑"/>
                <a:ea typeface="华文细黑"/>
                <a:cs typeface="华文细黑"/>
              </a:rPr>
              <a:t>题目：</a:t>
            </a:r>
            <a:r>
              <a:rPr lang="en-US" altLang="zh-CN" sz="4000" b="1" dirty="0" smtClean="0">
                <a:solidFill>
                  <a:srgbClr val="660066"/>
                </a:solidFill>
                <a:latin typeface="华文细黑"/>
                <a:ea typeface="华文细黑"/>
                <a:cs typeface="华文细黑"/>
              </a:rPr>
              <a:t>“</a:t>
            </a:r>
            <a:r>
              <a:rPr lang="zh-CN" altLang="en-US" sz="4000" dirty="0">
                <a:solidFill>
                  <a:srgbClr val="660066"/>
                </a:solidFill>
                <a:latin typeface="华文细黑"/>
                <a:ea typeface="华文细黑"/>
                <a:cs typeface="华文细黑"/>
              </a:rPr>
              <a:t>祷告的</a:t>
            </a:r>
            <a:r>
              <a:rPr lang="zh-TW" altLang="en-US" sz="4000" dirty="0">
                <a:solidFill>
                  <a:srgbClr val="660066"/>
                </a:solidFill>
                <a:latin typeface="华文细黑"/>
                <a:ea typeface="华文细黑"/>
                <a:cs typeface="华文细黑"/>
              </a:rPr>
              <a:t>教会</a:t>
            </a:r>
            <a:r>
              <a:rPr lang="zh-TW" altLang="en-US" sz="4000" b="1" dirty="0" smtClean="0">
                <a:solidFill>
                  <a:srgbClr val="660066"/>
                </a:solidFill>
                <a:latin typeface="华文细黑"/>
                <a:ea typeface="华文细黑"/>
                <a:cs typeface="华文细黑"/>
              </a:rPr>
              <a:t>。</a:t>
            </a:r>
            <a:r>
              <a:rPr lang="en-US" altLang="zh-TW" sz="4000" b="1" dirty="0">
                <a:solidFill>
                  <a:srgbClr val="660066"/>
                </a:solidFill>
                <a:latin typeface="华文细黑"/>
                <a:ea typeface="华文细黑"/>
                <a:cs typeface="华文细黑"/>
              </a:rPr>
              <a:t>”</a:t>
            </a:r>
          </a:p>
          <a:p>
            <a:pPr algn="l"/>
            <a:r>
              <a:rPr lang="en-US" sz="4000" b="1" dirty="0">
                <a:solidFill>
                  <a:srgbClr val="660066"/>
                </a:solidFill>
                <a:latin typeface="Arial Narrow"/>
                <a:ea typeface="华文细黑"/>
                <a:cs typeface="Arial Narrow"/>
              </a:rPr>
              <a:t>Topic: </a:t>
            </a:r>
            <a:r>
              <a:rPr lang="en-US" sz="4000" dirty="0" smtClean="0">
                <a:solidFill>
                  <a:srgbClr val="660066"/>
                </a:solidFill>
                <a:latin typeface="Arial Narrow"/>
                <a:cs typeface="Arial Narrow"/>
              </a:rPr>
              <a:t>“Praying Church</a:t>
            </a:r>
            <a:r>
              <a:rPr lang="en-US" sz="4000" dirty="0">
                <a:solidFill>
                  <a:srgbClr val="660066"/>
                </a:solidFill>
                <a:latin typeface="Arial Narrow"/>
                <a:cs typeface="Arial Narrow"/>
              </a:rPr>
              <a:t>.”</a:t>
            </a:r>
          </a:p>
          <a:p>
            <a:pPr algn="l"/>
            <a:r>
              <a:rPr lang="zh-CN" altLang="en-US" sz="4000" b="1" dirty="0">
                <a:solidFill>
                  <a:srgbClr val="FF0000"/>
                </a:solidFill>
                <a:latin typeface="华文细黑"/>
                <a:ea typeface="华文细黑"/>
                <a:cs typeface="华文细黑"/>
              </a:rPr>
              <a:t>经文</a:t>
            </a:r>
            <a:r>
              <a:rPr lang="en-US" altLang="zh-CN" sz="4000" b="1" dirty="0" smtClean="0">
                <a:solidFill>
                  <a:srgbClr val="FF0000"/>
                </a:solidFill>
                <a:latin typeface="华文细黑"/>
                <a:ea typeface="华文细黑"/>
                <a:cs typeface="华文细黑"/>
              </a:rPr>
              <a:t>:</a:t>
            </a:r>
            <a:r>
              <a:rPr lang="zh-CN" altLang="en-US" sz="4000" b="1" dirty="0" smtClean="0">
                <a:solidFill>
                  <a:srgbClr val="FF0000"/>
                </a:solidFill>
                <a:latin typeface="华文细黑"/>
                <a:ea typeface="华文细黑"/>
                <a:cs typeface="华文细黑"/>
              </a:rPr>
              <a:t>徒</a:t>
            </a:r>
            <a:r>
              <a:rPr lang="en-US" altLang="zh-CN" sz="4000" b="1" dirty="0" smtClean="0">
                <a:solidFill>
                  <a:srgbClr val="FF0000"/>
                </a:solidFill>
                <a:latin typeface="华文细黑"/>
                <a:ea typeface="华文细黑"/>
                <a:cs typeface="华文细黑"/>
              </a:rPr>
              <a:t>16:12-34 </a:t>
            </a:r>
            <a:r>
              <a:rPr lang="en-US" sz="4000" b="1" dirty="0" smtClean="0">
                <a:solidFill>
                  <a:srgbClr val="FF0000"/>
                </a:solidFill>
                <a:latin typeface="Arial Narrow"/>
                <a:ea typeface="华文细黑"/>
                <a:cs typeface="Arial Narrow"/>
              </a:rPr>
              <a:t>Text</a:t>
            </a:r>
            <a:r>
              <a:rPr lang="en-US" sz="4000" b="1" dirty="0">
                <a:solidFill>
                  <a:srgbClr val="FF0000"/>
                </a:solidFill>
                <a:latin typeface="Arial Narrow"/>
                <a:ea typeface="华文细黑"/>
                <a:cs typeface="Arial Narrow"/>
              </a:rPr>
              <a:t>: Acts </a:t>
            </a:r>
            <a:r>
              <a:rPr lang="en-US" sz="4000" b="1" dirty="0" smtClean="0">
                <a:solidFill>
                  <a:srgbClr val="FF0000"/>
                </a:solidFill>
                <a:latin typeface="Arial Narrow"/>
                <a:ea typeface="华文细黑"/>
                <a:cs typeface="Arial Narrow"/>
              </a:rPr>
              <a:t>1</a:t>
            </a:r>
            <a:r>
              <a:rPr lang="en-US" altLang="zh-CN" sz="4000" b="1" dirty="0" smtClean="0">
                <a:solidFill>
                  <a:srgbClr val="FF0000"/>
                </a:solidFill>
                <a:latin typeface="Arial Narrow"/>
                <a:ea typeface="华文细黑"/>
                <a:cs typeface="Arial Narrow"/>
              </a:rPr>
              <a:t>6</a:t>
            </a:r>
            <a:r>
              <a:rPr lang="en-US" sz="4000" b="1" dirty="0" smtClean="0">
                <a:solidFill>
                  <a:srgbClr val="FF0000"/>
                </a:solidFill>
                <a:latin typeface="Arial Narrow"/>
                <a:ea typeface="华文细黑"/>
                <a:cs typeface="Arial Narrow"/>
              </a:rPr>
              <a:t>:12-34</a:t>
            </a:r>
            <a:endParaRPr lang="en-US" altLang="zh-CN" sz="4000" b="1" dirty="0">
              <a:solidFill>
                <a:srgbClr val="FF0000"/>
              </a:solidFill>
              <a:latin typeface="华文细黑"/>
              <a:ea typeface="华文细黑"/>
              <a:cs typeface="华文细黑"/>
            </a:endParaRPr>
          </a:p>
          <a:p>
            <a:pPr algn="l"/>
            <a:r>
              <a:rPr lang="zh-TW" altLang="en-US" sz="4000" dirty="0" smtClean="0">
                <a:solidFill>
                  <a:srgbClr val="008000"/>
                </a:solidFill>
                <a:latin typeface="华文细黑"/>
                <a:ea typeface="华文细黑"/>
                <a:cs typeface="华文细黑"/>
              </a:rPr>
              <a:t>“</a:t>
            </a:r>
            <a:r>
              <a:rPr lang="zh-CN" altLang="en-US" sz="4000" dirty="0" smtClean="0">
                <a:solidFill>
                  <a:srgbClr val="008000"/>
                </a:solidFill>
                <a:latin typeface="华文细黑"/>
                <a:ea typeface="华文细黑"/>
                <a:cs typeface="华文细黑"/>
              </a:rPr>
              <a:t>我们知道那里有一个祷告的地方</a:t>
            </a:r>
            <a:r>
              <a:rPr lang="en-US" altLang="zh-CN" sz="4000" dirty="0" smtClean="0">
                <a:solidFill>
                  <a:srgbClr val="008000"/>
                </a:solidFill>
                <a:latin typeface="华文细黑"/>
                <a:ea typeface="华文细黑"/>
                <a:cs typeface="华文细黑"/>
              </a:rPr>
              <a:t>…</a:t>
            </a:r>
            <a:r>
              <a:rPr lang="zh-TW" altLang="en-US" sz="4000" dirty="0" smtClean="0">
                <a:solidFill>
                  <a:srgbClr val="008000"/>
                </a:solidFill>
                <a:latin typeface="华文细黑"/>
                <a:ea typeface="华文细黑"/>
                <a:cs typeface="华文细黑"/>
              </a:rPr>
              <a:t>”</a:t>
            </a:r>
            <a:endParaRPr lang="en-US" altLang="zh-TW" sz="4000" dirty="0">
              <a:solidFill>
                <a:srgbClr val="008000"/>
              </a:solidFill>
              <a:latin typeface="华文细黑"/>
              <a:ea typeface="华文细黑"/>
              <a:cs typeface="华文细黑"/>
            </a:endParaRPr>
          </a:p>
          <a:p>
            <a:pPr algn="l"/>
            <a:r>
              <a:rPr lang="en-US" altLang="zh-TW" sz="4000" dirty="0" smtClean="0">
                <a:solidFill>
                  <a:srgbClr val="008000"/>
                </a:solidFill>
                <a:latin typeface="华文细黑"/>
                <a:ea typeface="华文细黑"/>
                <a:cs typeface="华文细黑"/>
              </a:rPr>
              <a:t> (</a:t>
            </a:r>
            <a:r>
              <a:rPr lang="zh-CN" altLang="en-US" sz="4000" dirty="0" smtClean="0">
                <a:solidFill>
                  <a:srgbClr val="008000"/>
                </a:solidFill>
                <a:latin typeface="华文细黑"/>
                <a:ea typeface="华文细黑"/>
                <a:cs typeface="华文细黑"/>
              </a:rPr>
              <a:t>徒</a:t>
            </a:r>
            <a:r>
              <a:rPr lang="en-US" altLang="zh-CN" sz="4000" dirty="0" smtClean="0">
                <a:solidFill>
                  <a:srgbClr val="008000"/>
                </a:solidFill>
                <a:latin typeface="华文细黑"/>
                <a:ea typeface="华文细黑"/>
                <a:cs typeface="华文细黑"/>
              </a:rPr>
              <a:t>16:</a:t>
            </a:r>
            <a:r>
              <a:rPr lang="zh-CN" altLang="zh-CN" sz="4000" dirty="0" smtClean="0">
                <a:solidFill>
                  <a:srgbClr val="008000"/>
                </a:solidFill>
                <a:latin typeface="华文细黑"/>
                <a:ea typeface="华文细黑"/>
                <a:cs typeface="华文细黑"/>
              </a:rPr>
              <a:t>1</a:t>
            </a:r>
            <a:r>
              <a:rPr lang="en-US" altLang="zh-CN" sz="4000" dirty="0" smtClean="0">
                <a:solidFill>
                  <a:srgbClr val="008000"/>
                </a:solidFill>
                <a:latin typeface="华文细黑"/>
                <a:ea typeface="华文细黑"/>
                <a:cs typeface="华文细黑"/>
              </a:rPr>
              <a:t>3)</a:t>
            </a:r>
            <a:r>
              <a:rPr lang="zh-CN" altLang="en-US" sz="4000" dirty="0" smtClean="0">
                <a:solidFill>
                  <a:srgbClr val="008000"/>
                </a:solidFill>
                <a:latin typeface="华文细黑"/>
                <a:ea typeface="华文细黑"/>
                <a:cs typeface="华文细黑"/>
              </a:rPr>
              <a:t>。</a:t>
            </a:r>
            <a:endParaRPr lang="en-US" altLang="zh-TW" sz="4000" dirty="0">
              <a:solidFill>
                <a:srgbClr val="008000"/>
              </a:solidFill>
              <a:latin typeface="华文细黑"/>
              <a:ea typeface="华文细黑"/>
              <a:cs typeface="华文细黑"/>
            </a:endParaRPr>
          </a:p>
          <a:p>
            <a:pPr algn="l"/>
            <a:r>
              <a:rPr lang="en-US" sz="4000" dirty="0" smtClean="0">
                <a:solidFill>
                  <a:srgbClr val="008000"/>
                </a:solidFill>
                <a:latin typeface="Arial Narrow"/>
                <a:cs typeface="Arial Narrow"/>
              </a:rPr>
              <a:t>“We expect to find a place of prayer…”(</a:t>
            </a:r>
            <a:r>
              <a:rPr lang="en-US" sz="4000" dirty="0">
                <a:solidFill>
                  <a:srgbClr val="008000"/>
                </a:solidFill>
                <a:latin typeface="Arial Narrow"/>
                <a:cs typeface="Arial Narrow"/>
              </a:rPr>
              <a:t>16</a:t>
            </a:r>
            <a:r>
              <a:rPr lang="en-US" sz="4000" dirty="0" smtClean="0">
                <a:solidFill>
                  <a:srgbClr val="008000"/>
                </a:solidFill>
                <a:latin typeface="Arial Narrow"/>
                <a:cs typeface="Arial Narrow"/>
              </a:rPr>
              <a:t>:13)</a:t>
            </a:r>
            <a:r>
              <a:rPr lang="en-US" sz="4000" dirty="0">
                <a:solidFill>
                  <a:srgbClr val="008000"/>
                </a:solidFill>
                <a:latin typeface="Arial Narrow"/>
                <a:cs typeface="Arial Narrow"/>
              </a:rPr>
              <a:t>. </a:t>
            </a:r>
            <a:endParaRPr lang="en-US" sz="4000" dirty="0">
              <a:solidFill>
                <a:srgbClr val="008000"/>
              </a:solidFill>
              <a:latin typeface="Arial Narrow"/>
              <a:ea typeface="华文细黑"/>
              <a:cs typeface="Arial Narrow"/>
            </a:endParaRPr>
          </a:p>
        </p:txBody>
      </p:sp>
      <p:sp>
        <p:nvSpPr>
          <p:cNvPr id="10" name="TextBox 9"/>
          <p:cNvSpPr txBox="1"/>
          <p:nvPr/>
        </p:nvSpPr>
        <p:spPr>
          <a:xfrm>
            <a:off x="8577692" y="6219729"/>
            <a:ext cx="1101818" cy="523220"/>
          </a:xfrm>
          <a:prstGeom prst="rect">
            <a:avLst/>
          </a:prstGeom>
          <a:noFill/>
        </p:spPr>
        <p:txBody>
          <a:bodyPr wrap="square" rtlCol="0">
            <a:spAutoFit/>
          </a:bodyPr>
          <a:lstStyle/>
          <a:p>
            <a:r>
              <a:rPr lang="en-US" altLang="zh-CN" sz="2800" dirty="0" smtClean="0">
                <a:solidFill>
                  <a:srgbClr val="0000FF"/>
                </a:solidFill>
                <a:latin typeface="Arial Narrow"/>
                <a:cs typeface="Arial Narrow"/>
              </a:rPr>
              <a:t>(1)</a:t>
            </a:r>
            <a:endParaRPr lang="en-US" sz="2800" dirty="0">
              <a:solidFill>
                <a:srgbClr val="0000FF"/>
              </a:solidFill>
              <a:latin typeface="Arial Narrow"/>
              <a:cs typeface="Arial Narrow"/>
            </a:endParaRPr>
          </a:p>
        </p:txBody>
      </p:sp>
      <p:pic>
        <p:nvPicPr>
          <p:cNvPr id="6" name="Picture 5" descr="Screen Shot 2017-01-02 at 9.24.49 P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553200" y="2407561"/>
            <a:ext cx="2610040" cy="940460"/>
          </a:xfrm>
          <a:prstGeom prst="rect">
            <a:avLst/>
          </a:prstGeom>
        </p:spPr>
      </p:pic>
      <p:pic>
        <p:nvPicPr>
          <p:cNvPr id="7" name="Picture 6" descr="Screen Shot 2017-01-10 at 1.52.46 PM.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503254" y="778917"/>
            <a:ext cx="2640745" cy="1640757"/>
          </a:xfrm>
          <a:prstGeom prst="rect">
            <a:avLst/>
          </a:prstGeom>
        </p:spPr>
      </p:pic>
    </p:spTree>
    <p:extLst>
      <p:ext uri="{BB962C8B-B14F-4D97-AF65-F5344CB8AC3E}">
        <p14:creationId xmlns:p14="http://schemas.microsoft.com/office/powerpoint/2010/main" xmlns="" val="7982260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092"/>
            <a:ext cx="9144000" cy="348093"/>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华文细黑"/>
              <a:ea typeface="华文细黑"/>
              <a:cs typeface="华文细黑"/>
            </a:endParaRPr>
          </a:p>
        </p:txBody>
      </p:sp>
      <p:sp>
        <p:nvSpPr>
          <p:cNvPr id="17" name="TextBox 16"/>
          <p:cNvSpPr txBox="1"/>
          <p:nvPr/>
        </p:nvSpPr>
        <p:spPr>
          <a:xfrm>
            <a:off x="-28442" y="-90480"/>
            <a:ext cx="9153201" cy="461665"/>
          </a:xfrm>
          <a:prstGeom prst="rect">
            <a:avLst/>
          </a:prstGeom>
          <a:noFill/>
        </p:spPr>
        <p:txBody>
          <a:bodyPr wrap="square" rtlCol="0">
            <a:spAutoFit/>
          </a:bodyPr>
          <a:lstStyle/>
          <a:p>
            <a:r>
              <a:rPr lang="zh-CN" altLang="en-US" sz="2400" b="1" dirty="0" smtClean="0">
                <a:solidFill>
                  <a:srgbClr val="FF0000"/>
                </a:solidFill>
                <a:latin typeface="Arial Narrow"/>
                <a:ea typeface="华文细黑"/>
                <a:cs typeface="Arial Narrow"/>
              </a:rPr>
              <a:t>引言</a:t>
            </a:r>
            <a:r>
              <a:rPr lang="en-US" altLang="zh-CN" sz="2400" b="1" dirty="0" smtClean="0">
                <a:solidFill>
                  <a:srgbClr val="FF0000"/>
                </a:solidFill>
                <a:latin typeface="Arial Narrow"/>
                <a:ea typeface="华文细黑"/>
                <a:cs typeface="Arial Narrow"/>
              </a:rPr>
              <a:t>:A</a:t>
            </a:r>
            <a:r>
              <a:rPr lang="zh-CN" altLang="en-US" sz="2400" b="1" dirty="0" smtClean="0">
                <a:solidFill>
                  <a:srgbClr val="FF0000"/>
                </a:solidFill>
                <a:latin typeface="Arial Narrow"/>
                <a:ea typeface="华文细黑"/>
                <a:cs typeface="Arial Narrow"/>
              </a:rPr>
              <a:t>。使徒行传的信息。</a:t>
            </a:r>
            <a:r>
              <a:rPr lang="en-US" sz="2400" b="1" dirty="0" smtClean="0">
                <a:effectLst/>
                <a:latin typeface="Arial Narrow"/>
                <a:ea typeface="华文细黑"/>
                <a:cs typeface="Arial Narrow"/>
              </a:rPr>
              <a:t> </a:t>
            </a:r>
            <a:r>
              <a:rPr lang="en-US" sz="2400" b="1" dirty="0" smtClean="0">
                <a:latin typeface="Arial Narrow"/>
                <a:cs typeface="Arial Narrow"/>
              </a:rPr>
              <a:t>Intro: </a:t>
            </a:r>
            <a:r>
              <a:rPr lang="en-US" sz="2400" b="1" dirty="0" err="1" smtClean="0">
                <a:latin typeface="Arial Narrow"/>
                <a:cs typeface="Arial Narrow"/>
              </a:rPr>
              <a:t>A.Message</a:t>
            </a:r>
            <a:r>
              <a:rPr lang="en-US" sz="2400" b="1" dirty="0" smtClean="0">
                <a:latin typeface="Arial Narrow"/>
                <a:cs typeface="Arial Narrow"/>
              </a:rPr>
              <a:t> </a:t>
            </a:r>
            <a:r>
              <a:rPr lang="en-US" sz="2400" b="1" dirty="0">
                <a:latin typeface="Arial Narrow"/>
                <a:cs typeface="Arial Narrow"/>
              </a:rPr>
              <a:t>of </a:t>
            </a:r>
            <a:r>
              <a:rPr lang="en-US" sz="2400" b="1" dirty="0" smtClean="0">
                <a:latin typeface="Arial Narrow"/>
                <a:cs typeface="Arial Narrow"/>
              </a:rPr>
              <a:t>Acts </a:t>
            </a:r>
            <a:r>
              <a:rPr lang="en-US" sz="2400" b="1" dirty="0">
                <a:latin typeface="Arial Narrow"/>
                <a:cs typeface="Arial Narrow"/>
              </a:rPr>
              <a:t>of the </a:t>
            </a:r>
            <a:r>
              <a:rPr lang="en-US" sz="2400" b="1" dirty="0" smtClean="0">
                <a:latin typeface="Arial Narrow"/>
                <a:cs typeface="Arial Narrow"/>
              </a:rPr>
              <a:t>Apostles.</a:t>
            </a:r>
            <a:r>
              <a:rPr lang="en-US" sz="2400" dirty="0" smtClean="0">
                <a:latin typeface="Arial Narrow"/>
                <a:cs typeface="Arial Narrow"/>
              </a:rPr>
              <a:t> </a:t>
            </a:r>
            <a:endParaRPr lang="en-US" sz="2400" b="1" dirty="0">
              <a:latin typeface="Arial Narrow"/>
              <a:ea typeface="华文细黑"/>
              <a:cs typeface="Arial Narrow"/>
            </a:endParaRPr>
          </a:p>
        </p:txBody>
      </p:sp>
      <p:sp>
        <p:nvSpPr>
          <p:cNvPr id="8" name="Rectangle 7"/>
          <p:cNvSpPr/>
          <p:nvPr/>
        </p:nvSpPr>
        <p:spPr>
          <a:xfrm>
            <a:off x="-43896" y="367602"/>
            <a:ext cx="9394730" cy="6370974"/>
          </a:xfrm>
          <a:prstGeom prst="rect">
            <a:avLst/>
          </a:prstGeom>
        </p:spPr>
        <p:txBody>
          <a:bodyPr wrap="square">
            <a:spAutoFit/>
          </a:bodyPr>
          <a:lstStyle/>
          <a:p>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一</a:t>
            </a:r>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基督建造祂的教会（基督的灵借着使徒在作工）。</a:t>
            </a:r>
            <a:endParaRPr lang="en-US" altLang="zh-CN" sz="2400" dirty="0">
              <a:solidFill>
                <a:srgbClr val="FF0000"/>
              </a:solidFill>
              <a:latin typeface="华文细黑"/>
              <a:ea typeface="华文细黑"/>
              <a:cs typeface="华文细黑"/>
            </a:endParaRPr>
          </a:p>
          <a:p>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二</a:t>
            </a:r>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使徒行传是</a:t>
            </a:r>
            <a:r>
              <a:rPr lang="zh-TW" altLang="en-US" sz="2400" dirty="0">
                <a:solidFill>
                  <a:srgbClr val="FF0000"/>
                </a:solidFill>
                <a:latin typeface="华文细黑"/>
                <a:ea typeface="华文细黑"/>
                <a:cs typeface="华文细黑"/>
              </a:rPr>
              <a:t>圣灵的指挥</a:t>
            </a:r>
            <a:r>
              <a:rPr lang="en-US" altLang="zh-TW" sz="2400" dirty="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控制和赋权的事工</a:t>
            </a:r>
            <a:r>
              <a:rPr lang="en-US" altLang="zh-TW" sz="2400" dirty="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创立和加强了教会</a:t>
            </a:r>
            <a:r>
              <a:rPr lang="zh-TW" altLang="en-US" sz="2400" dirty="0" smtClean="0">
                <a:solidFill>
                  <a:srgbClr val="FF0000"/>
                </a:solidFill>
                <a:latin typeface="华文细黑"/>
                <a:ea typeface="华文细黑"/>
                <a:cs typeface="华文细黑"/>
              </a:rPr>
              <a:t>，</a:t>
            </a:r>
            <a:endParaRPr lang="en-US" altLang="zh-TW" sz="2400" dirty="0" smtClean="0">
              <a:solidFill>
                <a:srgbClr val="FF0000"/>
              </a:solidFill>
              <a:latin typeface="华文细黑"/>
              <a:ea typeface="华文细黑"/>
              <a:cs typeface="华文细黑"/>
            </a:endParaRPr>
          </a:p>
          <a:p>
            <a:r>
              <a:rPr lang="zh-TW" altLang="en-US" sz="2400" dirty="0" smtClean="0">
                <a:solidFill>
                  <a:srgbClr val="FF0000"/>
                </a:solidFill>
                <a:latin typeface="华文细黑"/>
                <a:ea typeface="华文细黑"/>
                <a:cs typeface="华文细黑"/>
              </a:rPr>
              <a:t>并</a:t>
            </a:r>
            <a:r>
              <a:rPr lang="zh-TW" altLang="en-US" sz="2400" dirty="0">
                <a:solidFill>
                  <a:srgbClr val="FF0000"/>
                </a:solidFill>
                <a:latin typeface="华文细黑"/>
                <a:ea typeface="华文细黑"/>
                <a:cs typeface="华文细黑"/>
              </a:rPr>
              <a:t>使它成长</a:t>
            </a:r>
            <a:r>
              <a:rPr lang="zh-CN" altLang="en-US" sz="2400" dirty="0">
                <a:solidFill>
                  <a:srgbClr val="FF0000"/>
                </a:solidFill>
                <a:latin typeface="华文细黑"/>
                <a:ea typeface="华文细黑"/>
                <a:cs typeface="华文细黑"/>
              </a:rPr>
              <a:t>。</a:t>
            </a:r>
            <a:endParaRPr lang="en-US" altLang="zh-CN" sz="2400" dirty="0">
              <a:solidFill>
                <a:srgbClr val="FF0000"/>
              </a:solidFill>
              <a:latin typeface="华文细黑"/>
              <a:ea typeface="华文细黑"/>
              <a:cs typeface="华文细黑"/>
            </a:endParaRPr>
          </a:p>
          <a:p>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三</a:t>
            </a:r>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使徒行传是</a:t>
            </a:r>
            <a:r>
              <a:rPr lang="zh-TW" altLang="en-US" sz="2400" dirty="0">
                <a:solidFill>
                  <a:srgbClr val="FF0000"/>
                </a:solidFill>
                <a:latin typeface="华文细黑"/>
                <a:ea typeface="华文细黑"/>
                <a:cs typeface="华文细黑"/>
              </a:rPr>
              <a:t>一个过渡时期</a:t>
            </a:r>
            <a:r>
              <a:rPr lang="en-US" altLang="zh-TW" sz="2400" dirty="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从耶稣的</a:t>
            </a:r>
            <a:r>
              <a:rPr lang="zh-CN" altLang="en-US" sz="2400" dirty="0">
                <a:solidFill>
                  <a:srgbClr val="FF0000"/>
                </a:solidFill>
                <a:latin typeface="华文细黑"/>
                <a:ea typeface="华文细黑"/>
                <a:cs typeface="华文细黑"/>
              </a:rPr>
              <a:t>事工</a:t>
            </a:r>
            <a:r>
              <a:rPr lang="zh-TW" altLang="en-US" sz="2400" dirty="0">
                <a:solidFill>
                  <a:srgbClr val="FF0000"/>
                </a:solidFill>
                <a:latin typeface="华文细黑"/>
                <a:ea typeface="华文细黑"/>
                <a:cs typeface="华文细黑"/>
              </a:rPr>
              <a:t>到使徒的</a:t>
            </a:r>
            <a:r>
              <a:rPr lang="en-US" altLang="zh-TW" sz="2400" dirty="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从旧约到新约</a:t>
            </a:r>
            <a:r>
              <a:rPr lang="en-US" altLang="zh-TW" sz="2400" dirty="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从以色列作神的见证</a:t>
            </a:r>
            <a:r>
              <a:rPr lang="zh-CN" altLang="en-US" sz="2400" dirty="0">
                <a:solidFill>
                  <a:srgbClr val="FF0000"/>
                </a:solidFill>
                <a:latin typeface="华文细黑"/>
                <a:ea typeface="华文细黑"/>
                <a:cs typeface="华文细黑"/>
              </a:rPr>
              <a:t>到教会作神</a:t>
            </a:r>
            <a:r>
              <a:rPr lang="zh-TW" altLang="en-US" sz="2400" dirty="0">
                <a:solidFill>
                  <a:srgbClr val="FF0000"/>
                </a:solidFill>
                <a:latin typeface="华文细黑"/>
                <a:ea typeface="华文细黑"/>
                <a:cs typeface="华文细黑"/>
              </a:rPr>
              <a:t>的见证</a:t>
            </a:r>
            <a:r>
              <a:rPr lang="en-US" altLang="zh-TW" sz="2400" dirty="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从犹太教出来</a:t>
            </a:r>
            <a:r>
              <a:rPr lang="en-US" altLang="zh-TW"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 </a:t>
            </a:r>
            <a:r>
              <a:rPr lang="zh-TW" altLang="en-US" sz="2400" dirty="0">
                <a:solidFill>
                  <a:srgbClr val="FF0000"/>
                </a:solidFill>
                <a:latin typeface="华文细黑"/>
                <a:ea typeface="华文细黑"/>
                <a:cs typeface="华文细黑"/>
              </a:rPr>
              <a:t>教会</a:t>
            </a:r>
            <a:r>
              <a:rPr lang="zh-CN" altLang="en-US" sz="2400" dirty="0">
                <a:solidFill>
                  <a:srgbClr val="FF0000"/>
                </a:solidFill>
                <a:latin typeface="华文细黑"/>
                <a:ea typeface="华文细黑"/>
                <a:cs typeface="华文细黑"/>
              </a:rPr>
              <a:t>诞生</a:t>
            </a:r>
            <a:r>
              <a:rPr lang="zh-TW" altLang="en-US" sz="2400" dirty="0">
                <a:solidFill>
                  <a:srgbClr val="FF0000"/>
                </a:solidFill>
                <a:latin typeface="华文细黑"/>
                <a:ea typeface="华文细黑"/>
                <a:cs typeface="华文细黑"/>
              </a:rPr>
              <a:t>了。</a:t>
            </a:r>
            <a:endParaRPr lang="en-US" altLang="zh-CN" sz="2400" dirty="0">
              <a:solidFill>
                <a:srgbClr val="FF0000"/>
              </a:solidFill>
              <a:latin typeface="华文细黑"/>
              <a:ea typeface="华文细黑"/>
              <a:cs typeface="华文细黑"/>
            </a:endParaRPr>
          </a:p>
          <a:p>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四</a:t>
            </a:r>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使徒行传</a:t>
            </a:r>
            <a:r>
              <a:rPr lang="zh-TW" altLang="en-US" sz="2400" dirty="0">
                <a:solidFill>
                  <a:srgbClr val="FF0000"/>
                </a:solidFill>
                <a:latin typeface="华文细黑"/>
                <a:ea typeface="华文细黑"/>
                <a:cs typeface="华文细黑"/>
              </a:rPr>
              <a:t>显示大使命</a:t>
            </a:r>
            <a:r>
              <a:rPr lang="zh-CN" altLang="en-US" sz="2400" dirty="0">
                <a:solidFill>
                  <a:srgbClr val="FF0000"/>
                </a:solidFill>
                <a:latin typeface="华文细黑"/>
                <a:ea typeface="华文细黑"/>
                <a:cs typeface="华文细黑"/>
              </a:rPr>
              <a:t>得以遵行</a:t>
            </a:r>
            <a:r>
              <a:rPr lang="en-US" altLang="zh-TW" sz="2400" dirty="0">
                <a:solidFill>
                  <a:srgbClr val="FF0000"/>
                </a:solidFill>
                <a:latin typeface="华文细黑"/>
                <a:ea typeface="华文细黑"/>
                <a:cs typeface="华文细黑"/>
              </a:rPr>
              <a:t>(1:8)</a:t>
            </a:r>
            <a:r>
              <a:rPr lang="zh-TW" altLang="en-US" sz="2400" dirty="0" smtClean="0">
                <a:solidFill>
                  <a:srgbClr val="FF0000"/>
                </a:solidFill>
                <a:latin typeface="华文细黑"/>
                <a:ea typeface="华文细黑"/>
                <a:cs typeface="华文细黑"/>
              </a:rPr>
              <a:t>从见证</a:t>
            </a:r>
            <a:r>
              <a:rPr lang="zh-TW" altLang="en-US" sz="2400" dirty="0">
                <a:solidFill>
                  <a:srgbClr val="FF0000"/>
                </a:solidFill>
                <a:latin typeface="华文细黑"/>
                <a:ea typeface="华文细黑"/>
                <a:cs typeface="华文细黑"/>
              </a:rPr>
              <a:t>人到耶路撒冷</a:t>
            </a:r>
            <a:r>
              <a:rPr lang="en-US" altLang="zh-TW" sz="2400" dirty="0">
                <a:solidFill>
                  <a:srgbClr val="FF0000"/>
                </a:solidFill>
                <a:latin typeface="华文细黑"/>
                <a:ea typeface="华文细黑"/>
                <a:cs typeface="华文细黑"/>
              </a:rPr>
              <a:t>(1-8),</a:t>
            </a:r>
            <a:r>
              <a:rPr lang="zh-CN" altLang="en-US" sz="2400" dirty="0" smtClean="0">
                <a:solidFill>
                  <a:srgbClr val="FF0000"/>
                </a:solidFill>
                <a:latin typeface="华文细黑"/>
                <a:ea typeface="华文细黑"/>
                <a:cs typeface="华文细黑"/>
              </a:rPr>
              <a:t>到</a:t>
            </a:r>
            <a:endParaRPr lang="en-US" altLang="zh-CN" sz="2400" dirty="0" smtClean="0">
              <a:solidFill>
                <a:srgbClr val="FF0000"/>
              </a:solidFill>
              <a:latin typeface="华文细黑"/>
              <a:ea typeface="华文细黑"/>
              <a:cs typeface="华文细黑"/>
            </a:endParaRPr>
          </a:p>
          <a:p>
            <a:r>
              <a:rPr lang="zh-TW" altLang="en-US" sz="2400" dirty="0" smtClean="0">
                <a:solidFill>
                  <a:srgbClr val="FF0000"/>
                </a:solidFill>
                <a:latin typeface="华文细黑"/>
                <a:ea typeface="华文细黑"/>
                <a:cs typeface="华文细黑"/>
              </a:rPr>
              <a:t>犹</a:t>
            </a:r>
            <a:r>
              <a:rPr lang="zh-TW" altLang="en-US" sz="2400" dirty="0">
                <a:solidFill>
                  <a:srgbClr val="FF0000"/>
                </a:solidFill>
                <a:latin typeface="华文细黑"/>
                <a:ea typeface="华文细黑"/>
                <a:cs typeface="华文细黑"/>
              </a:rPr>
              <a:t>太和撒玛利亚</a:t>
            </a:r>
            <a:r>
              <a:rPr lang="en-US" altLang="zh-TW" sz="2400" dirty="0">
                <a:solidFill>
                  <a:srgbClr val="FF0000"/>
                </a:solidFill>
                <a:latin typeface="华文细黑"/>
                <a:ea typeface="华文细黑"/>
                <a:cs typeface="华文细黑"/>
              </a:rPr>
              <a:t>(8-12)</a:t>
            </a:r>
            <a:r>
              <a:rPr lang="zh-CN" altLang="en-US" sz="2400" dirty="0">
                <a:solidFill>
                  <a:srgbClr val="FF0000"/>
                </a:solidFill>
                <a:latin typeface="华文细黑"/>
                <a:ea typeface="华文细黑"/>
                <a:cs typeface="华文细黑"/>
              </a:rPr>
              <a:t>并到</a:t>
            </a:r>
            <a:r>
              <a:rPr lang="zh-TW" altLang="en-US" sz="2400" dirty="0">
                <a:solidFill>
                  <a:srgbClr val="FF0000"/>
                </a:solidFill>
                <a:latin typeface="华文细黑"/>
                <a:ea typeface="华文细黑"/>
                <a:cs typeface="华文细黑"/>
              </a:rPr>
              <a:t>地</a:t>
            </a:r>
            <a:r>
              <a:rPr lang="zh-CN" altLang="en-US" sz="2400" dirty="0">
                <a:solidFill>
                  <a:srgbClr val="FF0000"/>
                </a:solidFill>
                <a:latin typeface="华文细黑"/>
                <a:ea typeface="华文细黑"/>
                <a:cs typeface="华文细黑"/>
              </a:rPr>
              <a:t>极</a:t>
            </a:r>
            <a:r>
              <a:rPr lang="en-US" altLang="zh-CN" sz="2400" dirty="0">
                <a:solidFill>
                  <a:srgbClr val="FF0000"/>
                </a:solidFill>
                <a:latin typeface="华文细黑"/>
                <a:ea typeface="华文细黑"/>
                <a:cs typeface="华文细黑"/>
              </a:rPr>
              <a:t>(</a:t>
            </a:r>
            <a:r>
              <a:rPr lang="en-US" altLang="zh-TW" sz="2400" dirty="0">
                <a:solidFill>
                  <a:srgbClr val="FF0000"/>
                </a:solidFill>
                <a:latin typeface="华文细黑"/>
                <a:ea typeface="华文细黑"/>
                <a:cs typeface="华文细黑"/>
              </a:rPr>
              <a:t>13-28)</a:t>
            </a:r>
            <a:r>
              <a:rPr lang="zh-CN" altLang="en-US" sz="2400" dirty="0">
                <a:solidFill>
                  <a:srgbClr val="FF0000"/>
                </a:solidFill>
                <a:latin typeface="华文细黑"/>
                <a:ea typeface="华文细黑"/>
                <a:cs typeface="华文细黑"/>
              </a:rPr>
              <a:t>。</a:t>
            </a:r>
            <a:endParaRPr lang="en-US" altLang="zh-CN" sz="2400" dirty="0">
              <a:solidFill>
                <a:srgbClr val="FF0000"/>
              </a:solidFill>
              <a:latin typeface="华文细黑"/>
              <a:ea typeface="华文细黑"/>
              <a:cs typeface="华文细黑"/>
            </a:endParaRPr>
          </a:p>
          <a:p>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五</a:t>
            </a:r>
            <a:r>
              <a:rPr lang="en-US" altLang="zh-CN" sz="2400"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保罗</a:t>
            </a:r>
            <a:r>
              <a:rPr lang="zh-CN" altLang="en-US" sz="2400" dirty="0" smtClean="0">
                <a:solidFill>
                  <a:srgbClr val="FF0000"/>
                </a:solidFill>
                <a:latin typeface="华文细黑"/>
                <a:ea typeface="华文细黑"/>
                <a:cs typeface="华文细黑"/>
              </a:rPr>
              <a:t>继续</a:t>
            </a:r>
            <a:r>
              <a:rPr lang="zh-TW" altLang="en-US" sz="2400" dirty="0" smtClean="0">
                <a:solidFill>
                  <a:srgbClr val="FF0000"/>
                </a:solidFill>
                <a:latin typeface="华文细黑"/>
                <a:ea typeface="华文细黑"/>
                <a:cs typeface="华文细黑"/>
              </a:rPr>
              <a:t>了</a:t>
            </a:r>
            <a:r>
              <a:rPr lang="zh-TW" altLang="en-US" sz="2400" dirty="0">
                <a:solidFill>
                  <a:srgbClr val="FF0000"/>
                </a:solidFill>
                <a:latin typeface="华文细黑"/>
                <a:ea typeface="华文细黑"/>
                <a:cs typeface="华文细黑"/>
              </a:rPr>
              <a:t>他的第二</a:t>
            </a:r>
            <a:r>
              <a:rPr lang="zh-TW" altLang="en-US" sz="2400" dirty="0" smtClean="0">
                <a:solidFill>
                  <a:srgbClr val="FF0000"/>
                </a:solidFill>
                <a:latin typeface="华文细黑"/>
                <a:ea typeface="华文细黑"/>
                <a:cs typeface="华文细黑"/>
              </a:rPr>
              <a:t>次</a:t>
            </a:r>
            <a:r>
              <a:rPr lang="zh-CN" altLang="en-US" sz="2400" dirty="0" smtClean="0">
                <a:solidFill>
                  <a:srgbClr val="FF0000"/>
                </a:solidFill>
                <a:latin typeface="华文细黑"/>
                <a:ea typeface="华文细黑"/>
                <a:cs typeface="华文细黑"/>
              </a:rPr>
              <a:t>宣</a:t>
            </a:r>
            <a:r>
              <a:rPr lang="zh-TW" altLang="en-US" sz="2400" dirty="0" smtClean="0">
                <a:solidFill>
                  <a:srgbClr val="FF0000"/>
                </a:solidFill>
                <a:latin typeface="华文细黑"/>
                <a:ea typeface="华文细黑"/>
                <a:cs typeface="华文细黑"/>
              </a:rPr>
              <a:t>教</a:t>
            </a:r>
            <a:r>
              <a:rPr lang="zh-TW" altLang="en-US" sz="2400" dirty="0">
                <a:solidFill>
                  <a:srgbClr val="FF0000"/>
                </a:solidFill>
                <a:latin typeface="华文细黑"/>
                <a:ea typeface="华文细黑"/>
                <a:cs typeface="华文细黑"/>
              </a:rPr>
              <a:t>旅程</a:t>
            </a:r>
            <a:r>
              <a:rPr lang="zh-TW" altLang="en-US" sz="2400" dirty="0" smtClean="0">
                <a:solidFill>
                  <a:srgbClr val="FF0000"/>
                </a:solidFill>
                <a:latin typeface="华文细黑"/>
                <a:ea typeface="华文细黑"/>
                <a:cs typeface="华文细黑"/>
              </a:rPr>
              <a:t>。</a:t>
            </a:r>
            <a:endParaRPr lang="en-US" altLang="zh-TW" sz="2400" dirty="0" smtClean="0">
              <a:solidFill>
                <a:srgbClr val="FF0000"/>
              </a:solidFill>
              <a:latin typeface="华文细黑"/>
              <a:ea typeface="华文细黑"/>
              <a:cs typeface="华文细黑"/>
            </a:endParaRPr>
          </a:p>
          <a:p>
            <a:r>
              <a:rPr lang="en-US" sz="2400" dirty="0" smtClean="0">
                <a:latin typeface="Arial Narrow"/>
                <a:cs typeface="Arial Narrow"/>
              </a:rPr>
              <a:t>(</a:t>
            </a:r>
            <a:r>
              <a:rPr lang="en-US" sz="2400" dirty="0">
                <a:latin typeface="Arial Narrow"/>
                <a:cs typeface="Arial Narrow"/>
              </a:rPr>
              <a:t>1)Christ builds His Church(the Acts of the Spirit of Christ through the Apostles). (2)The Acts were the Spirit’s directing, controlling, and empowering ministry that founded and strengthened the church and caused it to grow. </a:t>
            </a:r>
          </a:p>
          <a:p>
            <a:r>
              <a:rPr lang="en-US" sz="2400" dirty="0">
                <a:latin typeface="Arial Narrow"/>
                <a:cs typeface="Arial Narrow"/>
              </a:rPr>
              <a:t>(3)The Acts is a time of transitions: from ministry of Jesus to that of the apostles; from the Old Covenant to the New Covenant; from Israel as God’s witness to the Church as God’s witness; from Judaism is going out and Church is coming in. </a:t>
            </a:r>
          </a:p>
          <a:p>
            <a:r>
              <a:rPr lang="en-US" sz="2400" dirty="0">
                <a:latin typeface="Arial Narrow"/>
                <a:cs typeface="Arial Narrow"/>
              </a:rPr>
              <a:t>(4)The Acts show the fulfillment of the Great Commission(1:8) from the witness to Jerusalem(1-8), to Judea and Samaria(8-12), and to the ends of earth(13-28). </a:t>
            </a:r>
          </a:p>
          <a:p>
            <a:r>
              <a:rPr lang="en-US" sz="2400" dirty="0">
                <a:latin typeface="Arial Narrow"/>
                <a:cs typeface="Arial Narrow"/>
              </a:rPr>
              <a:t>(5</a:t>
            </a:r>
            <a:r>
              <a:rPr lang="en-US" sz="2400" dirty="0" smtClean="0">
                <a:latin typeface="Arial Narrow"/>
                <a:cs typeface="Arial Narrow"/>
              </a:rPr>
              <a:t>)</a:t>
            </a:r>
            <a:r>
              <a:rPr lang="en-US" sz="2400" dirty="0">
                <a:latin typeface="Arial Narrow"/>
                <a:cs typeface="Arial Narrow"/>
              </a:rPr>
              <a:t> </a:t>
            </a:r>
            <a:r>
              <a:rPr lang="en-US" sz="2400" dirty="0" smtClean="0">
                <a:latin typeface="Arial Narrow"/>
                <a:cs typeface="Arial Narrow"/>
              </a:rPr>
              <a:t>Paul continues </a:t>
            </a:r>
            <a:r>
              <a:rPr lang="en-US" sz="2400" dirty="0">
                <a:latin typeface="Arial Narrow"/>
                <a:cs typeface="Arial Narrow"/>
              </a:rPr>
              <a:t>his second missionary journey. </a:t>
            </a:r>
            <a:endParaRPr lang="en-US" altLang="zh-TW" sz="2400" dirty="0">
              <a:latin typeface="Arial Narrow"/>
              <a:ea typeface="华文细黑"/>
              <a:cs typeface="Arial Narrow"/>
            </a:endParaRPr>
          </a:p>
        </p:txBody>
      </p:sp>
      <p:sp>
        <p:nvSpPr>
          <p:cNvPr id="10" name="TextBox 9"/>
          <p:cNvSpPr txBox="1"/>
          <p:nvPr/>
        </p:nvSpPr>
        <p:spPr>
          <a:xfrm>
            <a:off x="8573850" y="-73128"/>
            <a:ext cx="1101818" cy="523220"/>
          </a:xfrm>
          <a:prstGeom prst="rect">
            <a:avLst/>
          </a:prstGeom>
          <a:noFill/>
        </p:spPr>
        <p:txBody>
          <a:bodyPr wrap="square" rtlCol="0">
            <a:spAutoFit/>
          </a:bodyPr>
          <a:lstStyle/>
          <a:p>
            <a:r>
              <a:rPr lang="en-US" altLang="zh-CN" sz="2800" dirty="0" smtClean="0">
                <a:solidFill>
                  <a:srgbClr val="0000FF"/>
                </a:solidFill>
                <a:latin typeface="Arial Narrow"/>
                <a:ea typeface="华文细黑"/>
                <a:cs typeface="Arial Narrow"/>
              </a:rPr>
              <a:t>(2)</a:t>
            </a:r>
            <a:endParaRPr lang="en-US" sz="2800" dirty="0">
              <a:solidFill>
                <a:srgbClr val="0000FF"/>
              </a:solidFill>
              <a:latin typeface="Arial Narrow"/>
              <a:ea typeface="华文细黑"/>
              <a:cs typeface="Arial Narrow"/>
            </a:endParaRPr>
          </a:p>
        </p:txBody>
      </p:sp>
    </p:spTree>
    <p:extLst>
      <p:ext uri="{BB962C8B-B14F-4D97-AF65-F5344CB8AC3E}">
        <p14:creationId xmlns:p14="http://schemas.microsoft.com/office/powerpoint/2010/main" xmlns="" val="1691630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092"/>
            <a:ext cx="9144000" cy="486624"/>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华文细黑"/>
              <a:ea typeface="华文细黑"/>
              <a:cs typeface="华文细黑"/>
            </a:endParaRPr>
          </a:p>
        </p:txBody>
      </p:sp>
      <p:sp>
        <p:nvSpPr>
          <p:cNvPr id="22" name="TextBox 21"/>
          <p:cNvSpPr txBox="1"/>
          <p:nvPr/>
        </p:nvSpPr>
        <p:spPr>
          <a:xfrm>
            <a:off x="-86162" y="-13504"/>
            <a:ext cx="9153201" cy="523220"/>
          </a:xfrm>
          <a:prstGeom prst="rect">
            <a:avLst/>
          </a:prstGeom>
          <a:noFill/>
        </p:spPr>
        <p:txBody>
          <a:bodyPr wrap="square" rtlCol="0">
            <a:spAutoFit/>
          </a:bodyPr>
          <a:lstStyle/>
          <a:p>
            <a:r>
              <a:rPr lang="en-US" altLang="zh-CN" sz="2800" b="1" dirty="0" smtClean="0">
                <a:solidFill>
                  <a:srgbClr val="FF0000"/>
                </a:solidFill>
                <a:latin typeface="Arial Narrow"/>
                <a:ea typeface="华文细黑"/>
                <a:cs typeface="Arial Narrow"/>
              </a:rPr>
              <a:t>B</a:t>
            </a:r>
            <a:r>
              <a:rPr lang="zh-CN" altLang="en-US" sz="2800" b="1" dirty="0" smtClean="0">
                <a:solidFill>
                  <a:srgbClr val="FF0000"/>
                </a:solidFill>
                <a:latin typeface="Arial Narrow"/>
                <a:ea typeface="华文细黑"/>
                <a:cs typeface="Arial Narrow"/>
              </a:rPr>
              <a:t>。</a:t>
            </a:r>
            <a:r>
              <a:rPr lang="zh-CN" altLang="en-US" sz="2800" b="1" dirty="0">
                <a:solidFill>
                  <a:srgbClr val="FF0000"/>
                </a:solidFill>
                <a:latin typeface="华文细黑"/>
                <a:ea typeface="华文细黑"/>
                <a:cs typeface="华文细黑"/>
              </a:rPr>
              <a:t>腓立比</a:t>
            </a:r>
            <a:r>
              <a:rPr lang="zh-CN" altLang="en-US" sz="2800" b="1" dirty="0">
                <a:solidFill>
                  <a:srgbClr val="FF0000"/>
                </a:solidFill>
                <a:latin typeface="Arial Narrow"/>
                <a:ea typeface="华文细黑"/>
                <a:cs typeface="Arial Narrow"/>
              </a:rPr>
              <a:t>地理位置。</a:t>
            </a:r>
            <a:r>
              <a:rPr lang="en-US" sz="2800" b="1" dirty="0">
                <a:latin typeface="Arial Narrow"/>
                <a:cs typeface="Arial Narrow"/>
              </a:rPr>
              <a:t>B. </a:t>
            </a:r>
            <a:r>
              <a:rPr lang="en-US" altLang="zh-CN" sz="2800" b="1" dirty="0">
                <a:latin typeface="Arial Narrow"/>
                <a:cs typeface="Arial Narrow"/>
              </a:rPr>
              <a:t>Philippi</a:t>
            </a:r>
            <a:r>
              <a:rPr lang="en-US" sz="2800" b="1" dirty="0">
                <a:latin typeface="Arial Narrow"/>
                <a:cs typeface="Arial Narrow"/>
              </a:rPr>
              <a:t> </a:t>
            </a:r>
            <a:r>
              <a:rPr lang="en-US" altLang="zh-CN" sz="2800" b="1" dirty="0">
                <a:latin typeface="Arial Narrow"/>
                <a:cs typeface="Arial Narrow"/>
              </a:rPr>
              <a:t>l</a:t>
            </a:r>
            <a:r>
              <a:rPr lang="en-US" sz="2800" b="1" dirty="0">
                <a:latin typeface="Arial Narrow"/>
                <a:cs typeface="Arial Narrow"/>
              </a:rPr>
              <a:t>ocation.</a:t>
            </a:r>
            <a:r>
              <a:rPr lang="en-US" sz="2800" dirty="0">
                <a:latin typeface="Arial Narrow"/>
                <a:cs typeface="Arial Narrow"/>
              </a:rPr>
              <a:t> </a:t>
            </a:r>
            <a:endParaRPr lang="en-US" sz="2800" b="1" dirty="0">
              <a:latin typeface="Arial Narrow"/>
              <a:ea typeface="华文细黑"/>
              <a:cs typeface="Arial Narrow"/>
            </a:endParaRPr>
          </a:p>
        </p:txBody>
      </p:sp>
      <p:sp>
        <p:nvSpPr>
          <p:cNvPr id="12" name="TextBox 11"/>
          <p:cNvSpPr txBox="1"/>
          <p:nvPr/>
        </p:nvSpPr>
        <p:spPr>
          <a:xfrm>
            <a:off x="8576158" y="-32152"/>
            <a:ext cx="1101818" cy="523220"/>
          </a:xfrm>
          <a:prstGeom prst="rect">
            <a:avLst/>
          </a:prstGeom>
          <a:noFill/>
        </p:spPr>
        <p:txBody>
          <a:bodyPr wrap="square" rtlCol="0">
            <a:spAutoFit/>
          </a:bodyPr>
          <a:lstStyle/>
          <a:p>
            <a:r>
              <a:rPr lang="en-US" altLang="zh-CN" sz="2800" dirty="0" smtClean="0">
                <a:solidFill>
                  <a:srgbClr val="0000FF"/>
                </a:solidFill>
                <a:latin typeface="华文细黑"/>
                <a:ea typeface="华文细黑"/>
                <a:cs typeface="华文细黑"/>
              </a:rPr>
              <a:t>(3)</a:t>
            </a:r>
            <a:endParaRPr lang="en-US" sz="2800" dirty="0">
              <a:solidFill>
                <a:srgbClr val="0000FF"/>
              </a:solidFill>
              <a:latin typeface="华文细黑"/>
              <a:ea typeface="华文细黑"/>
              <a:cs typeface="华文细黑"/>
            </a:endParaRPr>
          </a:p>
        </p:txBody>
      </p:sp>
      <p:pic>
        <p:nvPicPr>
          <p:cNvPr id="7" name="Picture 6"/>
          <p:cNvPicPr>
            <a:picLocks noChangeAspect="1"/>
          </p:cNvPicPr>
          <p:nvPr/>
        </p:nvPicPr>
        <p:blipFill>
          <a:blip r:embed="rId3"/>
          <a:stretch>
            <a:fillRect/>
          </a:stretch>
        </p:blipFill>
        <p:spPr>
          <a:xfrm>
            <a:off x="0" y="936017"/>
            <a:ext cx="9144000" cy="5603984"/>
          </a:xfrm>
          <a:prstGeom prst="rect">
            <a:avLst/>
          </a:prstGeom>
        </p:spPr>
      </p:pic>
      <p:sp>
        <p:nvSpPr>
          <p:cNvPr id="6" name="Donut 5"/>
          <p:cNvSpPr/>
          <p:nvPr/>
        </p:nvSpPr>
        <p:spPr>
          <a:xfrm>
            <a:off x="3682997" y="1422394"/>
            <a:ext cx="965199" cy="778933"/>
          </a:xfrm>
          <a:prstGeom prst="donu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2038408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092"/>
            <a:ext cx="9144000" cy="580201"/>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华文细黑"/>
              <a:ea typeface="华文细黑"/>
              <a:cs typeface="华文细黑"/>
            </a:endParaRPr>
          </a:p>
        </p:txBody>
      </p:sp>
      <p:sp>
        <p:nvSpPr>
          <p:cNvPr id="22" name="TextBox 21"/>
          <p:cNvSpPr txBox="1"/>
          <p:nvPr/>
        </p:nvSpPr>
        <p:spPr>
          <a:xfrm>
            <a:off x="-86162" y="-13504"/>
            <a:ext cx="9153201" cy="523220"/>
          </a:xfrm>
          <a:prstGeom prst="rect">
            <a:avLst/>
          </a:prstGeom>
          <a:noFill/>
        </p:spPr>
        <p:txBody>
          <a:bodyPr wrap="square" rtlCol="0">
            <a:spAutoFit/>
          </a:bodyPr>
          <a:lstStyle/>
          <a:p>
            <a:r>
              <a:rPr lang="en-US" altLang="zh-CN" sz="2800" b="1" dirty="0">
                <a:solidFill>
                  <a:srgbClr val="FF0000"/>
                </a:solidFill>
                <a:latin typeface="Arial Narrow"/>
                <a:ea typeface="华文细黑"/>
                <a:cs typeface="Arial Narrow"/>
              </a:rPr>
              <a:t>B</a:t>
            </a:r>
            <a:r>
              <a:rPr lang="zh-CN" altLang="en-US" sz="2800" b="1" dirty="0" smtClean="0">
                <a:solidFill>
                  <a:srgbClr val="FF0000"/>
                </a:solidFill>
                <a:latin typeface="Arial Narrow"/>
                <a:ea typeface="华文细黑"/>
                <a:cs typeface="Arial Narrow"/>
              </a:rPr>
              <a:t>。</a:t>
            </a:r>
            <a:r>
              <a:rPr lang="zh-CN" altLang="en-US" sz="2800" b="1" dirty="0" smtClean="0">
                <a:solidFill>
                  <a:srgbClr val="FF0000"/>
                </a:solidFill>
                <a:latin typeface="华文细黑"/>
                <a:ea typeface="华文细黑"/>
                <a:cs typeface="华文细黑"/>
              </a:rPr>
              <a:t>腓立比</a:t>
            </a:r>
            <a:r>
              <a:rPr lang="zh-CN" altLang="en-US" sz="2800" b="1" dirty="0" smtClean="0">
                <a:solidFill>
                  <a:srgbClr val="FF0000"/>
                </a:solidFill>
                <a:latin typeface="Arial Narrow"/>
                <a:ea typeface="华文细黑"/>
                <a:cs typeface="Arial Narrow"/>
              </a:rPr>
              <a:t>地理</a:t>
            </a:r>
            <a:r>
              <a:rPr lang="zh-CN" altLang="en-US" sz="2800" b="1" dirty="0">
                <a:solidFill>
                  <a:srgbClr val="FF0000"/>
                </a:solidFill>
                <a:latin typeface="Arial Narrow"/>
                <a:ea typeface="华文细黑"/>
                <a:cs typeface="Arial Narrow"/>
              </a:rPr>
              <a:t>位置</a:t>
            </a:r>
            <a:r>
              <a:rPr lang="zh-CN" altLang="en-US" sz="2800" b="1" dirty="0" smtClean="0">
                <a:solidFill>
                  <a:srgbClr val="FF0000"/>
                </a:solidFill>
                <a:latin typeface="Arial Narrow"/>
                <a:ea typeface="华文细黑"/>
                <a:cs typeface="Arial Narrow"/>
              </a:rPr>
              <a:t>。</a:t>
            </a:r>
            <a:r>
              <a:rPr lang="en-US" sz="2800" b="1" dirty="0" smtClean="0">
                <a:latin typeface="Arial Narrow"/>
                <a:cs typeface="Arial Narrow"/>
              </a:rPr>
              <a:t>B</a:t>
            </a:r>
            <a:r>
              <a:rPr lang="en-US" sz="2800" b="1" dirty="0">
                <a:latin typeface="Arial Narrow"/>
                <a:cs typeface="Arial Narrow"/>
              </a:rPr>
              <a:t>. </a:t>
            </a:r>
            <a:r>
              <a:rPr lang="en-US" altLang="zh-CN" sz="2800" b="1" dirty="0" smtClean="0">
                <a:latin typeface="Arial Narrow"/>
                <a:cs typeface="Arial Narrow"/>
              </a:rPr>
              <a:t>Philippi</a:t>
            </a:r>
            <a:r>
              <a:rPr lang="en-US" sz="2800" b="1" dirty="0" smtClean="0">
                <a:latin typeface="Arial Narrow"/>
                <a:cs typeface="Arial Narrow"/>
              </a:rPr>
              <a:t> </a:t>
            </a:r>
            <a:r>
              <a:rPr lang="en-US" altLang="zh-CN" sz="2800" b="1" dirty="0">
                <a:latin typeface="Arial Narrow"/>
                <a:cs typeface="Arial Narrow"/>
              </a:rPr>
              <a:t>l</a:t>
            </a:r>
            <a:r>
              <a:rPr lang="en-US" sz="2800" b="1" dirty="0">
                <a:latin typeface="Arial Narrow"/>
                <a:cs typeface="Arial Narrow"/>
              </a:rPr>
              <a:t>ocation.</a:t>
            </a:r>
            <a:r>
              <a:rPr lang="en-US" sz="2800" dirty="0">
                <a:latin typeface="Arial Narrow"/>
                <a:cs typeface="Arial Narrow"/>
              </a:rPr>
              <a:t> </a:t>
            </a:r>
            <a:endParaRPr lang="en-US" sz="2800" b="1" dirty="0">
              <a:latin typeface="Arial Narrow"/>
              <a:ea typeface="华文细黑"/>
              <a:cs typeface="Arial Narrow"/>
            </a:endParaRPr>
          </a:p>
        </p:txBody>
      </p:sp>
      <p:sp>
        <p:nvSpPr>
          <p:cNvPr id="12" name="TextBox 11"/>
          <p:cNvSpPr txBox="1"/>
          <p:nvPr/>
        </p:nvSpPr>
        <p:spPr>
          <a:xfrm>
            <a:off x="8576158" y="52513"/>
            <a:ext cx="1101818" cy="523220"/>
          </a:xfrm>
          <a:prstGeom prst="rect">
            <a:avLst/>
          </a:prstGeom>
          <a:noFill/>
        </p:spPr>
        <p:txBody>
          <a:bodyPr wrap="square" rtlCol="0">
            <a:spAutoFit/>
          </a:bodyPr>
          <a:lstStyle/>
          <a:p>
            <a:r>
              <a:rPr lang="en-US" altLang="zh-CN" sz="2800" dirty="0" smtClean="0">
                <a:solidFill>
                  <a:srgbClr val="0000FF"/>
                </a:solidFill>
                <a:latin typeface="华文细黑"/>
                <a:ea typeface="华文细黑"/>
                <a:cs typeface="华文细黑"/>
              </a:rPr>
              <a:t>(4)</a:t>
            </a:r>
            <a:endParaRPr lang="en-US" sz="2800" dirty="0">
              <a:solidFill>
                <a:srgbClr val="0000FF"/>
              </a:solidFill>
              <a:latin typeface="华文细黑"/>
              <a:ea typeface="华文细黑"/>
              <a:cs typeface="华文细黑"/>
            </a:endParaRPr>
          </a:p>
        </p:txBody>
      </p:sp>
      <p:pic>
        <p:nvPicPr>
          <p:cNvPr id="6" name="Picture 5"/>
          <p:cNvPicPr>
            <a:picLocks noChangeAspect="1"/>
          </p:cNvPicPr>
          <p:nvPr/>
        </p:nvPicPr>
        <p:blipFill>
          <a:blip r:embed="rId3"/>
          <a:stretch>
            <a:fillRect/>
          </a:stretch>
        </p:blipFill>
        <p:spPr>
          <a:xfrm>
            <a:off x="279396" y="603293"/>
            <a:ext cx="8559803" cy="6254708"/>
          </a:xfrm>
          <a:prstGeom prst="rect">
            <a:avLst/>
          </a:prstGeom>
        </p:spPr>
      </p:pic>
      <p:sp>
        <p:nvSpPr>
          <p:cNvPr id="2" name="Donut 1"/>
          <p:cNvSpPr/>
          <p:nvPr/>
        </p:nvSpPr>
        <p:spPr>
          <a:xfrm>
            <a:off x="1862687" y="965186"/>
            <a:ext cx="965199" cy="778933"/>
          </a:xfrm>
          <a:prstGeom prst="donu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20166259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093"/>
            <a:ext cx="9144000" cy="494287"/>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华文细黑"/>
              <a:ea typeface="华文细黑"/>
              <a:cs typeface="华文细黑"/>
            </a:endParaRPr>
          </a:p>
        </p:txBody>
      </p:sp>
      <p:sp>
        <p:nvSpPr>
          <p:cNvPr id="17" name="TextBox 16"/>
          <p:cNvSpPr txBox="1"/>
          <p:nvPr/>
        </p:nvSpPr>
        <p:spPr>
          <a:xfrm>
            <a:off x="-9201" y="-5840"/>
            <a:ext cx="9153201" cy="523220"/>
          </a:xfrm>
          <a:prstGeom prst="rect">
            <a:avLst/>
          </a:prstGeom>
          <a:noFill/>
        </p:spPr>
        <p:txBody>
          <a:bodyPr wrap="square" rtlCol="0">
            <a:spAutoFit/>
          </a:bodyPr>
          <a:lstStyle/>
          <a:p>
            <a:r>
              <a:rPr lang="en-US" altLang="zh-CN" sz="2800" b="1" dirty="0" smtClean="0">
                <a:solidFill>
                  <a:srgbClr val="FF0000"/>
                </a:solidFill>
                <a:latin typeface="Arial Narrow"/>
                <a:ea typeface="华文细黑"/>
                <a:cs typeface="Arial Narrow"/>
              </a:rPr>
              <a:t>C</a:t>
            </a:r>
            <a:r>
              <a:rPr lang="zh-CN" altLang="en-US" sz="2800" b="1" dirty="0" smtClean="0">
                <a:solidFill>
                  <a:srgbClr val="FF0000"/>
                </a:solidFill>
                <a:latin typeface="Arial Narrow"/>
                <a:ea typeface="华文细黑"/>
                <a:cs typeface="Arial Narrow"/>
              </a:rPr>
              <a:t>。</a:t>
            </a:r>
            <a:r>
              <a:rPr lang="zh-CN" altLang="en-US" sz="2800" b="1" dirty="0">
                <a:solidFill>
                  <a:srgbClr val="FF0000"/>
                </a:solidFill>
                <a:latin typeface="华文细黑"/>
                <a:ea typeface="华文细黑"/>
                <a:cs typeface="华文细黑"/>
              </a:rPr>
              <a:t>腓立比</a:t>
            </a:r>
            <a:r>
              <a:rPr lang="zh-CN" altLang="en-US" sz="2800" b="1" dirty="0" smtClean="0">
                <a:solidFill>
                  <a:srgbClr val="FF0000"/>
                </a:solidFill>
                <a:latin typeface="华文细黑"/>
                <a:ea typeface="华文细黑"/>
                <a:cs typeface="华文细黑"/>
              </a:rPr>
              <a:t>的历</a:t>
            </a:r>
            <a:r>
              <a:rPr lang="zh-CN" altLang="en-US" sz="2800" b="1" dirty="0" smtClean="0">
                <a:solidFill>
                  <a:srgbClr val="FF0000"/>
                </a:solidFill>
                <a:latin typeface="Arial Narrow"/>
                <a:ea typeface="华文细黑"/>
                <a:cs typeface="Arial Narrow"/>
              </a:rPr>
              <a:t>史背景。</a:t>
            </a:r>
            <a:r>
              <a:rPr lang="en-US" sz="2800" b="1" dirty="0" err="1" smtClean="0">
                <a:latin typeface="Arial Narrow"/>
                <a:cs typeface="Arial Narrow"/>
              </a:rPr>
              <a:t>C.Philippi</a:t>
            </a:r>
            <a:r>
              <a:rPr lang="en-US" sz="2800" b="1" dirty="0" smtClean="0"/>
              <a:t> </a:t>
            </a:r>
            <a:r>
              <a:rPr lang="en-US" sz="2800" b="1" dirty="0" smtClean="0">
                <a:latin typeface="Arial Narrow"/>
                <a:cs typeface="Arial Narrow"/>
              </a:rPr>
              <a:t>historical background</a:t>
            </a:r>
            <a:r>
              <a:rPr lang="en-US" sz="2800" dirty="0" smtClean="0">
                <a:latin typeface="Arial Narrow"/>
                <a:cs typeface="Arial Narrow"/>
              </a:rPr>
              <a:t>.</a:t>
            </a:r>
            <a:endParaRPr lang="en-US" sz="2800" b="1" dirty="0">
              <a:latin typeface="Arial Narrow"/>
              <a:ea typeface="华文细黑"/>
              <a:cs typeface="Arial Narrow"/>
            </a:endParaRPr>
          </a:p>
        </p:txBody>
      </p:sp>
      <p:sp>
        <p:nvSpPr>
          <p:cNvPr id="8" name="Rectangle 7"/>
          <p:cNvSpPr/>
          <p:nvPr/>
        </p:nvSpPr>
        <p:spPr>
          <a:xfrm>
            <a:off x="0" y="531437"/>
            <a:ext cx="9187896" cy="4893647"/>
          </a:xfrm>
          <a:prstGeom prst="rect">
            <a:avLst/>
          </a:prstGeom>
        </p:spPr>
        <p:txBody>
          <a:bodyPr wrap="square">
            <a:spAutoFit/>
          </a:bodyPr>
          <a:lstStyle/>
          <a:p>
            <a:r>
              <a:rPr lang="en-US" altLang="zh-TW" sz="2400" dirty="0" smtClean="0">
                <a:solidFill>
                  <a:srgbClr val="FF0000"/>
                </a:solidFill>
                <a:latin typeface="华文细黑"/>
                <a:ea typeface="华文细黑"/>
                <a:cs typeface="华文细黑"/>
              </a:rPr>
              <a:t>(1)</a:t>
            </a:r>
            <a:r>
              <a:rPr lang="zh-TW" altLang="en-US" sz="2400" dirty="0" smtClean="0">
                <a:solidFill>
                  <a:srgbClr val="FF0000"/>
                </a:solidFill>
                <a:latin typeface="华文细黑"/>
                <a:ea typeface="华文细黑"/>
                <a:cs typeface="华文细黑"/>
              </a:rPr>
              <a:t>腓立比是马其顿东</a:t>
            </a:r>
            <a:r>
              <a:rPr lang="zh-CN" altLang="en-US" sz="2400" dirty="0" smtClean="0">
                <a:solidFill>
                  <a:srgbClr val="FF0000"/>
                </a:solidFill>
                <a:latin typeface="华文细黑"/>
                <a:ea typeface="华文细黑"/>
                <a:cs typeface="华文细黑"/>
              </a:rPr>
              <a:t>北</a:t>
            </a:r>
            <a:r>
              <a:rPr lang="zh-TW" altLang="en-US" sz="2400" dirty="0" smtClean="0">
                <a:solidFill>
                  <a:srgbClr val="FF0000"/>
                </a:solidFill>
                <a:latin typeface="华文细黑"/>
                <a:ea typeface="华文细黑"/>
                <a:cs typeface="华文细黑"/>
              </a:rPr>
              <a:t>部的城市，</a:t>
            </a:r>
            <a:r>
              <a:rPr lang="zh-CN" altLang="en-US" sz="2400" dirty="0">
                <a:solidFill>
                  <a:srgbClr val="FF0000"/>
                </a:solidFill>
                <a:latin typeface="华文细黑"/>
                <a:ea typeface="华文细黑"/>
                <a:cs typeface="华文细黑"/>
              </a:rPr>
              <a:t>以亚历山</a:t>
            </a:r>
            <a:r>
              <a:rPr lang="zh-CN" altLang="en-US" sz="2400" dirty="0" smtClean="0">
                <a:solidFill>
                  <a:srgbClr val="FF0000"/>
                </a:solidFill>
                <a:latin typeface="华文细黑"/>
                <a:ea typeface="华文细黑"/>
                <a:cs typeface="华文细黑"/>
              </a:rPr>
              <a:t>大大帝的父亲腓利二世为名</a:t>
            </a:r>
            <a:r>
              <a:rPr lang="zh-TW" altLang="en-US" sz="2400" dirty="0" smtClean="0">
                <a:solidFill>
                  <a:srgbClr val="FF0000"/>
                </a:solidFill>
                <a:latin typeface="华文细黑"/>
                <a:ea typeface="华文细黑"/>
                <a:cs typeface="华文细黑"/>
              </a:rPr>
              <a:t>。 “</a:t>
            </a:r>
            <a:r>
              <a:rPr lang="en-US" sz="2400" dirty="0">
                <a:solidFill>
                  <a:srgbClr val="FF0000"/>
                </a:solidFill>
                <a:latin typeface="华文细黑"/>
                <a:ea typeface="华文细黑"/>
                <a:cs typeface="华文细黑"/>
              </a:rPr>
              <a:t>从那里来到腓立比，就是马其顿这一方的头一个城。也是罗马的驻防</a:t>
            </a:r>
            <a:r>
              <a:rPr lang="en-US" sz="2400" dirty="0" smtClean="0">
                <a:solidFill>
                  <a:srgbClr val="FF0000"/>
                </a:solidFill>
                <a:latin typeface="华文细黑"/>
                <a:ea typeface="华文细黑"/>
                <a:cs typeface="华文细黑"/>
              </a:rPr>
              <a:t>城</a:t>
            </a:r>
            <a:r>
              <a:rPr lang="zh-TW" altLang="en-US" sz="2400" dirty="0" smtClean="0">
                <a:solidFill>
                  <a:srgbClr val="FF0000"/>
                </a:solidFill>
                <a:latin typeface="华文细黑"/>
                <a:ea typeface="华文细黑"/>
                <a:cs typeface="华文细黑"/>
              </a:rPr>
              <a:t>”（</a:t>
            </a:r>
            <a:r>
              <a:rPr lang="en-US" altLang="zh-TW" sz="2400" dirty="0">
                <a:solidFill>
                  <a:srgbClr val="FF0000"/>
                </a:solidFill>
                <a:latin typeface="华文细黑"/>
                <a:ea typeface="华文细黑"/>
                <a:cs typeface="华文细黑"/>
              </a:rPr>
              <a:t>16:12</a:t>
            </a:r>
            <a:r>
              <a:rPr lang="zh-TW" altLang="en-US" sz="2400" dirty="0">
                <a:solidFill>
                  <a:srgbClr val="FF0000"/>
                </a:solidFill>
                <a:latin typeface="华文细黑"/>
                <a:ea typeface="华文细黑"/>
                <a:cs typeface="华文细黑"/>
              </a:rPr>
              <a:t>）。</a:t>
            </a:r>
          </a:p>
          <a:p>
            <a:pPr lvl="0"/>
            <a:r>
              <a:rPr lang="en-US" altLang="zh-TW" sz="2400" dirty="0" smtClean="0">
                <a:solidFill>
                  <a:srgbClr val="FF0000"/>
                </a:solidFill>
                <a:latin typeface="华文细黑"/>
                <a:ea typeface="华文细黑"/>
                <a:cs typeface="华文细黑"/>
              </a:rPr>
              <a:t>(2)</a:t>
            </a:r>
            <a:r>
              <a:rPr lang="zh-TW" altLang="en-US" sz="2400" dirty="0" smtClean="0">
                <a:solidFill>
                  <a:srgbClr val="FF0000"/>
                </a:solidFill>
                <a:latin typeface="华文细黑"/>
                <a:ea typeface="华文细黑"/>
                <a:cs typeface="华文细黑"/>
              </a:rPr>
              <a:t>腓立比教</a:t>
            </a:r>
            <a:r>
              <a:rPr lang="zh-CN" altLang="en-US" sz="2400" dirty="0" smtClean="0">
                <a:solidFill>
                  <a:srgbClr val="FF0000"/>
                </a:solidFill>
                <a:latin typeface="华文细黑"/>
                <a:ea typeface="华文细黑"/>
                <a:cs typeface="华文细黑"/>
              </a:rPr>
              <a:t>会</a:t>
            </a:r>
            <a:r>
              <a:rPr lang="zh-TW" altLang="en-US" sz="2400" dirty="0" smtClean="0">
                <a:solidFill>
                  <a:srgbClr val="FF0000"/>
                </a:solidFill>
                <a:latin typeface="华文细黑"/>
                <a:ea typeface="华文细黑"/>
                <a:cs typeface="华文细黑"/>
              </a:rPr>
              <a:t>是由保罗创</a:t>
            </a:r>
            <a:r>
              <a:rPr lang="zh-TW" altLang="en-US" sz="2400" dirty="0">
                <a:solidFill>
                  <a:srgbClr val="FF0000"/>
                </a:solidFill>
                <a:latin typeface="华文细黑"/>
                <a:ea typeface="华文细黑"/>
                <a:cs typeface="华文细黑"/>
              </a:rPr>
              <a:t>立的（</a:t>
            </a:r>
            <a:r>
              <a:rPr lang="en-US" altLang="zh-TW" sz="2400" dirty="0" smtClean="0">
                <a:solidFill>
                  <a:srgbClr val="FF0000"/>
                </a:solidFill>
                <a:latin typeface="华文细黑"/>
                <a:ea typeface="华文细黑"/>
                <a:cs typeface="华文细黑"/>
              </a:rPr>
              <a:t>16:12;</a:t>
            </a:r>
            <a:r>
              <a:rPr lang="zh-TW" altLang="en-US" sz="2400" dirty="0">
                <a:solidFill>
                  <a:srgbClr val="FF0000"/>
                </a:solidFill>
                <a:latin typeface="华文细黑"/>
                <a:ea typeface="华文细黑"/>
                <a:cs typeface="华文细黑"/>
              </a:rPr>
              <a:t>腓</a:t>
            </a:r>
            <a:r>
              <a:rPr lang="en-US" altLang="zh-TW" sz="2400" dirty="0" smtClean="0">
                <a:solidFill>
                  <a:srgbClr val="FF0000"/>
                </a:solidFill>
                <a:latin typeface="华文细黑"/>
                <a:ea typeface="华文细黑"/>
                <a:cs typeface="华文细黑"/>
              </a:rPr>
              <a:t>1:1</a:t>
            </a:r>
            <a:r>
              <a:rPr lang="zh-TW" altLang="en-US" sz="2400" dirty="0">
                <a:solidFill>
                  <a:srgbClr val="FF0000"/>
                </a:solidFill>
                <a:latin typeface="华文细黑"/>
                <a:ea typeface="华文细黑"/>
                <a:cs typeface="华文细黑"/>
              </a:rPr>
              <a:t>）。</a:t>
            </a:r>
          </a:p>
          <a:p>
            <a:pPr lvl="0"/>
            <a:r>
              <a:rPr lang="en-US" altLang="zh-TW" sz="2400" dirty="0" smtClean="0">
                <a:solidFill>
                  <a:srgbClr val="FF0000"/>
                </a:solidFill>
                <a:latin typeface="华文细黑"/>
                <a:ea typeface="华文细黑"/>
                <a:cs typeface="华文细黑"/>
              </a:rPr>
              <a:t>(3)</a:t>
            </a:r>
            <a:r>
              <a:rPr lang="zh-TW" altLang="en-US" sz="2400" dirty="0" smtClean="0">
                <a:solidFill>
                  <a:srgbClr val="FF0000"/>
                </a:solidFill>
                <a:latin typeface="华文细黑"/>
                <a:ea typeface="华文细黑"/>
                <a:cs typeface="华文细黑"/>
              </a:rPr>
              <a:t>腓</a:t>
            </a:r>
            <a:r>
              <a:rPr lang="zh-TW" altLang="en-US" sz="2400" dirty="0">
                <a:solidFill>
                  <a:srgbClr val="FF0000"/>
                </a:solidFill>
                <a:latin typeface="华文细黑"/>
                <a:ea typeface="华文细黑"/>
                <a:cs typeface="华文细黑"/>
              </a:rPr>
              <a:t>立比教会代表</a:t>
            </a:r>
            <a:r>
              <a:rPr lang="zh-TW" alt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祷告的</a:t>
            </a:r>
            <a:r>
              <a:rPr lang="zh-TW" altLang="en-US" sz="2400" dirty="0" smtClean="0">
                <a:solidFill>
                  <a:srgbClr val="FF0000"/>
                </a:solidFill>
                <a:latin typeface="华文细黑"/>
                <a:ea typeface="华文细黑"/>
                <a:cs typeface="华文细黑"/>
              </a:rPr>
              <a:t>教会</a:t>
            </a:r>
            <a:r>
              <a:rPr lang="zh-TW" altLang="en-US" sz="2400" dirty="0">
                <a:solidFill>
                  <a:srgbClr val="FF0000"/>
                </a:solidFill>
                <a:latin typeface="华文细黑"/>
                <a:ea typeface="华文细黑"/>
                <a:cs typeface="华文细黑"/>
              </a:rPr>
              <a:t>”。</a:t>
            </a:r>
          </a:p>
          <a:p>
            <a:pPr lvl="0"/>
            <a:r>
              <a:rPr lang="en-US" altLang="zh-TW" sz="2400" dirty="0" smtClean="0">
                <a:solidFill>
                  <a:srgbClr val="FF0000"/>
                </a:solidFill>
                <a:latin typeface="华文细黑"/>
                <a:ea typeface="华文细黑"/>
                <a:cs typeface="华文细黑"/>
              </a:rPr>
              <a:t>(4)</a:t>
            </a:r>
            <a:r>
              <a:rPr lang="zh-TW" altLang="en-US" sz="2400" dirty="0" smtClean="0">
                <a:solidFill>
                  <a:srgbClr val="FF0000"/>
                </a:solidFill>
                <a:latin typeface="华文细黑"/>
                <a:ea typeface="华文细黑"/>
                <a:cs typeface="华文细黑"/>
              </a:rPr>
              <a:t>腓</a:t>
            </a:r>
            <a:r>
              <a:rPr lang="zh-TW" altLang="en-US" sz="2400" dirty="0">
                <a:solidFill>
                  <a:srgbClr val="FF0000"/>
                </a:solidFill>
                <a:latin typeface="华文细黑"/>
                <a:ea typeface="华文细黑"/>
                <a:cs typeface="华文细黑"/>
              </a:rPr>
              <a:t>立比</a:t>
            </a:r>
            <a:r>
              <a:rPr lang="zh-TW" altLang="en-US" sz="2400" dirty="0" smtClean="0">
                <a:solidFill>
                  <a:srgbClr val="FF0000"/>
                </a:solidFill>
                <a:latin typeface="华文细黑"/>
                <a:ea typeface="华文细黑"/>
                <a:cs typeface="华文细黑"/>
              </a:rPr>
              <a:t>来</a:t>
            </a:r>
            <a:r>
              <a:rPr lang="zh-TW" altLang="en-US" sz="2400" dirty="0">
                <a:solidFill>
                  <a:srgbClr val="FF0000"/>
                </a:solidFill>
                <a:latin typeface="华文细黑"/>
                <a:ea typeface="华文细黑"/>
                <a:cs typeface="华文细黑"/>
              </a:rPr>
              <a:t>自</a:t>
            </a:r>
            <a:r>
              <a:rPr lang="zh-TW" altLang="en-US"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腓</a:t>
            </a:r>
            <a:r>
              <a:rPr lang="zh-TW" altLang="en-US" sz="2400" dirty="0" smtClean="0">
                <a:solidFill>
                  <a:srgbClr val="FF0000"/>
                </a:solidFill>
                <a:latin typeface="华文细黑"/>
                <a:ea typeface="华文细黑"/>
                <a:cs typeface="华文细黑"/>
              </a:rPr>
              <a:t>利”意思</a:t>
            </a:r>
            <a:r>
              <a:rPr lang="zh-TW" altLang="en-US" sz="2400" dirty="0">
                <a:solidFill>
                  <a:srgbClr val="FF0000"/>
                </a:solidFill>
                <a:latin typeface="华文细黑"/>
                <a:ea typeface="华文细黑"/>
                <a:cs typeface="华文细黑"/>
              </a:rPr>
              <a:t>是“喜欢马”。 马是强大的动物。</a:t>
            </a:r>
            <a:r>
              <a:rPr lang="en-US" sz="2400" dirty="0" smtClean="0">
                <a:latin typeface="Arial Narrow"/>
                <a:cs typeface="Arial Narrow"/>
              </a:rPr>
              <a:t>(1)Philippi </a:t>
            </a:r>
            <a:r>
              <a:rPr lang="en-US" sz="2400" dirty="0">
                <a:latin typeface="Arial Narrow"/>
                <a:cs typeface="Arial Narrow"/>
              </a:rPr>
              <a:t>was a city in NE Macedonia named after Philip II</a:t>
            </a:r>
            <a:r>
              <a:rPr lang="en-US" sz="2400" dirty="0" smtClean="0">
                <a:latin typeface="Arial Narrow"/>
                <a:cs typeface="Arial Narrow"/>
              </a:rPr>
              <a:t>, father </a:t>
            </a:r>
            <a:r>
              <a:rPr lang="en-US" sz="2400" dirty="0">
                <a:latin typeface="Arial Narrow"/>
                <a:cs typeface="Arial Narrow"/>
              </a:rPr>
              <a:t>of Alexander the Great. </a:t>
            </a:r>
            <a:r>
              <a:rPr lang="en-US" sz="2400" dirty="0" smtClean="0">
                <a:latin typeface="Arial Narrow"/>
                <a:cs typeface="Arial Narrow"/>
              </a:rPr>
              <a:t>“</a:t>
            </a:r>
            <a:r>
              <a:rPr lang="en-US" sz="2400" dirty="0">
                <a:latin typeface="Arial Narrow"/>
                <a:cs typeface="Arial Narrow"/>
              </a:rPr>
              <a:t>From there we traveled to Philippi, a Roman colony and the leading city of that district</a:t>
            </a:r>
            <a:r>
              <a:rPr lang="en-US" sz="2400" baseline="30000" dirty="0">
                <a:latin typeface="Arial Narrow"/>
                <a:cs typeface="Arial Narrow"/>
              </a:rPr>
              <a:t> </a:t>
            </a:r>
            <a:r>
              <a:rPr lang="en-US" sz="2400" dirty="0">
                <a:latin typeface="Arial Narrow"/>
                <a:cs typeface="Arial Narrow"/>
              </a:rPr>
              <a:t>of Macedonia. And we stayed there several days”(16:12). </a:t>
            </a:r>
            <a:endParaRPr lang="en-US" sz="2400" dirty="0" smtClean="0">
              <a:latin typeface="Arial Narrow"/>
              <a:cs typeface="Arial Narrow"/>
            </a:endParaRPr>
          </a:p>
          <a:p>
            <a:r>
              <a:rPr lang="en-US" sz="2400" dirty="0" smtClean="0">
                <a:latin typeface="Arial Narrow"/>
                <a:cs typeface="Arial Narrow"/>
              </a:rPr>
              <a:t>(</a:t>
            </a:r>
            <a:r>
              <a:rPr lang="en-US" sz="2400" dirty="0">
                <a:latin typeface="Arial Narrow"/>
                <a:cs typeface="Arial Narrow"/>
              </a:rPr>
              <a:t>2) Philippi church was founded by Paul(16:12;Phil.1:1). </a:t>
            </a:r>
            <a:endParaRPr lang="en-US" sz="2400" dirty="0" smtClean="0">
              <a:latin typeface="Arial Narrow"/>
              <a:cs typeface="Arial Narrow"/>
            </a:endParaRPr>
          </a:p>
          <a:p>
            <a:r>
              <a:rPr lang="en-US" sz="2400" dirty="0" smtClean="0">
                <a:latin typeface="Arial Narrow"/>
                <a:cs typeface="Arial Narrow"/>
              </a:rPr>
              <a:t>(</a:t>
            </a:r>
            <a:r>
              <a:rPr lang="en-US" sz="2400" dirty="0">
                <a:latin typeface="Arial Narrow"/>
                <a:cs typeface="Arial Narrow"/>
              </a:rPr>
              <a:t>3) Philippi church represents “Praying Church”. </a:t>
            </a:r>
            <a:endParaRPr lang="en-US" sz="2400" dirty="0" smtClean="0">
              <a:latin typeface="Arial Narrow"/>
              <a:cs typeface="Arial Narrow"/>
            </a:endParaRPr>
          </a:p>
          <a:p>
            <a:r>
              <a:rPr lang="en-US" sz="2400" dirty="0" smtClean="0">
                <a:latin typeface="Arial Narrow"/>
                <a:cs typeface="Arial Narrow"/>
              </a:rPr>
              <a:t>(</a:t>
            </a:r>
            <a:r>
              <a:rPr lang="en-US" sz="2400" dirty="0">
                <a:latin typeface="Arial Narrow"/>
                <a:cs typeface="Arial Narrow"/>
              </a:rPr>
              <a:t>4) Philippi comes </a:t>
            </a:r>
            <a:r>
              <a:rPr lang="en-US" sz="2400" dirty="0" smtClean="0">
                <a:latin typeface="Arial Narrow"/>
                <a:cs typeface="Arial Narrow"/>
              </a:rPr>
              <a:t>from “Philip” </a:t>
            </a:r>
            <a:r>
              <a:rPr lang="en-US" sz="2400" dirty="0">
                <a:latin typeface="Arial Narrow"/>
                <a:cs typeface="Arial Narrow"/>
              </a:rPr>
              <a:t>which means </a:t>
            </a:r>
            <a:endParaRPr lang="en-US" sz="2400" dirty="0" smtClean="0">
              <a:latin typeface="Arial Narrow"/>
              <a:cs typeface="Arial Narrow"/>
            </a:endParaRPr>
          </a:p>
          <a:p>
            <a:r>
              <a:rPr lang="en-US" sz="2400" dirty="0" smtClean="0">
                <a:latin typeface="Arial Narrow"/>
                <a:cs typeface="Arial Narrow"/>
              </a:rPr>
              <a:t>“</a:t>
            </a:r>
            <a:r>
              <a:rPr lang="en-US" sz="2400" dirty="0">
                <a:latin typeface="Arial Narrow"/>
                <a:cs typeface="Arial Narrow"/>
              </a:rPr>
              <a:t>fond of horses”. Horses are powerful animals. </a:t>
            </a:r>
          </a:p>
        </p:txBody>
      </p:sp>
      <p:sp>
        <p:nvSpPr>
          <p:cNvPr id="7" name="TextBox 6"/>
          <p:cNvSpPr txBox="1"/>
          <p:nvPr/>
        </p:nvSpPr>
        <p:spPr>
          <a:xfrm>
            <a:off x="8517466" y="12294"/>
            <a:ext cx="1101818" cy="523220"/>
          </a:xfrm>
          <a:prstGeom prst="rect">
            <a:avLst/>
          </a:prstGeom>
          <a:noFill/>
        </p:spPr>
        <p:txBody>
          <a:bodyPr wrap="square" rtlCol="0">
            <a:spAutoFit/>
          </a:bodyPr>
          <a:lstStyle/>
          <a:p>
            <a:r>
              <a:rPr lang="en-US" altLang="zh-CN" sz="2800" dirty="0" smtClean="0">
                <a:latin typeface="华文细黑"/>
                <a:ea typeface="华文细黑"/>
                <a:cs typeface="华文细黑"/>
              </a:rPr>
              <a:t>(5)</a:t>
            </a:r>
            <a:endParaRPr lang="en-US" sz="2800" dirty="0">
              <a:latin typeface="华文细黑"/>
              <a:ea typeface="华文细黑"/>
              <a:cs typeface="华文细黑"/>
            </a:endParaRPr>
          </a:p>
        </p:txBody>
      </p:sp>
      <p:pic>
        <p:nvPicPr>
          <p:cNvPr id="3" name="Picture 2"/>
          <p:cNvPicPr>
            <a:picLocks noChangeAspect="1"/>
          </p:cNvPicPr>
          <p:nvPr/>
        </p:nvPicPr>
        <p:blipFill>
          <a:blip r:embed="rId3"/>
          <a:stretch>
            <a:fillRect/>
          </a:stretch>
        </p:blipFill>
        <p:spPr>
          <a:xfrm>
            <a:off x="5401733" y="4519083"/>
            <a:ext cx="3742267" cy="2338917"/>
          </a:xfrm>
          <a:prstGeom prst="rect">
            <a:avLst/>
          </a:prstGeom>
        </p:spPr>
      </p:pic>
      <p:pic>
        <p:nvPicPr>
          <p:cNvPr id="5" name="Picture 4"/>
          <p:cNvPicPr>
            <a:picLocks noChangeAspect="1"/>
          </p:cNvPicPr>
          <p:nvPr/>
        </p:nvPicPr>
        <p:blipFill>
          <a:blip r:embed="rId4"/>
          <a:stretch>
            <a:fillRect/>
          </a:stretch>
        </p:blipFill>
        <p:spPr>
          <a:xfrm>
            <a:off x="-846690" y="5507674"/>
            <a:ext cx="6163746" cy="1383564"/>
          </a:xfrm>
          <a:prstGeom prst="rect">
            <a:avLst/>
          </a:prstGeom>
        </p:spPr>
      </p:pic>
    </p:spTree>
    <p:extLst>
      <p:ext uri="{BB962C8B-B14F-4D97-AF65-F5344CB8AC3E}">
        <p14:creationId xmlns:p14="http://schemas.microsoft.com/office/powerpoint/2010/main" xmlns="" val="2261585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093"/>
            <a:ext cx="9144000" cy="494287"/>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华文细黑"/>
              <a:ea typeface="华文细黑"/>
              <a:cs typeface="华文细黑"/>
            </a:endParaRPr>
          </a:p>
        </p:txBody>
      </p:sp>
      <p:sp>
        <p:nvSpPr>
          <p:cNvPr id="17" name="TextBox 16"/>
          <p:cNvSpPr txBox="1"/>
          <p:nvPr/>
        </p:nvSpPr>
        <p:spPr>
          <a:xfrm>
            <a:off x="-9201" y="-5840"/>
            <a:ext cx="9153201" cy="523220"/>
          </a:xfrm>
          <a:prstGeom prst="rect">
            <a:avLst/>
          </a:prstGeom>
          <a:noFill/>
        </p:spPr>
        <p:txBody>
          <a:bodyPr wrap="square" rtlCol="0">
            <a:spAutoFit/>
          </a:bodyPr>
          <a:lstStyle/>
          <a:p>
            <a:r>
              <a:rPr lang="en-US" altLang="zh-CN" sz="2800" b="1" dirty="0" smtClean="0">
                <a:solidFill>
                  <a:srgbClr val="FF0000"/>
                </a:solidFill>
                <a:latin typeface="Arial Narrow"/>
                <a:ea typeface="华文细黑"/>
                <a:cs typeface="Arial Narrow"/>
              </a:rPr>
              <a:t>C</a:t>
            </a:r>
            <a:r>
              <a:rPr lang="zh-CN" altLang="en-US" sz="2800" b="1" dirty="0" smtClean="0">
                <a:solidFill>
                  <a:srgbClr val="FF0000"/>
                </a:solidFill>
                <a:latin typeface="Arial Narrow"/>
                <a:ea typeface="华文细黑"/>
                <a:cs typeface="Arial Narrow"/>
              </a:rPr>
              <a:t>。</a:t>
            </a:r>
            <a:r>
              <a:rPr lang="zh-CN" altLang="en-US" sz="2800" b="1" dirty="0">
                <a:solidFill>
                  <a:srgbClr val="FF0000"/>
                </a:solidFill>
                <a:latin typeface="华文细黑"/>
                <a:ea typeface="华文细黑"/>
                <a:cs typeface="华文细黑"/>
              </a:rPr>
              <a:t>腓立比</a:t>
            </a:r>
            <a:r>
              <a:rPr lang="zh-CN" altLang="en-US" sz="2800" b="1" dirty="0" smtClean="0">
                <a:solidFill>
                  <a:srgbClr val="FF0000"/>
                </a:solidFill>
                <a:latin typeface="华文细黑"/>
                <a:ea typeface="华文细黑"/>
                <a:cs typeface="华文细黑"/>
              </a:rPr>
              <a:t>的历</a:t>
            </a:r>
            <a:r>
              <a:rPr lang="zh-CN" altLang="en-US" sz="2800" b="1" dirty="0" smtClean="0">
                <a:solidFill>
                  <a:srgbClr val="FF0000"/>
                </a:solidFill>
                <a:latin typeface="Arial Narrow"/>
                <a:ea typeface="华文细黑"/>
                <a:cs typeface="Arial Narrow"/>
              </a:rPr>
              <a:t>史背景。</a:t>
            </a:r>
            <a:r>
              <a:rPr lang="en-US" sz="2800" b="1" dirty="0" err="1" smtClean="0">
                <a:latin typeface="Arial Narrow"/>
                <a:cs typeface="Arial Narrow"/>
              </a:rPr>
              <a:t>C.Philippi</a:t>
            </a:r>
            <a:r>
              <a:rPr lang="en-US" sz="2800" b="1" dirty="0" smtClean="0"/>
              <a:t> </a:t>
            </a:r>
            <a:r>
              <a:rPr lang="en-US" sz="2800" b="1" dirty="0" smtClean="0">
                <a:latin typeface="Arial Narrow"/>
                <a:cs typeface="Arial Narrow"/>
              </a:rPr>
              <a:t>historical background</a:t>
            </a:r>
            <a:r>
              <a:rPr lang="en-US" sz="2800" dirty="0" smtClean="0">
                <a:latin typeface="Arial Narrow"/>
                <a:cs typeface="Arial Narrow"/>
              </a:rPr>
              <a:t>.</a:t>
            </a:r>
            <a:endParaRPr lang="en-US" sz="2800" b="1" dirty="0">
              <a:latin typeface="Arial Narrow"/>
              <a:ea typeface="华文细黑"/>
              <a:cs typeface="Arial Narrow"/>
            </a:endParaRPr>
          </a:p>
        </p:txBody>
      </p:sp>
      <p:sp>
        <p:nvSpPr>
          <p:cNvPr id="8" name="Rectangle 7"/>
          <p:cNvSpPr/>
          <p:nvPr/>
        </p:nvSpPr>
        <p:spPr>
          <a:xfrm>
            <a:off x="0" y="531437"/>
            <a:ext cx="9187896" cy="2677656"/>
          </a:xfrm>
          <a:prstGeom prst="rect">
            <a:avLst/>
          </a:prstGeom>
        </p:spPr>
        <p:txBody>
          <a:bodyPr wrap="square">
            <a:spAutoFit/>
          </a:bodyPr>
          <a:lstStyle/>
          <a:p>
            <a:pPr lvl="0"/>
            <a:r>
              <a:rPr lang="zh-TW" altLang="en-US" sz="2400" dirty="0">
                <a:solidFill>
                  <a:srgbClr val="FF0000"/>
                </a:solidFill>
                <a:latin typeface="华文细黑"/>
                <a:ea typeface="华文细黑"/>
                <a:cs typeface="华文细黑"/>
              </a:rPr>
              <a:t>祷告是强大的</a:t>
            </a:r>
            <a:r>
              <a:rPr lang="zh-TW" alt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雅</a:t>
            </a:r>
            <a:r>
              <a:rPr lang="en-US" altLang="zh-TW" sz="2400" dirty="0" smtClean="0">
                <a:solidFill>
                  <a:srgbClr val="FF0000"/>
                </a:solidFill>
                <a:latin typeface="华文细黑"/>
                <a:ea typeface="华文细黑"/>
                <a:cs typeface="华文细黑"/>
              </a:rPr>
              <a:t>5:16</a:t>
            </a:r>
            <a:r>
              <a:rPr lang="zh-TW" altLang="en-US" sz="2400" dirty="0">
                <a:solidFill>
                  <a:srgbClr val="FF0000"/>
                </a:solidFill>
                <a:latin typeface="华文细黑"/>
                <a:ea typeface="华文细黑"/>
                <a:cs typeface="华文细黑"/>
              </a:rPr>
              <a:t>）。 什么是祷告？ 祷告呼求耶和华的名（创</a:t>
            </a:r>
            <a:r>
              <a:rPr lang="en-US" altLang="zh-TW" sz="2400" dirty="0" smtClean="0">
                <a:solidFill>
                  <a:srgbClr val="FF0000"/>
                </a:solidFill>
                <a:latin typeface="华文细黑"/>
                <a:ea typeface="华文细黑"/>
                <a:cs typeface="华文细黑"/>
              </a:rPr>
              <a:t>4:26</a:t>
            </a:r>
            <a:r>
              <a:rPr lang="en-US" altLang="zh-TW" sz="2400" dirty="0">
                <a:solidFill>
                  <a:srgbClr val="FF0000"/>
                </a:solidFill>
                <a:latin typeface="华文细黑"/>
                <a:ea typeface="华文细黑"/>
                <a:cs typeface="华文细黑"/>
              </a:rPr>
              <a:t>; </a:t>
            </a:r>
            <a:r>
              <a:rPr lang="en-US" altLang="zh-TW" sz="2400" dirty="0" smtClean="0">
                <a:solidFill>
                  <a:srgbClr val="FF0000"/>
                </a:solidFill>
                <a:latin typeface="华文细黑"/>
                <a:ea typeface="华文细黑"/>
                <a:cs typeface="华文细黑"/>
              </a:rPr>
              <a:t>12:8</a:t>
            </a:r>
            <a:r>
              <a:rPr lang="zh-TW" altLang="en-US" sz="2400" dirty="0">
                <a:solidFill>
                  <a:srgbClr val="FF0000"/>
                </a:solidFill>
                <a:latin typeface="华文细黑"/>
                <a:ea typeface="华文细黑"/>
                <a:cs typeface="华文细黑"/>
              </a:rPr>
              <a:t>）。 你喜欢祷告吗？ </a:t>
            </a:r>
            <a:r>
              <a:rPr lang="zh-TW" altLang="en-US" sz="2400" dirty="0" smtClean="0">
                <a:solidFill>
                  <a:srgbClr val="FF0000"/>
                </a:solidFill>
                <a:latin typeface="华文细黑"/>
                <a:ea typeface="华文细黑"/>
                <a:cs typeface="华文细黑"/>
              </a:rPr>
              <a:t>从腓立比教会我们</a:t>
            </a:r>
            <a:r>
              <a:rPr lang="zh-CN" altLang="en-US" sz="2400" dirty="0" smtClean="0">
                <a:solidFill>
                  <a:srgbClr val="FF0000"/>
                </a:solidFill>
                <a:latin typeface="华文细黑"/>
                <a:ea typeface="华文细黑"/>
                <a:cs typeface="华文细黑"/>
              </a:rPr>
              <a:t>学习</a:t>
            </a:r>
            <a:r>
              <a:rPr lang="zh-TW" altLang="en-US" sz="2400" dirty="0" smtClean="0">
                <a:solidFill>
                  <a:srgbClr val="FF0000"/>
                </a:solidFill>
                <a:latin typeface="华文细黑"/>
                <a:ea typeface="华文细黑"/>
                <a:cs typeface="华文细黑"/>
              </a:rPr>
              <a:t>祷告的</a:t>
            </a:r>
            <a:r>
              <a:rPr lang="zh-TW" altLang="en-US" sz="2400" dirty="0">
                <a:solidFill>
                  <a:srgbClr val="FF0000"/>
                </a:solidFill>
                <a:latin typeface="华文细黑"/>
                <a:ea typeface="华文细黑"/>
                <a:cs typeface="华文细黑"/>
              </a:rPr>
              <a:t>地方，</a:t>
            </a:r>
            <a:r>
              <a:rPr lang="zh-TW" altLang="en-US" sz="2400" dirty="0" smtClean="0">
                <a:solidFill>
                  <a:srgbClr val="FF0000"/>
                </a:solidFill>
                <a:latin typeface="华文细黑"/>
                <a:ea typeface="华文细黑"/>
                <a:cs typeface="华文细黑"/>
              </a:rPr>
              <a:t>祷告</a:t>
            </a:r>
            <a:r>
              <a:rPr lang="zh-CN" altLang="en-US" sz="2400" dirty="0" smtClean="0">
                <a:solidFill>
                  <a:srgbClr val="FF0000"/>
                </a:solidFill>
                <a:latin typeface="华文细黑"/>
                <a:ea typeface="华文细黑"/>
                <a:cs typeface="华文细黑"/>
              </a:rPr>
              <a:t>的</a:t>
            </a:r>
            <a:r>
              <a:rPr lang="zh-TW" altLang="en-US" sz="2400" dirty="0" smtClean="0">
                <a:solidFill>
                  <a:srgbClr val="FF0000"/>
                </a:solidFill>
                <a:latin typeface="华文细黑"/>
                <a:ea typeface="华文细黑"/>
                <a:cs typeface="华文细黑"/>
              </a:rPr>
              <a:t>时间，祷</a:t>
            </a:r>
            <a:r>
              <a:rPr lang="zh-TW" altLang="en-US" sz="2400" dirty="0">
                <a:solidFill>
                  <a:srgbClr val="FF0000"/>
                </a:solidFill>
                <a:latin typeface="华文细黑"/>
                <a:ea typeface="华文细黑"/>
                <a:cs typeface="华文细黑"/>
              </a:rPr>
              <a:t>告</a:t>
            </a:r>
            <a:r>
              <a:rPr lang="zh-TW" altLang="en-US" sz="2400" dirty="0" smtClean="0">
                <a:solidFill>
                  <a:srgbClr val="FF0000"/>
                </a:solidFill>
                <a:latin typeface="华文细黑"/>
                <a:ea typeface="华文细黑"/>
                <a:cs typeface="华文细黑"/>
              </a:rPr>
              <a:t>的人，</a:t>
            </a:r>
            <a:r>
              <a:rPr lang="zh-TW" altLang="en-US" sz="2400" dirty="0">
                <a:solidFill>
                  <a:srgbClr val="FF0000"/>
                </a:solidFill>
                <a:latin typeface="华文细黑"/>
                <a:ea typeface="华文细黑"/>
                <a:cs typeface="华文细黑"/>
              </a:rPr>
              <a:t>祷</a:t>
            </a:r>
            <a:r>
              <a:rPr lang="zh-TW" altLang="en-US" sz="2400" dirty="0" smtClean="0">
                <a:solidFill>
                  <a:srgbClr val="FF0000"/>
                </a:solidFill>
                <a:latin typeface="华文细黑"/>
                <a:ea typeface="华文细黑"/>
                <a:cs typeface="华文细黑"/>
              </a:rPr>
              <a:t>告的</a:t>
            </a:r>
            <a:r>
              <a:rPr lang="zh-TW" altLang="en-US" sz="2400" dirty="0">
                <a:solidFill>
                  <a:srgbClr val="FF0000"/>
                </a:solidFill>
                <a:latin typeface="华文细黑"/>
                <a:ea typeface="华文细黑"/>
                <a:cs typeface="华文细黑"/>
              </a:rPr>
              <a:t>元素</a:t>
            </a:r>
            <a:r>
              <a:rPr lang="zh-TW" alt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和</a:t>
            </a:r>
            <a:r>
              <a:rPr lang="zh-TW" altLang="en-US" sz="2400" dirty="0" smtClean="0">
                <a:solidFill>
                  <a:srgbClr val="FF0000"/>
                </a:solidFill>
                <a:latin typeface="华文细黑"/>
                <a:ea typeface="华文细黑"/>
                <a:cs typeface="华文细黑"/>
              </a:rPr>
              <a:t>祷告</a:t>
            </a:r>
            <a:r>
              <a:rPr lang="zh-TW" altLang="en-US" sz="2400" dirty="0" smtClean="0">
                <a:solidFill>
                  <a:srgbClr val="FF0000"/>
                </a:solidFill>
                <a:latin typeface="华文细黑"/>
                <a:ea typeface="华文细黑"/>
                <a:cs typeface="华文细黑"/>
              </a:rPr>
              <a:t>的</a:t>
            </a:r>
            <a:r>
              <a:rPr lang="zh-CN" altLang="en-US" sz="2400" dirty="0" smtClean="0">
                <a:solidFill>
                  <a:srgbClr val="FF0000"/>
                </a:solidFill>
                <a:latin typeface="华文细黑"/>
                <a:ea typeface="华文细黑"/>
                <a:cs typeface="华文细黑"/>
              </a:rPr>
              <a:t>应许</a:t>
            </a:r>
            <a:r>
              <a:rPr lang="zh-TW" altLang="en-US" sz="2400" dirty="0" smtClean="0">
                <a:solidFill>
                  <a:srgbClr val="FF0000"/>
                </a:solidFill>
                <a:latin typeface="华文细黑"/>
                <a:ea typeface="华文细黑"/>
                <a:cs typeface="华文细黑"/>
              </a:rPr>
              <a:t>。</a:t>
            </a:r>
            <a:endParaRPr lang="en-US" altLang="zh-TW" sz="2400" dirty="0" smtClean="0">
              <a:solidFill>
                <a:srgbClr val="FF0000"/>
              </a:solidFill>
              <a:latin typeface="华文细黑"/>
              <a:ea typeface="华文细黑"/>
              <a:cs typeface="华文细黑"/>
            </a:endParaRPr>
          </a:p>
          <a:p>
            <a:pPr lvl="0"/>
            <a:r>
              <a:rPr lang="en-US" sz="2400" dirty="0" smtClean="0">
                <a:latin typeface="Arial Narrow"/>
                <a:cs typeface="Arial Narrow"/>
              </a:rPr>
              <a:t>Prayer </a:t>
            </a:r>
            <a:r>
              <a:rPr lang="en-US" sz="2400" dirty="0">
                <a:latin typeface="Arial Narrow"/>
                <a:cs typeface="Arial Narrow"/>
              </a:rPr>
              <a:t>is powerful(Jam.5:16). </a:t>
            </a:r>
            <a:r>
              <a:rPr lang="en-US" sz="2400" dirty="0" smtClean="0">
                <a:latin typeface="Arial Narrow"/>
                <a:cs typeface="Arial Narrow"/>
              </a:rPr>
              <a:t>What </a:t>
            </a:r>
            <a:r>
              <a:rPr lang="en-US" sz="2400" dirty="0">
                <a:latin typeface="Arial Narrow"/>
                <a:cs typeface="Arial Narrow"/>
              </a:rPr>
              <a:t>is prayer? Prayer is calling on the name of the Lord(Gen.4:26;12:8)</a:t>
            </a:r>
            <a:r>
              <a:rPr lang="en-US" sz="2400" dirty="0" smtClean="0">
                <a:latin typeface="Arial Narrow"/>
                <a:cs typeface="Arial Narrow"/>
              </a:rPr>
              <a:t>.</a:t>
            </a:r>
            <a:r>
              <a:rPr lang="en-US" sz="2400" dirty="0">
                <a:latin typeface="Arial Narrow"/>
                <a:cs typeface="Arial Narrow"/>
              </a:rPr>
              <a:t> Are you fond of prayer? From Philippi Church we learn about praying places, praying times, praying people, praying elements, and praying promises. </a:t>
            </a:r>
          </a:p>
        </p:txBody>
      </p:sp>
      <p:sp>
        <p:nvSpPr>
          <p:cNvPr id="7" name="TextBox 6"/>
          <p:cNvSpPr txBox="1"/>
          <p:nvPr/>
        </p:nvSpPr>
        <p:spPr>
          <a:xfrm>
            <a:off x="8517466" y="12294"/>
            <a:ext cx="1101818" cy="523220"/>
          </a:xfrm>
          <a:prstGeom prst="rect">
            <a:avLst/>
          </a:prstGeom>
          <a:noFill/>
        </p:spPr>
        <p:txBody>
          <a:bodyPr wrap="square" rtlCol="0">
            <a:spAutoFit/>
          </a:bodyPr>
          <a:lstStyle/>
          <a:p>
            <a:r>
              <a:rPr lang="en-US" altLang="zh-CN" sz="2800" dirty="0" smtClean="0">
                <a:latin typeface="华文细黑"/>
                <a:ea typeface="华文细黑"/>
                <a:cs typeface="华文细黑"/>
              </a:rPr>
              <a:t>(6)</a:t>
            </a:r>
            <a:endParaRPr lang="en-US" sz="2800" dirty="0">
              <a:latin typeface="华文细黑"/>
              <a:ea typeface="华文细黑"/>
              <a:cs typeface="华文细黑"/>
            </a:endParaRPr>
          </a:p>
        </p:txBody>
      </p:sp>
      <p:pic>
        <p:nvPicPr>
          <p:cNvPr id="2" name="Picture 1"/>
          <p:cNvPicPr>
            <a:picLocks noChangeAspect="1"/>
          </p:cNvPicPr>
          <p:nvPr/>
        </p:nvPicPr>
        <p:blipFill>
          <a:blip r:embed="rId3"/>
          <a:stretch>
            <a:fillRect/>
          </a:stretch>
        </p:blipFill>
        <p:spPr>
          <a:xfrm>
            <a:off x="1828800" y="3416300"/>
            <a:ext cx="7315200" cy="3441700"/>
          </a:xfrm>
          <a:prstGeom prst="rect">
            <a:avLst/>
          </a:prstGeom>
        </p:spPr>
      </p:pic>
      <p:sp>
        <p:nvSpPr>
          <p:cNvPr id="3" name="TextBox 2"/>
          <p:cNvSpPr txBox="1"/>
          <p:nvPr/>
        </p:nvSpPr>
        <p:spPr>
          <a:xfrm>
            <a:off x="33870" y="3539067"/>
            <a:ext cx="2590800" cy="3046988"/>
          </a:xfrm>
          <a:prstGeom prst="rect">
            <a:avLst/>
          </a:prstGeom>
          <a:noFill/>
        </p:spPr>
        <p:txBody>
          <a:bodyPr wrap="square" rtlCol="0">
            <a:spAutoFit/>
          </a:bodyPr>
          <a:lstStyle/>
          <a:p>
            <a:r>
              <a:rPr lang="zh-TW" altLang="en-US" sz="3200" b="1" dirty="0">
                <a:solidFill>
                  <a:srgbClr val="FF0000"/>
                </a:solidFill>
                <a:latin typeface="华文细黑"/>
                <a:ea typeface="华文细黑"/>
                <a:cs typeface="华文细黑"/>
              </a:rPr>
              <a:t>更</a:t>
            </a:r>
            <a:r>
              <a:rPr lang="zh-TW" altLang="en-US" sz="3200" b="1" dirty="0" smtClean="0">
                <a:solidFill>
                  <a:srgbClr val="FF0000"/>
                </a:solidFill>
                <a:latin typeface="华文细黑"/>
                <a:ea typeface="华文细黑"/>
                <a:cs typeface="华文细黑"/>
              </a:rPr>
              <a:t>多的</a:t>
            </a:r>
            <a:r>
              <a:rPr lang="zh-CN" altLang="en-US" sz="3200" b="1" dirty="0" smtClean="0">
                <a:solidFill>
                  <a:srgbClr val="FF0000"/>
                </a:solidFill>
                <a:latin typeface="华文细黑"/>
                <a:ea typeface="华文细黑"/>
                <a:cs typeface="华文细黑"/>
              </a:rPr>
              <a:t>祷告</a:t>
            </a:r>
            <a:r>
              <a:rPr lang="zh-TW" altLang="en-US" sz="3200" b="1" dirty="0" smtClean="0">
                <a:solidFill>
                  <a:srgbClr val="FF0000"/>
                </a:solidFill>
                <a:latin typeface="华文细黑"/>
                <a:ea typeface="华文细黑"/>
                <a:cs typeface="华文细黑"/>
              </a:rPr>
              <a:t>更多的</a:t>
            </a:r>
            <a:r>
              <a:rPr lang="zh-CN" altLang="en-US" sz="3200" b="1" dirty="0" smtClean="0">
                <a:solidFill>
                  <a:srgbClr val="FF0000"/>
                </a:solidFill>
                <a:latin typeface="华文细黑"/>
                <a:ea typeface="华文细黑"/>
                <a:cs typeface="华文细黑"/>
              </a:rPr>
              <a:t>能</a:t>
            </a:r>
            <a:r>
              <a:rPr lang="zh-TW" altLang="en-US" sz="3200" b="1" dirty="0" smtClean="0">
                <a:solidFill>
                  <a:srgbClr val="FF0000"/>
                </a:solidFill>
                <a:latin typeface="华文细黑"/>
                <a:ea typeface="华文细黑"/>
                <a:cs typeface="华文细黑"/>
              </a:rPr>
              <a:t>力</a:t>
            </a:r>
            <a:r>
              <a:rPr lang="zh-TW" altLang="en-US" sz="3200" b="1" dirty="0">
                <a:solidFill>
                  <a:srgbClr val="FF0000"/>
                </a:solidFill>
                <a:latin typeface="华文细黑"/>
                <a:ea typeface="华文细黑"/>
                <a:cs typeface="华文细黑"/>
              </a:rPr>
              <a:t>。</a:t>
            </a:r>
          </a:p>
          <a:p>
            <a:r>
              <a:rPr lang="zh-TW" altLang="en-US" sz="3200" b="1" dirty="0" smtClean="0">
                <a:solidFill>
                  <a:srgbClr val="FF0000"/>
                </a:solidFill>
                <a:latin typeface="华文细黑"/>
                <a:ea typeface="华文细黑"/>
                <a:cs typeface="华文细黑"/>
              </a:rPr>
              <a:t>减少祷告</a:t>
            </a:r>
            <a:endParaRPr lang="en-US" altLang="zh-TW" sz="3200" b="1" dirty="0" smtClean="0">
              <a:solidFill>
                <a:srgbClr val="FF0000"/>
              </a:solidFill>
              <a:latin typeface="华文细黑"/>
              <a:ea typeface="华文细黑"/>
              <a:cs typeface="华文细黑"/>
            </a:endParaRPr>
          </a:p>
          <a:p>
            <a:r>
              <a:rPr lang="zh-TW" altLang="en-US" sz="3200" b="1" dirty="0" smtClean="0">
                <a:solidFill>
                  <a:srgbClr val="FF0000"/>
                </a:solidFill>
                <a:latin typeface="华文细黑"/>
                <a:ea typeface="华文细黑"/>
                <a:cs typeface="华文细黑"/>
              </a:rPr>
              <a:t>减少</a:t>
            </a:r>
            <a:r>
              <a:rPr lang="zh-CN" altLang="en-US" sz="3200" b="1" dirty="0" smtClean="0">
                <a:solidFill>
                  <a:srgbClr val="FF0000"/>
                </a:solidFill>
                <a:latin typeface="华文细黑"/>
                <a:ea typeface="华文细黑"/>
                <a:cs typeface="华文细黑"/>
              </a:rPr>
              <a:t>能</a:t>
            </a:r>
            <a:r>
              <a:rPr lang="zh-TW" altLang="en-US" sz="3200" b="1" dirty="0" smtClean="0">
                <a:solidFill>
                  <a:srgbClr val="FF0000"/>
                </a:solidFill>
                <a:latin typeface="华文细黑"/>
                <a:ea typeface="华文细黑"/>
                <a:cs typeface="华文细黑"/>
              </a:rPr>
              <a:t>力</a:t>
            </a:r>
            <a:r>
              <a:rPr lang="zh-CN" altLang="en-US" sz="3200" b="1" dirty="0" smtClean="0">
                <a:solidFill>
                  <a:srgbClr val="FF0000"/>
                </a:solidFill>
                <a:latin typeface="华文细黑"/>
                <a:ea typeface="华文细黑"/>
                <a:cs typeface="华文细黑"/>
              </a:rPr>
              <a:t>。</a:t>
            </a:r>
            <a:endParaRPr lang="zh-TW" altLang="en-US" sz="3200" b="1" dirty="0">
              <a:solidFill>
                <a:srgbClr val="FF0000"/>
              </a:solidFill>
              <a:latin typeface="华文细黑"/>
              <a:ea typeface="华文细黑"/>
              <a:cs typeface="华文细黑"/>
            </a:endParaRPr>
          </a:p>
          <a:p>
            <a:r>
              <a:rPr lang="zh-TW" altLang="en-US" sz="3200" b="1" dirty="0" smtClean="0">
                <a:solidFill>
                  <a:srgbClr val="FF0000"/>
                </a:solidFill>
                <a:latin typeface="华文细黑"/>
                <a:ea typeface="华文细黑"/>
                <a:cs typeface="华文细黑"/>
              </a:rPr>
              <a:t>没有祷告</a:t>
            </a:r>
            <a:endParaRPr lang="en-US" altLang="zh-TW" sz="3200" b="1" dirty="0" smtClean="0">
              <a:solidFill>
                <a:srgbClr val="FF0000"/>
              </a:solidFill>
              <a:latin typeface="华文细黑"/>
              <a:ea typeface="华文细黑"/>
              <a:cs typeface="华文细黑"/>
            </a:endParaRPr>
          </a:p>
          <a:p>
            <a:r>
              <a:rPr lang="zh-TW" altLang="en-US" sz="3200" b="1" dirty="0" smtClean="0">
                <a:solidFill>
                  <a:srgbClr val="FF0000"/>
                </a:solidFill>
                <a:latin typeface="华文细黑"/>
                <a:ea typeface="华文细黑"/>
                <a:cs typeface="华文细黑"/>
              </a:rPr>
              <a:t>没有</a:t>
            </a:r>
            <a:r>
              <a:rPr lang="zh-CN" altLang="en-US" sz="3200" b="1" dirty="0" smtClean="0">
                <a:solidFill>
                  <a:srgbClr val="FF0000"/>
                </a:solidFill>
                <a:latin typeface="华文细黑"/>
                <a:ea typeface="华文细黑"/>
                <a:cs typeface="华文细黑"/>
              </a:rPr>
              <a:t>能</a:t>
            </a:r>
            <a:r>
              <a:rPr lang="zh-TW" altLang="en-US" sz="3200" b="1" dirty="0" smtClean="0">
                <a:solidFill>
                  <a:srgbClr val="FF0000"/>
                </a:solidFill>
                <a:latin typeface="华文细黑"/>
                <a:ea typeface="华文细黑"/>
                <a:cs typeface="华文细黑"/>
              </a:rPr>
              <a:t>力</a:t>
            </a:r>
            <a:r>
              <a:rPr lang="zh-TW" altLang="en-US" sz="3200" b="1" dirty="0">
                <a:solidFill>
                  <a:srgbClr val="FF0000"/>
                </a:solidFill>
                <a:latin typeface="华文细黑"/>
                <a:ea typeface="华文细黑"/>
                <a:cs typeface="华文细黑"/>
              </a:rPr>
              <a:t>。</a:t>
            </a:r>
            <a:endParaRPr lang="en-US" sz="3200" b="1" dirty="0">
              <a:solidFill>
                <a:srgbClr val="FF0000"/>
              </a:solidFill>
              <a:latin typeface="华文细黑"/>
              <a:ea typeface="华文细黑"/>
              <a:cs typeface="华文细黑"/>
            </a:endParaRPr>
          </a:p>
        </p:txBody>
      </p:sp>
    </p:spTree>
    <p:extLst>
      <p:ext uri="{BB962C8B-B14F-4D97-AF65-F5344CB8AC3E}">
        <p14:creationId xmlns:p14="http://schemas.microsoft.com/office/powerpoint/2010/main" xmlns="" val="1421860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265131</TotalTime>
  <Words>2307</Words>
  <Application>Microsoft Office PowerPoint</Application>
  <PresentationFormat>On-screen Show (4:3)</PresentationFormat>
  <Paragraphs>164</Paragraphs>
  <Slides>21</Slides>
  <Notes>17</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Kansas City Baptist Temple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Hart</dc:creator>
  <cp:lastModifiedBy>Michael</cp:lastModifiedBy>
  <cp:revision>1464</cp:revision>
  <cp:lastPrinted>2017-04-20T12:26:42Z</cp:lastPrinted>
  <dcterms:created xsi:type="dcterms:W3CDTF">2016-02-20T15:39:29Z</dcterms:created>
  <dcterms:modified xsi:type="dcterms:W3CDTF">2017-08-19T02:31:40Z</dcterms:modified>
</cp:coreProperties>
</file>