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365" r:id="rId2"/>
    <p:sldId id="256" r:id="rId3"/>
    <p:sldId id="296" r:id="rId4"/>
    <p:sldId id="295" r:id="rId5"/>
    <p:sldId id="337" r:id="rId6"/>
    <p:sldId id="297" r:id="rId7"/>
    <p:sldId id="292" r:id="rId8"/>
    <p:sldId id="298" r:id="rId9"/>
    <p:sldId id="360" r:id="rId10"/>
    <p:sldId id="319" r:id="rId11"/>
    <p:sldId id="346" r:id="rId12"/>
    <p:sldId id="302" r:id="rId13"/>
    <p:sldId id="304" r:id="rId14"/>
    <p:sldId id="362" r:id="rId15"/>
    <p:sldId id="353" r:id="rId16"/>
    <p:sldId id="361" r:id="rId17"/>
    <p:sldId id="363" r:id="rId18"/>
    <p:sldId id="364" r:id="rId19"/>
    <p:sldId id="335" r:id="rId20"/>
    <p:sldId id="359"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671" autoAdjust="0"/>
  </p:normalViewPr>
  <p:slideViewPr>
    <p:cSldViewPr snapToGrid="0" snapToObjects="1">
      <p:cViewPr>
        <p:scale>
          <a:sx n="75" d="100"/>
          <a:sy n="75" d="100"/>
        </p:scale>
        <p:origin x="-1048"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9D48A1-D96E-194E-A456-4CC70FB8C113}" type="datetimeFigureOut">
              <a:rPr lang="en-US" smtClean="0"/>
              <a:pPr/>
              <a:t>8/12/17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0BB15E-1FFC-5140-A5E1-72FEDEDAC4D4}" type="slidenum">
              <a:rPr lang="en-US" smtClean="0"/>
              <a:pPr/>
              <a:t>‹#›</a:t>
            </a:fld>
            <a:endParaRPr lang="en-US"/>
          </a:p>
        </p:txBody>
      </p:sp>
    </p:spTree>
    <p:extLst>
      <p:ext uri="{BB962C8B-B14F-4D97-AF65-F5344CB8AC3E}">
        <p14:creationId xmlns:p14="http://schemas.microsoft.com/office/powerpoint/2010/main" val="36928476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3</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12</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13</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15</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16</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17</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18</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19</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20</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4</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5</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6</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7</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8</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9</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10</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11</a:t>
            </a:fld>
            <a:endParaRPr lang="en-US"/>
          </a:p>
        </p:txBody>
      </p:sp>
    </p:spTree>
    <p:extLst>
      <p:ext uri="{BB962C8B-B14F-4D97-AF65-F5344CB8AC3E}">
        <p14:creationId xmlns:p14="http://schemas.microsoft.com/office/powerpoint/2010/main" val="2279410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8/12/17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318540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8/12/17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283158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8/12/17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350518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8/12/17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108262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A5FF8B-BD77-C040-B157-80E866760AD0}" type="datetimeFigureOut">
              <a:rPr lang="en-US" smtClean="0"/>
              <a:pPr/>
              <a:t>8/12/17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385185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A5FF8B-BD77-C040-B157-80E866760AD0}" type="datetimeFigureOut">
              <a:rPr lang="en-US" smtClean="0"/>
              <a:pPr/>
              <a:t>8/12/17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4174820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A5FF8B-BD77-C040-B157-80E866760AD0}" type="datetimeFigureOut">
              <a:rPr lang="en-US" smtClean="0"/>
              <a:pPr/>
              <a:t>8/12/17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943175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A5FF8B-BD77-C040-B157-80E866760AD0}" type="datetimeFigureOut">
              <a:rPr lang="en-US" smtClean="0"/>
              <a:pPr/>
              <a:t>8/12/17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47472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5FF8B-BD77-C040-B157-80E866760AD0}" type="datetimeFigureOut">
              <a:rPr lang="en-US" smtClean="0"/>
              <a:pPr/>
              <a:t>8/12/17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2557713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5FF8B-BD77-C040-B157-80E866760AD0}" type="datetimeFigureOut">
              <a:rPr lang="en-US" smtClean="0"/>
              <a:pPr/>
              <a:t>8/12/17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05913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5FF8B-BD77-C040-B157-80E866760AD0}" type="datetimeFigureOut">
              <a:rPr lang="en-US" smtClean="0"/>
              <a:pPr/>
              <a:t>8/12/17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51461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5FF8B-BD77-C040-B157-80E866760AD0}" type="datetimeFigureOut">
              <a:rPr lang="en-US" smtClean="0"/>
              <a:pPr/>
              <a:t>8/12/17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3EC8-6014-5845-B826-6F9F5BFD4286}" type="slidenum">
              <a:rPr lang="en-US" smtClean="0"/>
              <a:pPr/>
              <a:t>‹#›</a:t>
            </a:fld>
            <a:endParaRPr lang="en-US"/>
          </a:p>
        </p:txBody>
      </p:sp>
    </p:spTree>
    <p:extLst>
      <p:ext uri="{BB962C8B-B14F-4D97-AF65-F5344CB8AC3E}">
        <p14:creationId xmlns:p14="http://schemas.microsoft.com/office/powerpoint/2010/main" val="385935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useyFamily.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2" y="457191"/>
            <a:ext cx="9117011" cy="6045200"/>
          </a:xfrm>
          <a:prstGeom prst="rect">
            <a:avLst/>
          </a:prstGeom>
        </p:spPr>
      </p:pic>
    </p:spTree>
    <p:extLst>
      <p:ext uri="{BB962C8B-B14F-4D97-AF65-F5344CB8AC3E}">
        <p14:creationId xmlns:p14="http://schemas.microsoft.com/office/powerpoint/2010/main" val="222984361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808" y="345622"/>
            <a:ext cx="9137169" cy="2862322"/>
          </a:xfrm>
          <a:prstGeom prst="rect">
            <a:avLst/>
          </a:prstGeom>
        </p:spPr>
        <p:txBody>
          <a:bodyPr wrap="square">
            <a:spAutoFit/>
          </a:bodyPr>
          <a:lstStyle/>
          <a:p>
            <a:r>
              <a:rPr lang="en-US" altLang="zh-CN" sz="2400" b="1" dirty="0" smtClean="0">
                <a:solidFill>
                  <a:srgbClr val="FF0000"/>
                </a:solidFill>
                <a:latin typeface="华文细黑"/>
                <a:ea typeface="华文细黑"/>
                <a:cs typeface="华文细黑"/>
              </a:rPr>
              <a:t>C</a:t>
            </a:r>
            <a:r>
              <a:rPr lang="zh-CN" altLang="en-US" sz="2400" b="1" dirty="0" smtClean="0">
                <a:solidFill>
                  <a:srgbClr val="FF0000"/>
                </a:solidFill>
                <a:latin typeface="华文细黑"/>
                <a:ea typeface="华文细黑"/>
                <a:cs typeface="华文细黑"/>
              </a:rPr>
              <a:t>。</a:t>
            </a:r>
            <a:r>
              <a:rPr lang="en-US" sz="2400" b="1" dirty="0">
                <a:solidFill>
                  <a:srgbClr val="FF0000"/>
                </a:solidFill>
                <a:latin typeface="华文细黑"/>
                <a:ea typeface="华文细黑"/>
                <a:cs typeface="华文细黑"/>
              </a:rPr>
              <a:t>提摩太</a:t>
            </a:r>
            <a:r>
              <a:rPr lang="zh-CN" altLang="en-US" sz="2400" b="1" dirty="0">
                <a:solidFill>
                  <a:srgbClr val="FF0000"/>
                </a:solidFill>
                <a:latin typeface="华文细黑"/>
                <a:ea typeface="华文细黑"/>
                <a:cs typeface="华文细黑"/>
              </a:rPr>
              <a:t>是</a:t>
            </a:r>
            <a:r>
              <a:rPr lang="en-US" sz="2400" b="1" dirty="0">
                <a:solidFill>
                  <a:srgbClr val="FF0000"/>
                </a:solidFill>
                <a:latin typeface="华文细黑"/>
                <a:ea typeface="华文细黑"/>
                <a:cs typeface="华文细黑"/>
              </a:rPr>
              <a:t>受保罗的</a:t>
            </a:r>
            <a:r>
              <a:rPr lang="zh-CN" altLang="en-US" sz="2400" b="1" dirty="0">
                <a:solidFill>
                  <a:srgbClr val="FF0000"/>
                </a:solidFill>
                <a:latin typeface="华文细黑"/>
                <a:ea typeface="华文细黑"/>
                <a:cs typeface="华文细黑"/>
              </a:rPr>
              <a:t>教导。 </a:t>
            </a:r>
            <a:r>
              <a:rPr lang="en-US" sz="2400" dirty="0">
                <a:solidFill>
                  <a:srgbClr val="FF0000"/>
                </a:solidFill>
                <a:latin typeface="华文细黑"/>
                <a:ea typeface="华文细黑"/>
                <a:cs typeface="华文细黑"/>
              </a:rPr>
              <a:t>“你在许多见证人面前听见我所教训的，也要交托那忠心能教导别人的人”</a:t>
            </a:r>
            <a:r>
              <a:rPr lang="zh-CN" altLang="en-US" sz="2400" dirty="0">
                <a:solidFill>
                  <a:srgbClr val="FF0000"/>
                </a:solidFill>
                <a:latin typeface="华文细黑"/>
                <a:ea typeface="华文细黑"/>
                <a:cs typeface="华文细黑"/>
              </a:rPr>
              <a:t>（提后</a:t>
            </a:r>
            <a:r>
              <a:rPr lang="en-US" sz="2400" dirty="0">
                <a:solidFill>
                  <a:srgbClr val="FF0000"/>
                </a:solidFill>
                <a:latin typeface="华文细黑"/>
                <a:ea typeface="华文细黑"/>
                <a:cs typeface="华文细黑"/>
              </a:rPr>
              <a:t>2:</a:t>
            </a:r>
            <a:r>
              <a:rPr lang="en-US" sz="2400" dirty="0" smtClean="0">
                <a:solidFill>
                  <a:srgbClr val="FF0000"/>
                </a:solidFill>
                <a:latin typeface="华文细黑"/>
                <a:ea typeface="华文细黑"/>
                <a:cs typeface="华文细黑"/>
              </a:rPr>
              <a:t>2)</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路司得和以哥念的弟兄，都称赞</a:t>
            </a:r>
            <a:r>
              <a:rPr lang="en-US" sz="2400" dirty="0" smtClean="0">
                <a:solidFill>
                  <a:srgbClr val="FF0000"/>
                </a:solidFill>
                <a:latin typeface="华文细黑"/>
                <a:ea typeface="华文细黑"/>
                <a:cs typeface="华文细黑"/>
              </a:rPr>
              <a:t>他</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徒</a:t>
            </a:r>
            <a:r>
              <a:rPr lang="en-US" sz="2400" dirty="0">
                <a:solidFill>
                  <a:srgbClr val="FF0000"/>
                </a:solidFill>
                <a:latin typeface="华文细黑"/>
                <a:ea typeface="华文细黑"/>
                <a:cs typeface="华文细黑"/>
              </a:rPr>
              <a:t>16</a:t>
            </a:r>
            <a:r>
              <a:rPr lang="en-US" sz="2400" dirty="0" smtClean="0">
                <a:solidFill>
                  <a:srgbClr val="FF0000"/>
                </a:solidFill>
                <a:latin typeface="华文细黑"/>
                <a:ea typeface="华文细黑"/>
                <a:cs typeface="华文细黑"/>
              </a:rPr>
              <a:t>:2</a:t>
            </a:r>
            <a:r>
              <a:rPr lang="en-US"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a:p>
            <a:r>
              <a:rPr lang="en-US" altLang="zh-CN" sz="2400" dirty="0" smtClean="0">
                <a:solidFill>
                  <a:srgbClr val="FF0000"/>
                </a:solidFill>
                <a:latin typeface="华文细黑"/>
                <a:ea typeface="华文细黑"/>
                <a:cs typeface="华文细黑"/>
              </a:rPr>
              <a:t>D</a:t>
            </a:r>
            <a:r>
              <a:rPr lang="zh-CN" altLang="en-US"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提摩太受过割礼。“</a:t>
            </a:r>
            <a:r>
              <a:rPr lang="en-US" sz="2400" dirty="0">
                <a:solidFill>
                  <a:srgbClr val="FF0000"/>
                </a:solidFill>
                <a:latin typeface="华文细黑"/>
                <a:ea typeface="华文细黑"/>
                <a:cs typeface="华文细黑"/>
              </a:rPr>
              <a:t>保罗要带他同去，只因那些地方的犹太人，都知道他父亲是希利尼人，就给他行了</a:t>
            </a:r>
            <a:r>
              <a:rPr lang="en-US" sz="2400" dirty="0" smtClean="0">
                <a:solidFill>
                  <a:srgbClr val="FF0000"/>
                </a:solidFill>
                <a:latin typeface="华文细黑"/>
                <a:ea typeface="华文细黑"/>
                <a:cs typeface="华文细黑"/>
              </a:rPr>
              <a:t>割礼</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(16:3)</a:t>
            </a:r>
            <a:r>
              <a:rPr lang="zh-CN" altLang="en-US" sz="2400" dirty="0" smtClean="0">
                <a:solidFill>
                  <a:srgbClr val="FF0000"/>
                </a:solidFill>
                <a:latin typeface="华文细黑"/>
                <a:ea typeface="华文细黑"/>
                <a:cs typeface="华文细黑"/>
              </a:rPr>
              <a:t>。</a:t>
            </a:r>
            <a:r>
              <a:rPr lang="en-US" altLang="zh-CN" sz="2000" dirty="0" smtClean="0">
                <a:solidFill>
                  <a:srgbClr val="FF0000"/>
                </a:solidFill>
                <a:latin typeface="华文细黑"/>
                <a:ea typeface="华文细黑"/>
                <a:cs typeface="华文细黑"/>
              </a:rPr>
              <a:t>(1)</a:t>
            </a:r>
            <a:r>
              <a:rPr lang="zh-CN" altLang="en-US" sz="2000" dirty="0" smtClean="0">
                <a:solidFill>
                  <a:srgbClr val="FF0000"/>
                </a:solidFill>
                <a:latin typeface="华文细黑"/>
                <a:ea typeface="华文细黑"/>
                <a:cs typeface="华文细黑"/>
              </a:rPr>
              <a:t>耶路撒冷会议的决定是得救不需要受割礼</a:t>
            </a:r>
            <a:r>
              <a:rPr lang="en-US" altLang="zh-CN" sz="2000" dirty="0" smtClean="0">
                <a:solidFill>
                  <a:srgbClr val="FF0000"/>
                </a:solidFill>
                <a:latin typeface="华文细黑"/>
                <a:ea typeface="华文细黑"/>
                <a:cs typeface="华文细黑"/>
              </a:rPr>
              <a:t>(15</a:t>
            </a:r>
            <a:r>
              <a:rPr lang="en-US" altLang="zh-CN" sz="2000" dirty="0">
                <a:solidFill>
                  <a:srgbClr val="FF0000"/>
                </a:solidFill>
                <a:latin typeface="华文细黑"/>
                <a:ea typeface="华文细黑"/>
                <a:cs typeface="华文细黑"/>
              </a:rPr>
              <a:t>:</a:t>
            </a:r>
            <a:r>
              <a:rPr lang="en-US" altLang="zh-CN" sz="2000" dirty="0" smtClean="0">
                <a:solidFill>
                  <a:srgbClr val="FF0000"/>
                </a:solidFill>
                <a:latin typeface="华文细黑"/>
                <a:ea typeface="华文细黑"/>
                <a:cs typeface="华文细黑"/>
              </a:rPr>
              <a:t>11)</a:t>
            </a:r>
            <a:r>
              <a:rPr lang="zh-CN" altLang="en-US" sz="2000" dirty="0" smtClean="0">
                <a:solidFill>
                  <a:srgbClr val="FF0000"/>
                </a:solidFill>
                <a:latin typeface="华文细黑"/>
                <a:ea typeface="华文细黑"/>
                <a:cs typeface="华文细黑"/>
              </a:rPr>
              <a:t>。 </a:t>
            </a:r>
            <a:r>
              <a:rPr lang="en-US" altLang="zh-CN" sz="2000" dirty="0" smtClean="0">
                <a:solidFill>
                  <a:srgbClr val="FF0000"/>
                </a:solidFill>
                <a:latin typeface="华文细黑"/>
                <a:ea typeface="华文细黑"/>
                <a:cs typeface="华文细黑"/>
              </a:rPr>
              <a:t>(2)</a:t>
            </a:r>
            <a:r>
              <a:rPr lang="zh-CN" altLang="en-US" sz="2000" dirty="0" smtClean="0">
                <a:solidFill>
                  <a:srgbClr val="FF0000"/>
                </a:solidFill>
                <a:latin typeface="华文细黑"/>
                <a:ea typeface="华文细黑"/>
                <a:cs typeface="华文细黑"/>
              </a:rPr>
              <a:t>提多决定不</a:t>
            </a:r>
            <a:r>
              <a:rPr lang="zh-CN" altLang="en-US" sz="2000" dirty="0">
                <a:solidFill>
                  <a:srgbClr val="FF0000"/>
                </a:solidFill>
                <a:latin typeface="华文细黑"/>
                <a:ea typeface="华文细黑"/>
                <a:cs typeface="华文细黑"/>
              </a:rPr>
              <a:t>受</a:t>
            </a:r>
            <a:r>
              <a:rPr lang="zh-CN" altLang="en-US" sz="2000" dirty="0" smtClean="0">
                <a:solidFill>
                  <a:srgbClr val="FF0000"/>
                </a:solidFill>
                <a:latin typeface="华文细黑"/>
                <a:ea typeface="华文细黑"/>
                <a:cs typeface="华文细黑"/>
              </a:rPr>
              <a:t>割礼</a:t>
            </a:r>
            <a:r>
              <a:rPr lang="zh-CN" altLang="en-US" sz="2000" dirty="0">
                <a:solidFill>
                  <a:srgbClr val="FF0000"/>
                </a:solidFill>
                <a:latin typeface="华文细黑"/>
                <a:ea typeface="华文细黑"/>
                <a:cs typeface="华文细黑"/>
              </a:rPr>
              <a:t>，免得敌人认为</a:t>
            </a:r>
            <a:r>
              <a:rPr lang="zh-CN" altLang="en-US" sz="2000" dirty="0" smtClean="0">
                <a:solidFill>
                  <a:srgbClr val="FF0000"/>
                </a:solidFill>
                <a:latin typeface="华文细黑"/>
                <a:ea typeface="华文细黑"/>
                <a:cs typeface="华文细黑"/>
              </a:rPr>
              <a:t>他认同他們的主張 </a:t>
            </a:r>
            <a:r>
              <a:rPr lang="en-US" altLang="zh-CN" sz="2000" dirty="0" smtClean="0">
                <a:solidFill>
                  <a:srgbClr val="FF0000"/>
                </a:solidFill>
                <a:latin typeface="华文细黑"/>
                <a:ea typeface="华文细黑"/>
                <a:cs typeface="华文细黑"/>
              </a:rPr>
              <a:t>(</a:t>
            </a:r>
            <a:r>
              <a:rPr lang="zh-CN" altLang="en-US" sz="2000" dirty="0" smtClean="0">
                <a:solidFill>
                  <a:srgbClr val="FF0000"/>
                </a:solidFill>
                <a:latin typeface="华文细黑"/>
                <a:ea typeface="华文细黑"/>
                <a:cs typeface="华文细黑"/>
              </a:rPr>
              <a:t>加</a:t>
            </a:r>
            <a:r>
              <a:rPr lang="en-US" altLang="zh-CN" sz="2000" dirty="0" smtClean="0">
                <a:solidFill>
                  <a:srgbClr val="FF0000"/>
                </a:solidFill>
                <a:latin typeface="华文细黑"/>
                <a:ea typeface="华文细黑"/>
                <a:cs typeface="华文细黑"/>
              </a:rPr>
              <a:t>2:1</a:t>
            </a:r>
            <a:r>
              <a:rPr lang="en-US" altLang="zh-CN" sz="2000" dirty="0">
                <a:solidFill>
                  <a:srgbClr val="FF0000"/>
                </a:solidFill>
                <a:latin typeface="华文细黑"/>
                <a:ea typeface="华文细黑"/>
                <a:cs typeface="华文细黑"/>
              </a:rPr>
              <a:t>-</a:t>
            </a:r>
            <a:r>
              <a:rPr lang="en-US" altLang="zh-CN" sz="2000" dirty="0" smtClean="0">
                <a:solidFill>
                  <a:srgbClr val="FF0000"/>
                </a:solidFill>
                <a:latin typeface="华文细黑"/>
                <a:ea typeface="华文细黑"/>
                <a:cs typeface="华文细黑"/>
              </a:rPr>
              <a:t>5)</a:t>
            </a:r>
            <a:r>
              <a:rPr lang="zh-CN" altLang="en-US" sz="2000" dirty="0" smtClean="0">
                <a:solidFill>
                  <a:srgbClr val="FF0000"/>
                </a:solidFill>
                <a:latin typeface="华文细黑"/>
                <a:ea typeface="华文细黑"/>
                <a:cs typeface="华文细黑"/>
              </a:rPr>
              <a:t>。 </a:t>
            </a:r>
            <a:r>
              <a:rPr lang="en-US" altLang="zh-CN" sz="2000" dirty="0" smtClean="0">
                <a:solidFill>
                  <a:srgbClr val="FF0000"/>
                </a:solidFill>
                <a:latin typeface="华文细黑"/>
                <a:ea typeface="华文细黑"/>
                <a:cs typeface="华文细黑"/>
              </a:rPr>
              <a:t>(3)</a:t>
            </a:r>
            <a:r>
              <a:rPr lang="zh-CN" altLang="en-US" sz="2000" dirty="0" smtClean="0">
                <a:solidFill>
                  <a:srgbClr val="FF0000"/>
                </a:solidFill>
                <a:latin typeface="华文细黑"/>
                <a:ea typeface="华文细黑"/>
                <a:cs typeface="华文细黑"/>
              </a:rPr>
              <a:t>提摩太决定为了他的服事受</a:t>
            </a:r>
            <a:r>
              <a:rPr lang="zh-CN" altLang="en-US" sz="2000" dirty="0">
                <a:solidFill>
                  <a:srgbClr val="FF0000"/>
                </a:solidFill>
                <a:latin typeface="华文细黑"/>
                <a:ea typeface="华文细黑"/>
                <a:cs typeface="华文细黑"/>
              </a:rPr>
              <a:t>割礼。 </a:t>
            </a:r>
            <a:r>
              <a:rPr lang="zh-CN" altLang="en-US" sz="2000" dirty="0" smtClean="0">
                <a:solidFill>
                  <a:srgbClr val="FF0000"/>
                </a:solidFill>
                <a:latin typeface="华文细黑"/>
                <a:ea typeface="华文细黑"/>
                <a:cs typeface="华文细黑"/>
              </a:rPr>
              <a:t>因他</a:t>
            </a:r>
            <a:r>
              <a:rPr lang="zh-CN" altLang="en-US" sz="2000" dirty="0">
                <a:solidFill>
                  <a:srgbClr val="FF0000"/>
                </a:solidFill>
                <a:latin typeface="华文细黑"/>
                <a:ea typeface="华文细黑"/>
                <a:cs typeface="华文细黑"/>
              </a:rPr>
              <a:t>会和犹太人和外邦人一</a:t>
            </a:r>
            <a:r>
              <a:rPr lang="zh-CN" altLang="en-US" sz="2000" dirty="0" smtClean="0">
                <a:solidFill>
                  <a:srgbClr val="FF0000"/>
                </a:solidFill>
                <a:latin typeface="华文细黑"/>
                <a:ea typeface="华文细黑"/>
                <a:cs typeface="华文细黑"/>
              </a:rPr>
              <a:t>起工作</a:t>
            </a:r>
            <a:r>
              <a:rPr lang="en-US" altLang="zh-CN" sz="2000" dirty="0" smtClean="0">
                <a:solidFill>
                  <a:srgbClr val="FF0000"/>
                </a:solidFill>
                <a:latin typeface="华文细黑"/>
                <a:ea typeface="华文细黑"/>
                <a:cs typeface="华文细黑"/>
              </a:rPr>
              <a:t>(</a:t>
            </a:r>
            <a:r>
              <a:rPr lang="zh-CN" altLang="en-US" sz="2000" dirty="0" smtClean="0">
                <a:solidFill>
                  <a:srgbClr val="FF0000"/>
                </a:solidFill>
                <a:latin typeface="华文细黑"/>
                <a:ea typeface="华文细黑"/>
                <a:cs typeface="华文细黑"/>
              </a:rPr>
              <a:t>林前</a:t>
            </a:r>
            <a:r>
              <a:rPr lang="en-US" altLang="zh-CN" sz="2000" dirty="0" smtClean="0">
                <a:solidFill>
                  <a:srgbClr val="FF0000"/>
                </a:solidFill>
                <a:latin typeface="华文细黑"/>
                <a:ea typeface="华文细黑"/>
                <a:cs typeface="华文细黑"/>
              </a:rPr>
              <a:t>9:19</a:t>
            </a:r>
            <a:r>
              <a:rPr lang="en-US" altLang="zh-CN" sz="2000" dirty="0">
                <a:solidFill>
                  <a:srgbClr val="FF0000"/>
                </a:solidFill>
                <a:latin typeface="华文细黑"/>
                <a:ea typeface="华文细黑"/>
                <a:cs typeface="华文细黑"/>
              </a:rPr>
              <a:t>-</a:t>
            </a:r>
            <a:r>
              <a:rPr lang="en-US" altLang="zh-CN" sz="2000" dirty="0" smtClean="0">
                <a:solidFill>
                  <a:srgbClr val="FF0000"/>
                </a:solidFill>
                <a:latin typeface="华文细黑"/>
                <a:ea typeface="华文细黑"/>
                <a:cs typeface="华文细黑"/>
              </a:rPr>
              <a:t>23)</a:t>
            </a:r>
            <a:r>
              <a:rPr lang="zh-CN" altLang="en-US" sz="2000" dirty="0" smtClean="0">
                <a:solidFill>
                  <a:srgbClr val="FF0000"/>
                </a:solidFill>
                <a:latin typeface="华文细黑"/>
                <a:ea typeface="华文细黑"/>
                <a:cs typeface="华文细黑"/>
              </a:rPr>
              <a:t>。</a:t>
            </a:r>
            <a:endParaRPr lang="en-US" altLang="zh-CN" sz="2000" dirty="0" smtClean="0">
              <a:solidFill>
                <a:srgbClr val="FF0000"/>
              </a:solidFill>
              <a:latin typeface="华文细黑"/>
              <a:ea typeface="华文细黑"/>
              <a:cs typeface="华文细黑"/>
            </a:endParaRPr>
          </a:p>
        </p:txBody>
      </p:sp>
      <p:sp>
        <p:nvSpPr>
          <p:cNvPr id="4" name="Rectangle 3"/>
          <p:cNvSpPr/>
          <p:nvPr/>
        </p:nvSpPr>
        <p:spPr>
          <a:xfrm>
            <a:off x="0" y="-7905"/>
            <a:ext cx="9144000" cy="42189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86655"/>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二。</a:t>
            </a:r>
            <a:r>
              <a:rPr lang="zh-TW" altLang="en-US" sz="2800" b="1" dirty="0">
                <a:solidFill>
                  <a:srgbClr val="FF0000"/>
                </a:solidFill>
                <a:latin typeface="华文细黑"/>
                <a:ea typeface="华文细黑"/>
                <a:cs typeface="华文细黑"/>
              </a:rPr>
              <a:t>新的帮手</a:t>
            </a:r>
            <a:r>
              <a:rPr lang="zh-CN" altLang="en-US" sz="2800" b="1" dirty="0" smtClean="0">
                <a:solidFill>
                  <a:srgbClr val="FF0000"/>
                </a:solidFill>
                <a:latin typeface="华文细黑"/>
                <a:ea typeface="华文细黑"/>
                <a:cs typeface="华文细黑"/>
              </a:rPr>
              <a:t>。</a:t>
            </a:r>
            <a:r>
              <a:rPr lang="en-US" sz="2800" b="1" dirty="0">
                <a:latin typeface="Arial Narrow"/>
                <a:cs typeface="Arial Narrow"/>
              </a:rPr>
              <a:t>2. A new helper. </a:t>
            </a:r>
            <a:endParaRPr lang="en-US" sz="2800" dirty="0">
              <a:latin typeface="Arial Narrow"/>
              <a:cs typeface="Arial Narrow"/>
            </a:endParaRPr>
          </a:p>
        </p:txBody>
      </p:sp>
      <p:sp>
        <p:nvSpPr>
          <p:cNvPr id="6" name="TextBox 5"/>
          <p:cNvSpPr txBox="1"/>
          <p:nvPr/>
        </p:nvSpPr>
        <p:spPr>
          <a:xfrm>
            <a:off x="8596812" y="-109233"/>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(9)</a:t>
            </a:r>
            <a:endParaRPr lang="en-US" sz="2800" dirty="0">
              <a:solidFill>
                <a:srgbClr val="0000FF"/>
              </a:solidFill>
              <a:latin typeface="Times"/>
              <a:cs typeface="Times"/>
            </a:endParaRPr>
          </a:p>
        </p:txBody>
      </p:sp>
      <p:sp>
        <p:nvSpPr>
          <p:cNvPr id="7" name="Rectangle 6"/>
          <p:cNvSpPr/>
          <p:nvPr/>
        </p:nvSpPr>
        <p:spPr>
          <a:xfrm>
            <a:off x="23764" y="3043405"/>
            <a:ext cx="9120236" cy="3908762"/>
          </a:xfrm>
          <a:prstGeom prst="rect">
            <a:avLst/>
          </a:prstGeom>
        </p:spPr>
        <p:txBody>
          <a:bodyPr wrap="square">
            <a:spAutoFit/>
          </a:bodyPr>
          <a:lstStyle/>
          <a:p>
            <a:r>
              <a:rPr lang="en-US" sz="2400" b="1" dirty="0">
                <a:latin typeface="Arial Narrow"/>
                <a:cs typeface="Arial Narrow"/>
              </a:rPr>
              <a:t>C. Timothy was </a:t>
            </a:r>
            <a:r>
              <a:rPr lang="en-US" sz="2400" b="1" dirty="0" err="1">
                <a:latin typeface="Arial Narrow"/>
                <a:cs typeface="Arial Narrow"/>
              </a:rPr>
              <a:t>discipled</a:t>
            </a:r>
            <a:r>
              <a:rPr lang="en-US" sz="2400" b="1" dirty="0">
                <a:latin typeface="Arial Narrow"/>
                <a:cs typeface="Arial Narrow"/>
              </a:rPr>
              <a:t> by Paul.</a:t>
            </a:r>
            <a:r>
              <a:rPr lang="en-US" sz="2400" dirty="0">
                <a:latin typeface="Arial Narrow"/>
                <a:cs typeface="Arial Narrow"/>
              </a:rPr>
              <a:t> “And the things you have heard me say in the presence of many witnesses entrust to reliable people who will also be qualified to teach others”(2Tim.2:2). “The believers at </a:t>
            </a:r>
            <a:r>
              <a:rPr lang="en-US" sz="2400" dirty="0" err="1">
                <a:latin typeface="Arial Narrow"/>
                <a:cs typeface="Arial Narrow"/>
              </a:rPr>
              <a:t>Lystra</a:t>
            </a:r>
            <a:r>
              <a:rPr lang="en-US" sz="2400" dirty="0">
                <a:latin typeface="Arial Narrow"/>
                <a:cs typeface="Arial Narrow"/>
              </a:rPr>
              <a:t> and </a:t>
            </a:r>
            <a:r>
              <a:rPr lang="en-US" sz="2400" dirty="0" err="1">
                <a:latin typeface="Arial Narrow"/>
                <a:cs typeface="Arial Narrow"/>
              </a:rPr>
              <a:t>Iconium</a:t>
            </a:r>
            <a:r>
              <a:rPr lang="en-US" sz="2400" dirty="0">
                <a:latin typeface="Arial Narrow"/>
                <a:cs typeface="Arial Narrow"/>
              </a:rPr>
              <a:t> spoke well of him”(Ac.16:2). </a:t>
            </a:r>
            <a:endParaRPr lang="en-US" sz="2400" dirty="0" smtClean="0">
              <a:latin typeface="Arial Narrow"/>
              <a:cs typeface="Arial Narrow"/>
            </a:endParaRPr>
          </a:p>
          <a:p>
            <a:r>
              <a:rPr lang="en-US" sz="2400" b="1" dirty="0">
                <a:latin typeface="Arial Narrow"/>
                <a:cs typeface="Arial Narrow"/>
              </a:rPr>
              <a:t>D. Timothy was circumcised.</a:t>
            </a:r>
            <a:r>
              <a:rPr lang="en-US" sz="2400" dirty="0">
                <a:latin typeface="Arial Narrow"/>
                <a:cs typeface="Arial Narrow"/>
              </a:rPr>
              <a:t> “Paul wanted to take him along on the journey, so he circumcised him because of the Jews who lived in that area, for they all knew that his father was a Greek”(16:3).	</a:t>
            </a:r>
            <a:r>
              <a:rPr lang="en-US" sz="2000" dirty="0">
                <a:latin typeface="Arial Narrow"/>
                <a:cs typeface="Arial Narrow"/>
              </a:rPr>
              <a:t>(1) The decision at the Jerusalem Conference was that it was not necessary to be circumcised in order to the saved(15:11). (2) The decision for Titus was not to be circumcised lest the enemy think that he was promoting their cause (Gal.2:1-5). (3) The decision for Timothy to be to be circumcised for his service. He would be working with both Jews and Gentiles(1Cor.9:19-23).         </a:t>
            </a:r>
          </a:p>
        </p:txBody>
      </p:sp>
    </p:spTree>
    <p:extLst>
      <p:ext uri="{BB962C8B-B14F-4D97-AF65-F5344CB8AC3E}">
        <p14:creationId xmlns:p14="http://schemas.microsoft.com/office/powerpoint/2010/main" val="31316741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447239"/>
            <a:ext cx="9137169" cy="1200328"/>
          </a:xfrm>
          <a:prstGeom prst="rect">
            <a:avLst/>
          </a:prstGeom>
        </p:spPr>
        <p:txBody>
          <a:bodyPr wrap="square">
            <a:spAutoFit/>
          </a:bodyPr>
          <a:lstStyle/>
          <a:p>
            <a:r>
              <a:rPr lang="en-US" altLang="zh-TW" sz="2400" b="1" dirty="0" smtClean="0">
                <a:solidFill>
                  <a:srgbClr val="FF0000"/>
                </a:solidFill>
                <a:latin typeface="华文细黑"/>
                <a:ea typeface="华文细黑"/>
                <a:cs typeface="华文细黑"/>
              </a:rPr>
              <a:t>E</a:t>
            </a:r>
            <a:r>
              <a:rPr lang="zh-CN" altLang="en-US" sz="2400" b="1" dirty="0" smtClean="0">
                <a:solidFill>
                  <a:srgbClr val="FF0000"/>
                </a:solidFill>
                <a:latin typeface="华文细黑"/>
                <a:ea typeface="华文细黑"/>
                <a:cs typeface="华文细黑"/>
              </a:rPr>
              <a:t>。提摩太是与保罗一起服事的同工。</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他们经过各城，把耶路撒冷使徒和长老所定的条规，交给门徒遵守。于是众教会信心越发坚固，人数天天</a:t>
            </a:r>
            <a:r>
              <a:rPr lang="en-US" sz="2400" dirty="0" smtClean="0">
                <a:solidFill>
                  <a:srgbClr val="FF0000"/>
                </a:solidFill>
                <a:latin typeface="华文细黑"/>
                <a:ea typeface="华文细黑"/>
                <a:cs typeface="华文细黑"/>
              </a:rPr>
              <a:t>加增</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(16:4-5;</a:t>
            </a:r>
            <a:r>
              <a:rPr lang="en-US" sz="2400" dirty="0" smtClean="0">
                <a:solidFill>
                  <a:srgbClr val="FF0000"/>
                </a:solidFill>
                <a:latin typeface="华文细黑"/>
                <a:ea typeface="华文细黑"/>
                <a:cs typeface="华文细黑"/>
              </a:rPr>
              <a:t>17</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14,15</a:t>
            </a:r>
            <a:r>
              <a:rPr lang="en-US" sz="2400" dirty="0">
                <a:solidFill>
                  <a:srgbClr val="FF0000"/>
                </a:solidFill>
                <a:latin typeface="华文细黑"/>
                <a:ea typeface="华文细黑"/>
                <a:cs typeface="华文细黑"/>
              </a:rPr>
              <a:t>; 18:5; 20:</a:t>
            </a:r>
            <a:r>
              <a:rPr lang="en-US" sz="2400" dirty="0" smtClean="0">
                <a:solidFill>
                  <a:srgbClr val="FF0000"/>
                </a:solidFill>
                <a:latin typeface="华文细黑"/>
                <a:ea typeface="华文细黑"/>
                <a:cs typeface="华文细黑"/>
              </a:rPr>
              <a:t>4</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p:txBody>
      </p:sp>
      <p:sp>
        <p:nvSpPr>
          <p:cNvPr id="4" name="Rectangle 3"/>
          <p:cNvSpPr/>
          <p:nvPr/>
        </p:nvSpPr>
        <p:spPr>
          <a:xfrm>
            <a:off x="0" y="-7905"/>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52789"/>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二。</a:t>
            </a:r>
            <a:r>
              <a:rPr lang="zh-TW" altLang="en-US" sz="2800" b="1" dirty="0">
                <a:solidFill>
                  <a:srgbClr val="FF0000"/>
                </a:solidFill>
                <a:latin typeface="华文细黑"/>
                <a:ea typeface="华文细黑"/>
                <a:cs typeface="华文细黑"/>
              </a:rPr>
              <a:t>新的帮手</a:t>
            </a:r>
            <a:r>
              <a:rPr lang="zh-CN" altLang="en-US" sz="2800" b="1" dirty="0" smtClean="0">
                <a:solidFill>
                  <a:srgbClr val="FF0000"/>
                </a:solidFill>
                <a:latin typeface="华文细黑"/>
                <a:ea typeface="华文细黑"/>
                <a:cs typeface="华文细黑"/>
              </a:rPr>
              <a:t>。</a:t>
            </a:r>
            <a:r>
              <a:rPr lang="en-US" sz="2800" b="1" dirty="0">
                <a:latin typeface="Arial Narrow"/>
                <a:cs typeface="Arial Narrow"/>
              </a:rPr>
              <a:t>2. A new helper. </a:t>
            </a:r>
            <a:endParaRPr lang="en-US" sz="2800" dirty="0">
              <a:latin typeface="Arial Narrow"/>
              <a:cs typeface="Arial Narrow"/>
            </a:endParaRPr>
          </a:p>
        </p:txBody>
      </p:sp>
      <p:sp>
        <p:nvSpPr>
          <p:cNvPr id="6" name="TextBox 5"/>
          <p:cNvSpPr txBox="1"/>
          <p:nvPr/>
        </p:nvSpPr>
        <p:spPr>
          <a:xfrm>
            <a:off x="8393616" y="-58434"/>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(10)</a:t>
            </a:r>
            <a:endParaRPr lang="en-US" sz="2800" dirty="0">
              <a:solidFill>
                <a:srgbClr val="0000FF"/>
              </a:solidFill>
              <a:latin typeface="Times"/>
              <a:cs typeface="Times"/>
            </a:endParaRPr>
          </a:p>
        </p:txBody>
      </p:sp>
      <p:sp>
        <p:nvSpPr>
          <p:cNvPr id="7" name="Rectangle 6"/>
          <p:cNvSpPr/>
          <p:nvPr/>
        </p:nvSpPr>
        <p:spPr>
          <a:xfrm>
            <a:off x="-12126" y="1522542"/>
            <a:ext cx="9156126" cy="1569660"/>
          </a:xfrm>
          <a:prstGeom prst="rect">
            <a:avLst/>
          </a:prstGeom>
        </p:spPr>
        <p:txBody>
          <a:bodyPr wrap="square">
            <a:spAutoFit/>
          </a:bodyPr>
          <a:lstStyle/>
          <a:p>
            <a:r>
              <a:rPr lang="en-US" sz="2400" b="1" dirty="0">
                <a:latin typeface="Arial Narrow"/>
                <a:cs typeface="Arial Narrow"/>
              </a:rPr>
              <a:t>E. Timothy was a co-laborer who ministered with Paul.</a:t>
            </a:r>
            <a:r>
              <a:rPr lang="en-US" sz="2400" dirty="0">
                <a:latin typeface="Arial Narrow"/>
                <a:cs typeface="Arial Narrow"/>
              </a:rPr>
              <a:t> “As they traveled from town to town, they delivered the decisions reached by the </a:t>
            </a:r>
            <a:r>
              <a:rPr lang="en-US" sz="2400" dirty="0" smtClean="0">
                <a:latin typeface="Arial Narrow"/>
                <a:cs typeface="Arial Narrow"/>
              </a:rPr>
              <a:t>apostles and elders</a:t>
            </a:r>
            <a:r>
              <a:rPr lang="en-US" sz="2400" dirty="0">
                <a:latin typeface="Arial Narrow"/>
                <a:cs typeface="Arial Narrow"/>
              </a:rPr>
              <a:t> in Jerusalem for the people to obey</a:t>
            </a:r>
            <a:r>
              <a:rPr lang="en-US" sz="2400" dirty="0" smtClean="0">
                <a:latin typeface="Arial Narrow"/>
                <a:cs typeface="Arial Narrow"/>
              </a:rPr>
              <a:t>. So </a:t>
            </a:r>
            <a:r>
              <a:rPr lang="en-US" sz="2400" dirty="0">
                <a:latin typeface="Arial Narrow"/>
                <a:cs typeface="Arial Narrow"/>
              </a:rPr>
              <a:t>the churches were strengthened in the </a:t>
            </a:r>
            <a:r>
              <a:rPr lang="en-US" sz="2400" dirty="0" smtClean="0">
                <a:latin typeface="Arial Narrow"/>
                <a:cs typeface="Arial Narrow"/>
              </a:rPr>
              <a:t>faith and grew </a:t>
            </a:r>
            <a:r>
              <a:rPr lang="en-US" sz="2400" dirty="0">
                <a:latin typeface="Arial Narrow"/>
                <a:cs typeface="Arial Narrow"/>
              </a:rPr>
              <a:t>daily in numbers” (16:4-</a:t>
            </a:r>
            <a:r>
              <a:rPr lang="en-US" sz="2400" dirty="0" smtClean="0">
                <a:latin typeface="Arial Narrow"/>
                <a:cs typeface="Arial Narrow"/>
              </a:rPr>
              <a:t>5;17:14,15;18:5;20:4)</a:t>
            </a:r>
            <a:r>
              <a:rPr lang="en-US" sz="2400" dirty="0">
                <a:latin typeface="Arial Narrow"/>
                <a:cs typeface="Arial Narrow"/>
              </a:rPr>
              <a:t>. </a:t>
            </a:r>
          </a:p>
        </p:txBody>
      </p:sp>
      <p:pic>
        <p:nvPicPr>
          <p:cNvPr id="5" name="Picture 4"/>
          <p:cNvPicPr>
            <a:picLocks noChangeAspect="1"/>
          </p:cNvPicPr>
          <p:nvPr/>
        </p:nvPicPr>
        <p:blipFill>
          <a:blip r:embed="rId3"/>
          <a:stretch>
            <a:fillRect/>
          </a:stretch>
        </p:blipFill>
        <p:spPr>
          <a:xfrm>
            <a:off x="0" y="3103024"/>
            <a:ext cx="9144000" cy="4732860"/>
          </a:xfrm>
          <a:prstGeom prst="rect">
            <a:avLst/>
          </a:prstGeom>
        </p:spPr>
      </p:pic>
    </p:spTree>
    <p:extLst>
      <p:ext uri="{BB962C8B-B14F-4D97-AF65-F5344CB8AC3E}">
        <p14:creationId xmlns:p14="http://schemas.microsoft.com/office/powerpoint/2010/main" val="41549408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126" y="568064"/>
            <a:ext cx="9175083" cy="2677656"/>
          </a:xfrm>
          <a:prstGeom prst="rect">
            <a:avLst/>
          </a:prstGeom>
        </p:spPr>
        <p:txBody>
          <a:bodyPr wrap="square">
            <a:spAutoFit/>
          </a:bodyPr>
          <a:lstStyle/>
          <a:p>
            <a:r>
              <a:rPr lang="en-US" sz="2400" dirty="0" smtClean="0">
                <a:solidFill>
                  <a:srgbClr val="FF0000"/>
                </a:solidFill>
                <a:latin typeface="华文细黑"/>
                <a:ea typeface="华文细黑"/>
                <a:cs typeface="华文细黑"/>
              </a:rPr>
              <a:t>“义</a:t>
            </a:r>
            <a:r>
              <a:rPr lang="en-US" sz="2400" dirty="0">
                <a:solidFill>
                  <a:srgbClr val="FF0000"/>
                </a:solidFill>
                <a:latin typeface="华文细黑"/>
                <a:ea typeface="华文细黑"/>
                <a:cs typeface="华文细黑"/>
              </a:rPr>
              <a:t>人的脚步，被耶和华立</a:t>
            </a:r>
            <a:r>
              <a:rPr lang="en-US" sz="2400" dirty="0" smtClean="0">
                <a:solidFill>
                  <a:srgbClr val="FF0000"/>
                </a:solidFill>
                <a:latin typeface="华文细黑"/>
                <a:ea typeface="华文细黑"/>
                <a:cs typeface="华文细黑"/>
              </a:rPr>
              <a:t>定…”</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诗</a:t>
            </a:r>
            <a:r>
              <a:rPr lang="en-US" altLang="zh-CN" sz="2400" dirty="0" smtClean="0">
                <a:solidFill>
                  <a:srgbClr val="FF0000"/>
                </a:solidFill>
                <a:latin typeface="华文细黑"/>
                <a:ea typeface="华文细黑"/>
                <a:cs typeface="华文细黑"/>
              </a:rPr>
              <a:t>37:</a:t>
            </a:r>
          </a:p>
          <a:p>
            <a:r>
              <a:rPr lang="en-US" altLang="zh-CN" sz="2400" dirty="0" smtClean="0">
                <a:solidFill>
                  <a:srgbClr val="FF0000"/>
                </a:solidFill>
                <a:latin typeface="华文细黑"/>
                <a:ea typeface="华文细黑"/>
                <a:cs typeface="华文细黑"/>
              </a:rPr>
              <a:t>23)</a:t>
            </a:r>
            <a:r>
              <a:rPr lang="zh-CN" altLang="en-US" sz="2400" dirty="0" smtClean="0">
                <a:solidFill>
                  <a:srgbClr val="FF0000"/>
                </a:solidFill>
                <a:latin typeface="华文细黑"/>
                <a:ea typeface="华文细黑"/>
                <a:cs typeface="华文细黑"/>
              </a:rPr>
              <a:t>和我们的停</a:t>
            </a:r>
            <a:r>
              <a:rPr lang="en-US" sz="2400" dirty="0">
                <a:solidFill>
                  <a:srgbClr val="FF0000"/>
                </a:solidFill>
                <a:latin typeface="华文细黑"/>
                <a:ea typeface="华文细黑"/>
                <a:cs typeface="华文细黑"/>
              </a:rPr>
              <a:t>步</a:t>
            </a:r>
            <a:r>
              <a:rPr lang="zh-CN" altLang="en-US" sz="2400" dirty="0" smtClean="0">
                <a:solidFill>
                  <a:srgbClr val="FF0000"/>
                </a:solidFill>
                <a:latin typeface="华文细黑"/>
                <a:ea typeface="华文细黑"/>
                <a:cs typeface="华文细黑"/>
              </a:rPr>
              <a:t>。 神打开门和关闭门</a:t>
            </a:r>
            <a:r>
              <a:rPr lang="zh-CN" altLang="en-US" sz="2400" dirty="0">
                <a:solidFill>
                  <a:srgbClr val="FF0000"/>
                </a:solidFill>
                <a:latin typeface="华文细黑"/>
                <a:ea typeface="华文细黑"/>
                <a:cs typeface="华文细黑"/>
              </a:rPr>
              <a:t>。</a:t>
            </a:r>
          </a:p>
          <a:p>
            <a:r>
              <a:rPr lang="en-US" altLang="zh-CN" sz="2400" b="1" dirty="0" smtClean="0">
                <a:solidFill>
                  <a:srgbClr val="FF0000"/>
                </a:solidFill>
                <a:latin typeface="华文细黑"/>
                <a:ea typeface="华文细黑"/>
                <a:cs typeface="华文细黑"/>
              </a:rPr>
              <a:t>A</a:t>
            </a:r>
            <a:r>
              <a:rPr lang="zh-CN" altLang="en-US" sz="2400" b="1" dirty="0" smtClean="0">
                <a:solidFill>
                  <a:srgbClr val="FF0000"/>
                </a:solidFill>
                <a:latin typeface="华文细黑"/>
                <a:ea typeface="华文细黑"/>
                <a:cs typeface="华文细黑"/>
              </a:rPr>
              <a:t>。闭门。</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圣灵既然禁止他们在亚西亚讲道，他们就经过弗吕</a:t>
            </a:r>
            <a:r>
              <a:rPr lang="en-US" sz="2400" dirty="0" smtClean="0">
                <a:solidFill>
                  <a:srgbClr val="FF0000"/>
                </a:solidFill>
                <a:latin typeface="华文细黑"/>
                <a:ea typeface="华文细黑"/>
                <a:cs typeface="华文细黑"/>
              </a:rPr>
              <a:t>家，加</a:t>
            </a:r>
            <a:r>
              <a:rPr lang="en-US" sz="2400" dirty="0">
                <a:solidFill>
                  <a:srgbClr val="FF0000"/>
                </a:solidFill>
                <a:latin typeface="华文细黑"/>
                <a:ea typeface="华文细黑"/>
                <a:cs typeface="华文细黑"/>
              </a:rPr>
              <a:t>拉太一带地方。到了每西亚的边界，他们想要往庇推尼去，耶稣的灵却</a:t>
            </a:r>
            <a:r>
              <a:rPr lang="en-US" sz="2400" dirty="0" smtClean="0">
                <a:solidFill>
                  <a:srgbClr val="FF0000"/>
                </a:solidFill>
                <a:latin typeface="华文细黑"/>
                <a:ea typeface="华文细黑"/>
                <a:cs typeface="华文细黑"/>
              </a:rPr>
              <a:t>不许</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(16:6-7)</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a:t>
            </a:r>
            <a:r>
              <a:rPr lang="zh-CN" altLang="en-US" sz="2400" dirty="0" smtClean="0">
                <a:solidFill>
                  <a:srgbClr val="FF0000"/>
                </a:solidFill>
                <a:latin typeface="华文细黑"/>
                <a:ea typeface="华文细黑"/>
                <a:cs typeface="华文细黑"/>
              </a:rPr>
              <a:t>保罗试图向东进入亚细亚和</a:t>
            </a:r>
            <a:r>
              <a:rPr lang="en-US" sz="2400" dirty="0" err="1" smtClean="0">
                <a:solidFill>
                  <a:srgbClr val="FF0000"/>
                </a:solidFill>
                <a:latin typeface="华文细黑"/>
                <a:ea typeface="华文细黑"/>
                <a:cs typeface="华文细黑"/>
              </a:rPr>
              <a:t>庇推尼</a:t>
            </a:r>
            <a:r>
              <a:rPr lang="zh-CN" altLang="en-US" sz="2400" dirty="0" smtClean="0">
                <a:solidFill>
                  <a:srgbClr val="FF0000"/>
                </a:solidFill>
                <a:latin typeface="华文细黑"/>
                <a:ea typeface="华文细黑"/>
                <a:cs typeface="华文细黑"/>
              </a:rPr>
              <a:t>，為主的福音进入新地方，但主关上门</a:t>
            </a:r>
            <a:r>
              <a:rPr lang="zh-CN" altLang="en-US" sz="2400" dirty="0">
                <a:solidFill>
                  <a:srgbClr val="FF0000"/>
                </a:solidFill>
                <a:latin typeface="华文细黑"/>
                <a:ea typeface="华文细黑"/>
                <a:cs typeface="华文细黑"/>
              </a:rPr>
              <a:t>。 </a:t>
            </a:r>
            <a:r>
              <a:rPr lang="en-US" altLang="zh-CN" sz="2400" dirty="0" smtClean="0">
                <a:solidFill>
                  <a:srgbClr val="FF0000"/>
                </a:solidFill>
                <a:latin typeface="华文细黑"/>
                <a:ea typeface="华文细黑"/>
                <a:cs typeface="华文细黑"/>
              </a:rPr>
              <a:t>(2)</a:t>
            </a:r>
            <a:r>
              <a:rPr lang="zh-CN" altLang="en-US" sz="2400" dirty="0" smtClean="0">
                <a:solidFill>
                  <a:srgbClr val="FF0000"/>
                </a:solidFill>
                <a:latin typeface="华文细黑"/>
                <a:ea typeface="华文细黑"/>
                <a:cs typeface="华文细黑"/>
              </a:rPr>
              <a:t>保罗</a:t>
            </a:r>
            <a:r>
              <a:rPr lang="zh-CN" altLang="en-US" sz="2400" dirty="0">
                <a:solidFill>
                  <a:srgbClr val="FF0000"/>
                </a:solidFill>
                <a:latin typeface="华文细黑"/>
                <a:ea typeface="华文细黑"/>
                <a:cs typeface="华文细黑"/>
              </a:rPr>
              <a:t>可能感到失望，也许有点气馁</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3)</a:t>
            </a:r>
            <a:r>
              <a:rPr lang="zh-CN" altLang="en-US" sz="2400" dirty="0" smtClean="0">
                <a:solidFill>
                  <a:srgbClr val="FF0000"/>
                </a:solidFill>
                <a:latin typeface="华文细黑"/>
                <a:ea typeface="华文细黑"/>
                <a:cs typeface="华文细黑"/>
              </a:rPr>
              <a:t>神计划在另一个时间使福音进入那里</a:t>
            </a:r>
            <a:r>
              <a:rPr lang="en-US" altLang="zh-CN"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18:19-19:41)</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p:txBody>
      </p:sp>
      <p:sp>
        <p:nvSpPr>
          <p:cNvPr id="4" name="Rectangle 3"/>
          <p:cNvSpPr/>
          <p:nvPr/>
        </p:nvSpPr>
        <p:spPr>
          <a:xfrm>
            <a:off x="0" y="-7905"/>
            <a:ext cx="9144000" cy="58074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三。</a:t>
            </a:r>
            <a:r>
              <a:rPr lang="zh-TW" altLang="en-US" sz="2800" b="1" dirty="0" smtClean="0">
                <a:solidFill>
                  <a:srgbClr val="FF0000"/>
                </a:solidFill>
                <a:latin typeface="华文细黑"/>
                <a:ea typeface="华文细黑"/>
                <a:cs typeface="华文细黑"/>
              </a:rPr>
              <a:t>新的</a:t>
            </a:r>
            <a:r>
              <a:rPr lang="zh-CN" altLang="en-US" sz="2800" b="1" dirty="0" smtClean="0">
                <a:solidFill>
                  <a:srgbClr val="FF0000"/>
                </a:solidFill>
                <a:latin typeface="华文细黑"/>
                <a:ea typeface="华文细黑"/>
                <a:cs typeface="华文细黑"/>
              </a:rPr>
              <a:t>异象。</a:t>
            </a:r>
            <a:r>
              <a:rPr lang="en-US" sz="2800" b="1" dirty="0">
                <a:latin typeface="Arial Narrow"/>
                <a:cs typeface="Arial Narrow"/>
              </a:rPr>
              <a:t>3. A new vision. </a:t>
            </a:r>
            <a:endParaRPr lang="en-US" sz="2800" dirty="0">
              <a:latin typeface="Arial Narrow"/>
              <a:cs typeface="Arial Narrow"/>
            </a:endParaRPr>
          </a:p>
        </p:txBody>
      </p:sp>
      <p:sp>
        <p:nvSpPr>
          <p:cNvPr id="6" name="TextBox 5"/>
          <p:cNvSpPr txBox="1"/>
          <p:nvPr/>
        </p:nvSpPr>
        <p:spPr>
          <a:xfrm>
            <a:off x="8433624" y="6365753"/>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(11)</a:t>
            </a:r>
            <a:endParaRPr lang="en-US" sz="2800" dirty="0">
              <a:solidFill>
                <a:srgbClr val="0000FF"/>
              </a:solidFill>
              <a:latin typeface="Times"/>
              <a:cs typeface="Times"/>
            </a:endParaRPr>
          </a:p>
        </p:txBody>
      </p:sp>
      <p:sp>
        <p:nvSpPr>
          <p:cNvPr id="7" name="Rectangle 6"/>
          <p:cNvSpPr/>
          <p:nvPr/>
        </p:nvSpPr>
        <p:spPr>
          <a:xfrm>
            <a:off x="6831" y="3153819"/>
            <a:ext cx="9156126" cy="3785652"/>
          </a:xfrm>
          <a:prstGeom prst="rect">
            <a:avLst/>
          </a:prstGeom>
        </p:spPr>
        <p:txBody>
          <a:bodyPr wrap="square">
            <a:spAutoFit/>
          </a:bodyPr>
          <a:lstStyle/>
          <a:p>
            <a:r>
              <a:rPr lang="en-US" sz="2400" smtClean="0">
                <a:latin typeface="Arial Narrow"/>
                <a:cs typeface="Arial Narrow"/>
              </a:rPr>
              <a:t>“</a:t>
            </a:r>
            <a:r>
              <a:rPr lang="en-US" sz="2400" dirty="0" smtClean="0">
                <a:latin typeface="Arial Narrow"/>
                <a:cs typeface="Arial Narrow"/>
              </a:rPr>
              <a:t>The</a:t>
            </a:r>
            <a:r>
              <a:rPr lang="en-US" sz="2400" dirty="0">
                <a:latin typeface="Arial Narrow"/>
                <a:cs typeface="Arial Narrow"/>
              </a:rPr>
              <a:t> Lord makes firm the steps…” </a:t>
            </a:r>
            <a:r>
              <a:rPr lang="en-US" sz="2400" dirty="0" smtClean="0">
                <a:latin typeface="Arial Narrow"/>
                <a:cs typeface="Arial Narrow"/>
              </a:rPr>
              <a:t>(</a:t>
            </a:r>
            <a:r>
              <a:rPr lang="en-US" sz="2400" dirty="0">
                <a:latin typeface="Arial Narrow"/>
                <a:cs typeface="Arial Narrow"/>
              </a:rPr>
              <a:t>Ps.37:23) and our stops. God opens and closes doors.</a:t>
            </a:r>
          </a:p>
          <a:p>
            <a:r>
              <a:rPr lang="en-US" sz="2400" b="1" dirty="0" smtClean="0">
                <a:latin typeface="Arial Narrow"/>
                <a:cs typeface="Arial Narrow"/>
              </a:rPr>
              <a:t>A. Closed </a:t>
            </a:r>
            <a:r>
              <a:rPr lang="en-US" sz="2400" b="1" dirty="0">
                <a:latin typeface="Arial Narrow"/>
                <a:cs typeface="Arial Narrow"/>
              </a:rPr>
              <a:t>doors.</a:t>
            </a:r>
            <a:r>
              <a:rPr lang="en-US" sz="2400" dirty="0">
                <a:latin typeface="Arial Narrow"/>
                <a:cs typeface="Arial Narrow"/>
              </a:rPr>
              <a:t> “Paul and his companions traveled throughout the region of Phrygia and Galatia, having been kept by the Holy Spirit from preaching the word in the province of </a:t>
            </a:r>
            <a:r>
              <a:rPr lang="en-US" sz="2400" dirty="0" err="1" smtClean="0">
                <a:latin typeface="Arial Narrow"/>
                <a:cs typeface="Arial Narrow"/>
              </a:rPr>
              <a:t>Asia.When</a:t>
            </a:r>
            <a:r>
              <a:rPr lang="en-US" sz="2400" dirty="0" smtClean="0">
                <a:latin typeface="Arial Narrow"/>
                <a:cs typeface="Arial Narrow"/>
              </a:rPr>
              <a:t> </a:t>
            </a:r>
            <a:r>
              <a:rPr lang="en-US" sz="2400" dirty="0">
                <a:latin typeface="Arial Narrow"/>
                <a:cs typeface="Arial Narrow"/>
              </a:rPr>
              <a:t>they came to the border of </a:t>
            </a:r>
            <a:r>
              <a:rPr lang="en-US" sz="2400" dirty="0" err="1">
                <a:latin typeface="Arial Narrow"/>
                <a:cs typeface="Arial Narrow"/>
              </a:rPr>
              <a:t>Mysia</a:t>
            </a:r>
            <a:r>
              <a:rPr lang="en-US" sz="2400" dirty="0">
                <a:latin typeface="Arial Narrow"/>
                <a:cs typeface="Arial Narrow"/>
              </a:rPr>
              <a:t>, they tried to enter Bithynia, but the Spirit of Jesus would not allow them to”(16:6-7). (1) Paul tried to enter new territory for the Lord by traveling east into Asia Minor and </a:t>
            </a:r>
            <a:r>
              <a:rPr lang="en-US" sz="2400" dirty="0" err="1">
                <a:latin typeface="Arial Narrow"/>
                <a:cs typeface="Arial Narrow"/>
              </a:rPr>
              <a:t>Bythinia</a:t>
            </a:r>
            <a:r>
              <a:rPr lang="en-US" sz="2400" dirty="0">
                <a:latin typeface="Arial Narrow"/>
                <a:cs typeface="Arial Narrow"/>
              </a:rPr>
              <a:t>, but the Lord closed the door. (2) Paul was probably disappointed and perhaps a little discouraged. </a:t>
            </a:r>
            <a:r>
              <a:rPr lang="en-US" sz="2400" dirty="0" smtClean="0">
                <a:latin typeface="Arial Narrow"/>
                <a:cs typeface="Arial Narrow"/>
              </a:rPr>
              <a:t>(</a:t>
            </a:r>
            <a:r>
              <a:rPr lang="en-US" sz="2400" dirty="0">
                <a:latin typeface="Arial Narrow"/>
                <a:cs typeface="Arial Narrow"/>
              </a:rPr>
              <a:t>3</a:t>
            </a:r>
            <a:r>
              <a:rPr lang="en-US" sz="2400" dirty="0" smtClean="0">
                <a:latin typeface="Arial Narrow"/>
                <a:cs typeface="Arial Narrow"/>
              </a:rPr>
              <a:t>)God </a:t>
            </a:r>
            <a:r>
              <a:rPr lang="en-US" sz="2400" dirty="0">
                <a:latin typeface="Arial Narrow"/>
                <a:cs typeface="Arial Narrow"/>
              </a:rPr>
              <a:t>planned for the </a:t>
            </a:r>
            <a:r>
              <a:rPr lang="en-US" sz="2400" dirty="0" smtClean="0">
                <a:latin typeface="Arial Narrow"/>
                <a:cs typeface="Arial Narrow"/>
              </a:rPr>
              <a:t>message to </a:t>
            </a:r>
            <a:r>
              <a:rPr lang="en-US" sz="2400" dirty="0">
                <a:latin typeface="Arial Narrow"/>
                <a:cs typeface="Arial Narrow"/>
              </a:rPr>
              <a:t>get there another </a:t>
            </a:r>
            <a:r>
              <a:rPr lang="en-US" sz="2400" dirty="0" smtClean="0">
                <a:latin typeface="Arial Narrow"/>
                <a:cs typeface="Arial Narrow"/>
              </a:rPr>
              <a:t>time(</a:t>
            </a:r>
            <a:r>
              <a:rPr lang="en-US" sz="2400" dirty="0">
                <a:latin typeface="Arial Narrow"/>
                <a:cs typeface="Arial Narrow"/>
              </a:rPr>
              <a:t>18</a:t>
            </a:r>
            <a:r>
              <a:rPr lang="en-US" sz="2400" dirty="0" smtClean="0">
                <a:latin typeface="Arial Narrow"/>
                <a:cs typeface="Arial Narrow"/>
              </a:rPr>
              <a:t>:19- 19</a:t>
            </a:r>
            <a:r>
              <a:rPr lang="en-US" sz="2400" dirty="0">
                <a:latin typeface="Arial Narrow"/>
                <a:cs typeface="Arial Narrow"/>
              </a:rPr>
              <a:t>:41).</a:t>
            </a:r>
          </a:p>
        </p:txBody>
      </p:sp>
      <p:pic>
        <p:nvPicPr>
          <p:cNvPr id="3" name="Picture 2"/>
          <p:cNvPicPr>
            <a:picLocks noChangeAspect="1"/>
          </p:cNvPicPr>
          <p:nvPr/>
        </p:nvPicPr>
        <p:blipFill>
          <a:blip r:embed="rId3"/>
          <a:stretch>
            <a:fillRect/>
          </a:stretch>
        </p:blipFill>
        <p:spPr>
          <a:xfrm>
            <a:off x="5547865" y="-35647"/>
            <a:ext cx="4586730" cy="1204596"/>
          </a:xfrm>
          <a:prstGeom prst="rect">
            <a:avLst/>
          </a:prstGeom>
        </p:spPr>
      </p:pic>
    </p:spTree>
    <p:extLst>
      <p:ext uri="{BB962C8B-B14F-4D97-AF65-F5344CB8AC3E}">
        <p14:creationId xmlns:p14="http://schemas.microsoft.com/office/powerpoint/2010/main" val="12228395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126" y="442755"/>
            <a:ext cx="9156126" cy="6740307"/>
          </a:xfrm>
          <a:prstGeom prst="rect">
            <a:avLst/>
          </a:prstGeom>
        </p:spPr>
        <p:txBody>
          <a:bodyPr wrap="square">
            <a:spAutoFit/>
          </a:bodyPr>
          <a:lstStyle/>
          <a:p>
            <a:r>
              <a:rPr lang="en-US" altLang="zh-CN" sz="2400" b="1" dirty="0" smtClean="0">
                <a:solidFill>
                  <a:srgbClr val="FF0000"/>
                </a:solidFill>
                <a:latin typeface="华文细黑"/>
                <a:ea typeface="华文细黑"/>
                <a:cs typeface="华文细黑"/>
              </a:rPr>
              <a:t>B</a:t>
            </a:r>
            <a:r>
              <a:rPr lang="zh-CN" altLang="en-US" sz="2400" b="1" dirty="0" smtClean="0">
                <a:solidFill>
                  <a:srgbClr val="FF0000"/>
                </a:solidFill>
                <a:latin typeface="华文细黑"/>
                <a:ea typeface="华文细黑"/>
                <a:cs typeface="华文细黑"/>
              </a:rPr>
              <a:t>。开门。</a:t>
            </a:r>
            <a:r>
              <a:rPr lang="en-US" altLang="zh-CN"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他们就越过每西亚，下到特罗亚去。在夜间有异象现与保罗。有一个马其顿人，站着求他说，请你过到马其顿来帮助我们。保罗既看见这异象，我们随即想要往马其顿去，以为神召我们传福音给那里的人听。于是从特罗亚开船，一直行到撒摩特喇，第二天到了尼亚波</a:t>
            </a:r>
            <a:r>
              <a:rPr lang="en-US" sz="2400" dirty="0" smtClean="0">
                <a:solidFill>
                  <a:srgbClr val="FF0000"/>
                </a:solidFill>
                <a:latin typeface="华文细黑"/>
                <a:ea typeface="华文细黑"/>
                <a:cs typeface="华文细黑"/>
              </a:rPr>
              <a:t>利</a:t>
            </a:r>
            <a:r>
              <a:rPr lang="en-US" altLang="zh-CN" sz="2400" dirty="0" smtClean="0">
                <a:solidFill>
                  <a:srgbClr val="FF0000"/>
                </a:solidFill>
                <a:latin typeface="华文细黑"/>
                <a:ea typeface="华文细黑"/>
                <a:cs typeface="华文细黑"/>
              </a:rPr>
              <a:t>”(16:8-11)</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a:t>
            </a:r>
            <a:r>
              <a:rPr lang="zh-CN" altLang="en-US" sz="2400" dirty="0" smtClean="0">
                <a:solidFill>
                  <a:srgbClr val="FF0000"/>
                </a:solidFill>
                <a:latin typeface="华文细黑"/>
                <a:ea typeface="华文细黑"/>
                <a:cs typeface="华文细黑"/>
              </a:rPr>
              <a:t>在特</a:t>
            </a:r>
            <a:r>
              <a:rPr lang="en-US" sz="2400" dirty="0" smtClean="0">
                <a:solidFill>
                  <a:srgbClr val="FF0000"/>
                </a:solidFill>
                <a:latin typeface="华文细黑"/>
                <a:ea typeface="华文细黑"/>
                <a:cs typeface="华文细黑"/>
              </a:rPr>
              <a:t>罗</a:t>
            </a:r>
            <a:r>
              <a:rPr lang="zh-CN" altLang="en-US" sz="2400" dirty="0" smtClean="0">
                <a:solidFill>
                  <a:srgbClr val="FF0000"/>
                </a:solidFill>
                <a:latin typeface="华文细黑"/>
                <a:ea typeface="华文细黑"/>
                <a:cs typeface="华文细黑"/>
              </a:rPr>
              <a:t>亚</a:t>
            </a:r>
            <a:r>
              <a:rPr lang="zh-CN" altLang="en-US"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保罗被一个在夜间异象中</a:t>
            </a:r>
            <a:r>
              <a:rPr lang="zh-CN" altLang="en-US" sz="2400" dirty="0">
                <a:solidFill>
                  <a:srgbClr val="FF0000"/>
                </a:solidFill>
                <a:latin typeface="华文细黑"/>
                <a:ea typeface="华文细黑"/>
                <a:cs typeface="华文细黑"/>
              </a:rPr>
              <a:t>看到</a:t>
            </a:r>
            <a:r>
              <a:rPr lang="zh-CN" altLang="en-US" sz="2400" dirty="0" smtClean="0">
                <a:solidFill>
                  <a:srgbClr val="FF0000"/>
                </a:solidFill>
                <a:latin typeface="华文细黑"/>
                <a:ea typeface="华文细黑"/>
                <a:cs typeface="华文细黑"/>
              </a:rPr>
              <a:t>的人召到</a:t>
            </a:r>
            <a:r>
              <a:rPr lang="zh-CN" altLang="en-US" sz="2400" dirty="0">
                <a:solidFill>
                  <a:srgbClr val="FF0000"/>
                </a:solidFill>
                <a:latin typeface="华文细黑"/>
                <a:ea typeface="华文细黑"/>
                <a:cs typeface="华文细黑"/>
              </a:rPr>
              <a:t>马其顿</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(2)</a:t>
            </a:r>
            <a:r>
              <a:rPr lang="zh-CN" altLang="en-US" sz="2400" dirty="0" smtClean="0">
                <a:solidFill>
                  <a:srgbClr val="FF0000"/>
                </a:solidFill>
                <a:latin typeface="华文细黑"/>
                <a:ea typeface="华文细黑"/>
                <a:cs typeface="华文细黑"/>
              </a:rPr>
              <a:t>写</a:t>
            </a:r>
            <a:r>
              <a:rPr lang="zh-CN" altLang="en-US" sz="2400" dirty="0">
                <a:solidFill>
                  <a:srgbClr val="FF0000"/>
                </a:solidFill>
                <a:latin typeface="华文细黑"/>
                <a:ea typeface="华文细黑"/>
                <a:cs typeface="华文细黑"/>
              </a:rPr>
              <a:t>了“使徒行传”</a:t>
            </a:r>
            <a:r>
              <a:rPr lang="zh-CN" altLang="en-US" sz="2400" dirty="0" smtClean="0">
                <a:solidFill>
                  <a:srgbClr val="FF0000"/>
                </a:solidFill>
                <a:latin typeface="华文细黑"/>
                <a:ea typeface="华文细黑"/>
                <a:cs typeface="华文细黑"/>
              </a:rPr>
              <a:t>的路加医生加入了保罗和他在特</a:t>
            </a:r>
            <a:r>
              <a:rPr lang="en-US" sz="2400" dirty="0" smtClean="0">
                <a:solidFill>
                  <a:srgbClr val="FF0000"/>
                </a:solidFill>
                <a:latin typeface="华文细黑"/>
                <a:ea typeface="华文细黑"/>
                <a:cs typeface="华文细黑"/>
              </a:rPr>
              <a:t>罗</a:t>
            </a:r>
            <a:r>
              <a:rPr lang="zh-CN" altLang="en-US" sz="2400" dirty="0" smtClean="0">
                <a:solidFill>
                  <a:srgbClr val="FF0000"/>
                </a:solidFill>
                <a:latin typeface="华文细黑"/>
                <a:ea typeface="华文细黑"/>
                <a:cs typeface="华文细黑"/>
              </a:rPr>
              <a:t>亚的团队</a:t>
            </a:r>
            <a:r>
              <a:rPr lang="zh-CN" altLang="en-US" sz="2400" dirty="0">
                <a:solidFill>
                  <a:srgbClr val="FF0000"/>
                </a:solidFill>
                <a:latin typeface="华文细黑"/>
                <a:ea typeface="华文细黑"/>
                <a:cs typeface="华文细黑"/>
              </a:rPr>
              <a:t>。 使徒行传有</a:t>
            </a:r>
            <a:r>
              <a:rPr lang="zh-CN" altLang="en-US" sz="2400" dirty="0" smtClean="0">
                <a:solidFill>
                  <a:srgbClr val="FF0000"/>
                </a:solidFill>
                <a:latin typeface="华文细黑"/>
                <a:ea typeface="华文细黑"/>
                <a:cs typeface="华文细黑"/>
              </a:rPr>
              <a:t>三处“</a:t>
            </a:r>
            <a:r>
              <a:rPr lang="zh-CN" altLang="en-US" sz="2400" dirty="0">
                <a:solidFill>
                  <a:srgbClr val="FF0000"/>
                </a:solidFill>
                <a:latin typeface="华文细黑"/>
                <a:ea typeface="华文细黑"/>
                <a:cs typeface="华文细黑"/>
              </a:rPr>
              <a:t>我们</a:t>
            </a:r>
            <a:r>
              <a:rPr lang="zh-CN" altLang="en-US" sz="2400" dirty="0" smtClean="0">
                <a:solidFill>
                  <a:srgbClr val="FF0000"/>
                </a:solidFill>
                <a:latin typeface="华文细黑"/>
                <a:ea typeface="华文细黑"/>
                <a:cs typeface="华文细黑"/>
              </a:rPr>
              <a:t>” </a:t>
            </a:r>
            <a:r>
              <a:rPr lang="en-US" altLang="zh-CN" sz="2400" dirty="0" smtClean="0">
                <a:solidFill>
                  <a:srgbClr val="FF0000"/>
                </a:solidFill>
                <a:latin typeface="华文细黑"/>
                <a:ea typeface="华文细黑"/>
                <a:cs typeface="华文细黑"/>
              </a:rPr>
              <a:t>:16:10- 17; 20: 5</a:t>
            </a:r>
            <a:r>
              <a:rPr lang="en-US" altLang="zh-CN" sz="2400" dirty="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15;27:1</a:t>
            </a:r>
            <a:r>
              <a:rPr lang="en-US" altLang="zh-CN" sz="2400" dirty="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28:16</a:t>
            </a:r>
            <a:r>
              <a:rPr lang="zh-CN" altLang="en-US" sz="2400" dirty="0" smtClean="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我在</a:t>
            </a:r>
            <a:r>
              <a:rPr lang="en-US" sz="2400" dirty="0">
                <a:solidFill>
                  <a:srgbClr val="FF0000"/>
                </a:solidFill>
                <a:latin typeface="华文细黑"/>
                <a:ea typeface="华文细黑"/>
                <a:cs typeface="华文细黑"/>
              </a:rPr>
              <a:t>你面前给你一个敞开的</a:t>
            </a:r>
            <a:r>
              <a:rPr lang="en-US" sz="2400" dirty="0" smtClean="0">
                <a:solidFill>
                  <a:srgbClr val="FF0000"/>
                </a:solidFill>
                <a:latin typeface="华文细黑"/>
                <a:ea typeface="华文细黑"/>
                <a:cs typeface="华文细黑"/>
              </a:rPr>
              <a:t>门</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启</a:t>
            </a:r>
            <a:r>
              <a:rPr lang="en-US" altLang="zh-CN" sz="2400" dirty="0" smtClean="0">
                <a:solidFill>
                  <a:srgbClr val="FF0000"/>
                </a:solidFill>
                <a:latin typeface="华文细黑"/>
                <a:ea typeface="华文细黑"/>
                <a:cs typeface="华文细黑"/>
              </a:rPr>
              <a:t>3:8)</a:t>
            </a:r>
            <a:r>
              <a:rPr lang="zh-CN" altLang="en-US" sz="2400" dirty="0" smtClean="0">
                <a:solidFill>
                  <a:srgbClr val="FF0000"/>
                </a:solidFill>
                <a:latin typeface="华文细黑"/>
                <a:ea typeface="华文细黑"/>
                <a:cs typeface="华文细黑"/>
              </a:rPr>
              <a:t>。 </a:t>
            </a:r>
            <a:endParaRPr lang="en-US" altLang="zh-CN" sz="2400" dirty="0" smtClean="0">
              <a:solidFill>
                <a:srgbClr val="FF0000"/>
              </a:solidFill>
              <a:latin typeface="华文细黑"/>
              <a:ea typeface="华文细黑"/>
              <a:cs typeface="华文细黑"/>
            </a:endParaRPr>
          </a:p>
          <a:p>
            <a:r>
              <a:rPr lang="en-US" sz="2400" b="1" dirty="0" smtClean="0">
                <a:latin typeface="Arial Narrow"/>
                <a:cs typeface="Arial Narrow"/>
              </a:rPr>
              <a:t>B</a:t>
            </a:r>
            <a:r>
              <a:rPr lang="en-US" sz="2400" b="1" dirty="0">
                <a:latin typeface="Arial Narrow"/>
                <a:cs typeface="Arial Narrow"/>
              </a:rPr>
              <a:t>. Open doors.</a:t>
            </a:r>
            <a:r>
              <a:rPr lang="en-US" sz="2400" dirty="0">
                <a:latin typeface="Arial Narrow"/>
                <a:cs typeface="Arial Narrow"/>
              </a:rPr>
              <a:t> “So they passed by </a:t>
            </a:r>
            <a:r>
              <a:rPr lang="en-US" sz="2400" dirty="0" err="1">
                <a:latin typeface="Arial Narrow"/>
                <a:cs typeface="Arial Narrow"/>
              </a:rPr>
              <a:t>Mysia</a:t>
            </a:r>
            <a:r>
              <a:rPr lang="en-US" sz="2400" dirty="0">
                <a:latin typeface="Arial Narrow"/>
                <a:cs typeface="Arial Narrow"/>
              </a:rPr>
              <a:t> and went down to Troas. </a:t>
            </a:r>
            <a:r>
              <a:rPr lang="en-US" sz="2400" dirty="0" smtClean="0">
                <a:latin typeface="Arial Narrow"/>
                <a:cs typeface="Arial Narrow"/>
              </a:rPr>
              <a:t>During </a:t>
            </a:r>
            <a:r>
              <a:rPr lang="en-US" sz="2400" dirty="0">
                <a:latin typeface="Arial Narrow"/>
                <a:cs typeface="Arial Narrow"/>
              </a:rPr>
              <a:t>the night Paul had a vision of a man of Macedonia standing and begging him, “Come over to Macedonia and help us.” </a:t>
            </a:r>
            <a:r>
              <a:rPr lang="en-US" sz="2400" dirty="0" smtClean="0">
                <a:latin typeface="Arial Narrow"/>
                <a:cs typeface="Arial Narrow"/>
              </a:rPr>
              <a:t>After </a:t>
            </a:r>
            <a:r>
              <a:rPr lang="en-US" sz="2400" dirty="0">
                <a:latin typeface="Arial Narrow"/>
                <a:cs typeface="Arial Narrow"/>
              </a:rPr>
              <a:t>Paul had seen the vision, we got ready at once to leave for Macedonia, concluding that God had called us to preach the gospel to them. From Troas we put out to sea and sailed straight for Samothrace, and the next day we went on to </a:t>
            </a:r>
            <a:r>
              <a:rPr lang="en-US" sz="2400" dirty="0" err="1">
                <a:latin typeface="Arial Narrow"/>
                <a:cs typeface="Arial Narrow"/>
              </a:rPr>
              <a:t>Neapolis</a:t>
            </a:r>
            <a:r>
              <a:rPr lang="en-US" sz="2400" dirty="0">
                <a:latin typeface="Arial Narrow"/>
                <a:cs typeface="Arial Narrow"/>
              </a:rPr>
              <a:t>.”(16:8-11). (1) At Troas, Paul was called to Macedonia by a man whom he saw in a night vision. </a:t>
            </a:r>
            <a:r>
              <a:rPr lang="en-US" sz="2400" dirty="0" smtClean="0">
                <a:latin typeface="Arial Narrow"/>
                <a:cs typeface="Arial Narrow"/>
              </a:rPr>
              <a:t>(</a:t>
            </a:r>
            <a:r>
              <a:rPr lang="en-US" sz="2400" dirty="0">
                <a:latin typeface="Arial Narrow"/>
                <a:cs typeface="Arial Narrow"/>
              </a:rPr>
              <a:t>2) Dr. Luke who wrote the book of Acts, joined Paul and his team at Troas. There are </a:t>
            </a:r>
            <a:r>
              <a:rPr lang="en-US" sz="2400" dirty="0" smtClean="0">
                <a:latin typeface="Arial Narrow"/>
                <a:cs typeface="Arial Narrow"/>
              </a:rPr>
              <a:t>3 </a:t>
            </a:r>
            <a:r>
              <a:rPr lang="en-US" sz="2400" dirty="0">
                <a:latin typeface="Arial Narrow"/>
                <a:cs typeface="Arial Narrow"/>
              </a:rPr>
              <a:t>“we” sections in Acts</a:t>
            </a:r>
            <a:r>
              <a:rPr lang="en-US" sz="2400" dirty="0" smtClean="0">
                <a:latin typeface="Arial Narrow"/>
                <a:cs typeface="Arial Narrow"/>
              </a:rPr>
              <a:t>:16</a:t>
            </a:r>
            <a:r>
              <a:rPr lang="en-US" sz="2400" dirty="0">
                <a:latin typeface="Arial Narrow"/>
                <a:cs typeface="Arial Narrow"/>
              </a:rPr>
              <a:t>:10-</a:t>
            </a:r>
            <a:r>
              <a:rPr lang="en-US" sz="2400" dirty="0" smtClean="0">
                <a:latin typeface="Arial Narrow"/>
                <a:cs typeface="Arial Narrow"/>
              </a:rPr>
              <a:t>17;20</a:t>
            </a:r>
            <a:r>
              <a:rPr lang="en-US" sz="2400" dirty="0">
                <a:latin typeface="Arial Narrow"/>
                <a:cs typeface="Arial Narrow"/>
              </a:rPr>
              <a:t>:5-</a:t>
            </a:r>
            <a:r>
              <a:rPr lang="en-US" sz="2400" dirty="0" smtClean="0">
                <a:latin typeface="Arial Narrow"/>
                <a:cs typeface="Arial Narrow"/>
              </a:rPr>
              <a:t>15;27</a:t>
            </a:r>
            <a:r>
              <a:rPr lang="en-US" sz="2400" dirty="0">
                <a:latin typeface="Arial Narrow"/>
                <a:cs typeface="Arial Narrow"/>
              </a:rPr>
              <a:t>:1-28:16. </a:t>
            </a:r>
            <a:r>
              <a:rPr lang="en-US" sz="2400" dirty="0" smtClean="0">
                <a:latin typeface="Arial Narrow"/>
                <a:cs typeface="Arial Narrow"/>
              </a:rPr>
              <a:t>“I have set before you an open door”(Re.3:8).</a:t>
            </a:r>
            <a:endParaRPr lang="en-US" sz="2400" dirty="0">
              <a:latin typeface="Arial Narrow"/>
              <a:cs typeface="Arial Narrow"/>
            </a:endParaRPr>
          </a:p>
        </p:txBody>
      </p:sp>
      <p:sp>
        <p:nvSpPr>
          <p:cNvPr id="4" name="Rectangle 3"/>
          <p:cNvSpPr/>
          <p:nvPr/>
        </p:nvSpPr>
        <p:spPr>
          <a:xfrm>
            <a:off x="0" y="-7905"/>
            <a:ext cx="9144000" cy="463731"/>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33545"/>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三</a:t>
            </a:r>
            <a:r>
              <a:rPr lang="zh-CN" altLang="en-US" sz="2800" b="1" dirty="0" smtClean="0">
                <a:solidFill>
                  <a:srgbClr val="FF0000"/>
                </a:solidFill>
                <a:latin typeface="华文细黑"/>
                <a:ea typeface="华文细黑"/>
                <a:cs typeface="华文细黑"/>
              </a:rPr>
              <a:t>。</a:t>
            </a:r>
            <a:r>
              <a:rPr lang="zh-TW" altLang="en-US" sz="2800" b="1" dirty="0">
                <a:solidFill>
                  <a:srgbClr val="FF0000"/>
                </a:solidFill>
                <a:latin typeface="华文细黑"/>
                <a:ea typeface="华文细黑"/>
                <a:cs typeface="华文细黑"/>
              </a:rPr>
              <a:t>新的</a:t>
            </a:r>
            <a:r>
              <a:rPr lang="zh-CN" altLang="en-US" sz="2800" b="1" dirty="0">
                <a:solidFill>
                  <a:srgbClr val="FF0000"/>
                </a:solidFill>
                <a:latin typeface="华文细黑"/>
                <a:ea typeface="华文细黑"/>
                <a:cs typeface="华文细黑"/>
              </a:rPr>
              <a:t>异象。</a:t>
            </a:r>
            <a:r>
              <a:rPr lang="en-US" sz="2800" b="1" dirty="0">
                <a:latin typeface="Arial Narrow"/>
                <a:cs typeface="Arial Narrow"/>
              </a:rPr>
              <a:t>3. A new vision. </a:t>
            </a:r>
            <a:endParaRPr lang="en-US" sz="2800" dirty="0">
              <a:latin typeface="Arial Narrow"/>
              <a:cs typeface="Arial Narrow"/>
            </a:endParaRPr>
          </a:p>
        </p:txBody>
      </p:sp>
      <p:sp>
        <p:nvSpPr>
          <p:cNvPr id="6" name="TextBox 5"/>
          <p:cNvSpPr txBox="1"/>
          <p:nvPr/>
        </p:nvSpPr>
        <p:spPr>
          <a:xfrm>
            <a:off x="8433624" y="-46599"/>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(12)</a:t>
            </a:r>
            <a:endParaRPr lang="en-US" sz="2800" dirty="0">
              <a:solidFill>
                <a:srgbClr val="0000FF"/>
              </a:solidFill>
              <a:latin typeface="Times"/>
              <a:cs typeface="Times"/>
            </a:endParaRPr>
          </a:p>
        </p:txBody>
      </p:sp>
    </p:spTree>
    <p:extLst>
      <p:ext uri="{BB962C8B-B14F-4D97-AF65-F5344CB8AC3E}">
        <p14:creationId xmlns:p14="http://schemas.microsoft.com/office/powerpoint/2010/main" val="278672297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6907967" cy="6858000"/>
          </a:xfrm>
          <a:prstGeom prst="rect">
            <a:avLst/>
          </a:prstGeom>
        </p:spPr>
      </p:pic>
      <p:pic>
        <p:nvPicPr>
          <p:cNvPr id="5" name="Picture 4"/>
          <p:cNvPicPr>
            <a:picLocks noChangeAspect="1"/>
          </p:cNvPicPr>
          <p:nvPr/>
        </p:nvPicPr>
        <p:blipFill>
          <a:blip r:embed="rId3"/>
          <a:stretch>
            <a:fillRect/>
          </a:stretch>
        </p:blipFill>
        <p:spPr>
          <a:xfrm>
            <a:off x="4047066" y="0"/>
            <a:ext cx="5113866" cy="6858000"/>
          </a:xfrm>
          <a:prstGeom prst="rect">
            <a:avLst/>
          </a:prstGeom>
        </p:spPr>
      </p:pic>
      <p:sp>
        <p:nvSpPr>
          <p:cNvPr id="6" name="TextBox 5"/>
          <p:cNvSpPr txBox="1"/>
          <p:nvPr/>
        </p:nvSpPr>
        <p:spPr>
          <a:xfrm>
            <a:off x="2" y="5317069"/>
            <a:ext cx="3826931" cy="2123658"/>
          </a:xfrm>
          <a:prstGeom prst="rect">
            <a:avLst/>
          </a:prstGeom>
          <a:noFill/>
        </p:spPr>
        <p:txBody>
          <a:bodyPr wrap="square" rtlCol="0">
            <a:spAutoFit/>
          </a:bodyPr>
          <a:lstStyle/>
          <a:p>
            <a:r>
              <a:rPr lang="zh-CN" altLang="en-US" sz="4400" b="1" dirty="0" smtClean="0">
                <a:solidFill>
                  <a:srgbClr val="FF0000"/>
                </a:solidFill>
                <a:latin typeface="华文细黑"/>
                <a:ea typeface="华文细黑"/>
                <a:cs typeface="华文细黑"/>
              </a:rPr>
              <a:t>神</a:t>
            </a:r>
            <a:r>
              <a:rPr lang="en-US" sz="4400" b="1" dirty="0" smtClean="0">
                <a:solidFill>
                  <a:srgbClr val="FF0000"/>
                </a:solidFill>
                <a:latin typeface="华文细黑"/>
                <a:ea typeface="华文细黑"/>
                <a:cs typeface="华文细黑"/>
              </a:rPr>
              <a:t>开</a:t>
            </a:r>
            <a:r>
              <a:rPr lang="en-US" sz="4400" b="1" dirty="0">
                <a:solidFill>
                  <a:srgbClr val="FF0000"/>
                </a:solidFill>
                <a:latin typeface="华文细黑"/>
                <a:ea typeface="华文细黑"/>
                <a:cs typeface="华文细黑"/>
              </a:rPr>
              <a:t>的</a:t>
            </a:r>
            <a:r>
              <a:rPr lang="en-US" sz="4400" b="1" dirty="0" smtClean="0">
                <a:solidFill>
                  <a:srgbClr val="FF0000"/>
                </a:solidFill>
                <a:latin typeface="华文细黑"/>
                <a:ea typeface="华文细黑"/>
                <a:cs typeface="华文细黑"/>
              </a:rPr>
              <a:t>门是</a:t>
            </a:r>
            <a:r>
              <a:rPr lang="en-US" sz="4400" b="1" dirty="0">
                <a:solidFill>
                  <a:srgbClr val="FF0000"/>
                </a:solidFill>
                <a:latin typeface="华文细黑"/>
                <a:ea typeface="华文细黑"/>
                <a:cs typeface="华文细黑"/>
              </a:rPr>
              <a:t>无人能关的。</a:t>
            </a:r>
          </a:p>
          <a:p>
            <a:endParaRPr lang="en-US" sz="4400" b="1" dirty="0">
              <a:solidFill>
                <a:srgbClr val="FF0000"/>
              </a:solidFill>
              <a:latin typeface="华文细黑"/>
              <a:ea typeface="华文细黑"/>
              <a:cs typeface="华文细黑"/>
            </a:endParaRPr>
          </a:p>
        </p:txBody>
      </p:sp>
      <p:sp>
        <p:nvSpPr>
          <p:cNvPr id="7" name="TextBox 6"/>
          <p:cNvSpPr txBox="1"/>
          <p:nvPr/>
        </p:nvSpPr>
        <p:spPr>
          <a:xfrm>
            <a:off x="4165600" y="50802"/>
            <a:ext cx="4995331" cy="1323439"/>
          </a:xfrm>
          <a:prstGeom prst="rect">
            <a:avLst/>
          </a:prstGeom>
          <a:noFill/>
        </p:spPr>
        <p:txBody>
          <a:bodyPr wrap="square" rtlCol="0">
            <a:spAutoFit/>
          </a:bodyPr>
          <a:lstStyle/>
          <a:p>
            <a:r>
              <a:rPr lang="zh-CN" altLang="en-US" sz="4000" dirty="0">
                <a:solidFill>
                  <a:srgbClr val="FF0000"/>
                </a:solidFill>
                <a:latin typeface="华文细黑"/>
                <a:ea typeface="华文细黑"/>
                <a:cs typeface="华文细黑"/>
              </a:rPr>
              <a:t>在走廊里赞</a:t>
            </a:r>
            <a:r>
              <a:rPr lang="zh-CN" altLang="en-US" sz="4000" dirty="0" smtClean="0">
                <a:solidFill>
                  <a:srgbClr val="FF0000"/>
                </a:solidFill>
                <a:latin typeface="华文细黑"/>
                <a:ea typeface="华文细黑"/>
                <a:cs typeface="华文细黑"/>
              </a:rPr>
              <a:t>美祂，</a:t>
            </a:r>
            <a:r>
              <a:rPr lang="zh-CN" altLang="en-US" sz="4000" dirty="0">
                <a:solidFill>
                  <a:srgbClr val="FF0000"/>
                </a:solidFill>
                <a:latin typeface="华文细黑"/>
                <a:ea typeface="华文细黑"/>
                <a:cs typeface="华文细黑"/>
              </a:rPr>
              <a:t>直到神打开下一扇门</a:t>
            </a:r>
            <a:r>
              <a:rPr lang="en-US" sz="4000" dirty="0">
                <a:solidFill>
                  <a:srgbClr val="FF0000"/>
                </a:solidFill>
                <a:latin typeface="华文细黑"/>
                <a:ea typeface="华文细黑"/>
                <a:cs typeface="华文细黑"/>
              </a:rPr>
              <a:t> </a:t>
            </a:r>
            <a:endParaRPr lang="en-US" sz="4000" b="1" dirty="0">
              <a:solidFill>
                <a:srgbClr val="FF0000"/>
              </a:solidFill>
              <a:latin typeface="华文细黑"/>
              <a:ea typeface="华文细黑"/>
              <a:cs typeface="华文细黑"/>
            </a:endParaRPr>
          </a:p>
        </p:txBody>
      </p:sp>
      <p:sp>
        <p:nvSpPr>
          <p:cNvPr id="8" name="TextBox 7"/>
          <p:cNvSpPr txBox="1"/>
          <p:nvPr/>
        </p:nvSpPr>
        <p:spPr>
          <a:xfrm>
            <a:off x="-16931" y="-33863"/>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(13)</a:t>
            </a:r>
            <a:endParaRPr lang="en-US" sz="2800" dirty="0">
              <a:solidFill>
                <a:srgbClr val="0000FF"/>
              </a:solidFill>
              <a:latin typeface="Times"/>
              <a:cs typeface="Times"/>
            </a:endParaRPr>
          </a:p>
        </p:txBody>
      </p:sp>
    </p:spTree>
    <p:extLst>
      <p:ext uri="{BB962C8B-B14F-4D97-AF65-F5344CB8AC3E}">
        <p14:creationId xmlns:p14="http://schemas.microsoft.com/office/powerpoint/2010/main" val="15014823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126" y="417338"/>
            <a:ext cx="9156126" cy="5632310"/>
          </a:xfrm>
          <a:prstGeom prst="rect">
            <a:avLst/>
          </a:prstGeom>
        </p:spPr>
        <p:txBody>
          <a:bodyPr wrap="square">
            <a:spAutoFit/>
          </a:bodyPr>
          <a:lstStyle/>
          <a:p>
            <a:r>
              <a:rPr lang="zh-CN" altLang="en-US" sz="2400" dirty="0" smtClean="0">
                <a:solidFill>
                  <a:srgbClr val="FF0000"/>
                </a:solidFill>
                <a:latin typeface="华文细黑"/>
                <a:ea typeface="华文细黑"/>
                <a:cs typeface="华文细黑"/>
              </a:rPr>
              <a:t>保罗曾有一个</a:t>
            </a:r>
            <a:r>
              <a:rPr lang="zh-CN" altLang="en-US" sz="2400" dirty="0">
                <a:solidFill>
                  <a:srgbClr val="FF0000"/>
                </a:solidFill>
                <a:latin typeface="华文细黑"/>
                <a:ea typeface="华文细黑"/>
                <a:cs typeface="华文细黑"/>
              </a:rPr>
              <a:t>使命，但现在他有一个新的使命</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sz="2400" b="1" dirty="0" smtClean="0">
                <a:solidFill>
                  <a:srgbClr val="FF0000"/>
                </a:solidFill>
                <a:latin typeface="Arial Narrow"/>
                <a:cs typeface="Arial Narrow"/>
              </a:rPr>
              <a:t>A</a:t>
            </a:r>
            <a:r>
              <a:rPr lang="zh-CN" altLang="en-US" sz="2400" b="1" dirty="0">
                <a:solidFill>
                  <a:srgbClr val="FF0000"/>
                </a:solidFill>
                <a:latin typeface="Arial Narrow"/>
                <a:cs typeface="Arial Narrow"/>
              </a:rPr>
              <a:t>。保罗的使命</a:t>
            </a:r>
            <a:r>
              <a:rPr lang="zh-CN" altLang="en-US" sz="2400" b="1" dirty="0" smtClean="0">
                <a:solidFill>
                  <a:srgbClr val="FF0000"/>
                </a:solidFill>
                <a:latin typeface="Arial Narrow"/>
                <a:cs typeface="Arial Narrow"/>
              </a:rPr>
              <a:t>。</a:t>
            </a:r>
            <a:r>
              <a:rPr lang="en-US" altLang="zh-CN" sz="2400" b="1" dirty="0">
                <a:solidFill>
                  <a:srgbClr val="FF0000"/>
                </a:solidFill>
                <a:latin typeface="Arial Narrow"/>
                <a:cs typeface="Arial Narrow"/>
              </a:rPr>
              <a:t> </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犹太人和希利尼人，并没有分别。因为众人同有一位主，他也厚待一切求告他的人。因为凡求告主名的，就必得救。然而人未曾信他，怎能求他呢？未曾听见他，怎能信他呢？没有传道的，怎能听见呢？若没有奉差遣，怎能传道呢？如经上所记，报福音传喜信的人，他们的脚踪何等</a:t>
            </a:r>
            <a:r>
              <a:rPr lang="en-US" sz="2400" dirty="0" smtClean="0">
                <a:solidFill>
                  <a:srgbClr val="FF0000"/>
                </a:solidFill>
                <a:latin typeface="华文细黑"/>
                <a:ea typeface="华文细黑"/>
                <a:cs typeface="华文细黑"/>
              </a:rPr>
              <a:t>佳美</a:t>
            </a:r>
            <a:r>
              <a:rPr lang="zh-CN" altLang="en-US" sz="2400" dirty="0" smtClean="0">
                <a:solidFill>
                  <a:srgbClr val="FF0000"/>
                </a:solidFill>
                <a:latin typeface="华文细黑"/>
                <a:ea typeface="华文细黑"/>
                <a:cs typeface="华文细黑"/>
              </a:rPr>
              <a:t>”（罗</a:t>
            </a:r>
            <a:r>
              <a:rPr lang="en-US" altLang="zh-CN" sz="2400" dirty="0" smtClean="0">
                <a:solidFill>
                  <a:srgbClr val="FF0000"/>
                </a:solidFill>
                <a:latin typeface="华文细黑"/>
                <a:ea typeface="华文细黑"/>
                <a:cs typeface="华文细黑"/>
              </a:rPr>
              <a:t>10:12-15</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sz="2400" dirty="0">
                <a:latin typeface="Arial Narrow"/>
                <a:cs typeface="Arial Narrow"/>
              </a:rPr>
              <a:t>Paul had a mission, but now he has a new mission.	</a:t>
            </a:r>
          </a:p>
          <a:p>
            <a:r>
              <a:rPr lang="en-US" sz="2400" b="1" dirty="0" smtClean="0">
                <a:latin typeface="Arial Narrow"/>
                <a:cs typeface="Arial Narrow"/>
              </a:rPr>
              <a:t>A. Paul’s </a:t>
            </a:r>
            <a:r>
              <a:rPr lang="en-US" sz="2400" b="1" dirty="0">
                <a:latin typeface="Arial Narrow"/>
                <a:cs typeface="Arial Narrow"/>
              </a:rPr>
              <a:t>mission.</a:t>
            </a:r>
            <a:r>
              <a:rPr lang="en-US" sz="2400" dirty="0">
                <a:latin typeface="Arial Narrow"/>
                <a:cs typeface="Arial Narrow"/>
              </a:rPr>
              <a:t> “For there is no difference between Jew and Gentile—the same Lord is Lord of all and richly blesses all who call on him, for, “Everyone who calls on the name of the Lord will be saved.”</a:t>
            </a:r>
            <a:r>
              <a:rPr lang="en-US" sz="2400" baseline="30000" dirty="0">
                <a:latin typeface="Arial Narrow"/>
                <a:cs typeface="Arial Narrow"/>
              </a:rPr>
              <a:t> </a:t>
            </a:r>
            <a:r>
              <a:rPr lang="en-US" sz="2400" dirty="0">
                <a:latin typeface="Arial Narrow"/>
                <a:cs typeface="Arial Narrow"/>
              </a:rPr>
              <a:t>How, then, can they call on the one they have not believed </a:t>
            </a:r>
            <a:r>
              <a:rPr lang="en-US" sz="2400" dirty="0" err="1">
                <a:latin typeface="Arial Narrow"/>
                <a:cs typeface="Arial Narrow"/>
              </a:rPr>
              <a:t>in?And</a:t>
            </a:r>
            <a:r>
              <a:rPr lang="en-US" sz="2400" dirty="0">
                <a:latin typeface="Arial Narrow"/>
                <a:cs typeface="Arial Narrow"/>
              </a:rPr>
              <a:t> how can they believe in the one of whom they have not heard? And how can they hear without someone preaching to them? And how can anyone preach unless they </a:t>
            </a:r>
            <a:endParaRPr lang="en-US" sz="2400" dirty="0" smtClean="0">
              <a:latin typeface="Arial Narrow"/>
              <a:cs typeface="Arial Narrow"/>
            </a:endParaRPr>
          </a:p>
          <a:p>
            <a:r>
              <a:rPr lang="en-US" sz="2400" dirty="0" smtClean="0">
                <a:latin typeface="Arial Narrow"/>
                <a:cs typeface="Arial Narrow"/>
              </a:rPr>
              <a:t>are </a:t>
            </a:r>
            <a:r>
              <a:rPr lang="en-US" sz="2400" dirty="0">
                <a:latin typeface="Arial Narrow"/>
                <a:cs typeface="Arial Narrow"/>
              </a:rPr>
              <a:t>sent? As it is written: “How beautiful are the </a:t>
            </a:r>
            <a:endParaRPr lang="en-US" sz="2400" dirty="0" smtClean="0">
              <a:latin typeface="Arial Narrow"/>
              <a:cs typeface="Arial Narrow"/>
            </a:endParaRPr>
          </a:p>
          <a:p>
            <a:r>
              <a:rPr lang="en-US" sz="2400" dirty="0" smtClean="0">
                <a:latin typeface="Arial Narrow"/>
                <a:cs typeface="Arial Narrow"/>
              </a:rPr>
              <a:t>feet </a:t>
            </a:r>
            <a:r>
              <a:rPr lang="en-US" sz="2400" dirty="0">
                <a:latin typeface="Arial Narrow"/>
                <a:cs typeface="Arial Narrow"/>
              </a:rPr>
              <a:t>of those who bring good news!”(Ro.10:12-15) </a:t>
            </a:r>
          </a:p>
        </p:txBody>
      </p:sp>
      <p:sp>
        <p:nvSpPr>
          <p:cNvPr id="4" name="Rectangle 3"/>
          <p:cNvSpPr/>
          <p:nvPr/>
        </p:nvSpPr>
        <p:spPr>
          <a:xfrm>
            <a:off x="0" y="-7905"/>
            <a:ext cx="9144000" cy="463731"/>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33545"/>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四。</a:t>
            </a:r>
            <a:r>
              <a:rPr lang="zh-TW" altLang="en-US" sz="2800" b="1" dirty="0" smtClean="0">
                <a:solidFill>
                  <a:srgbClr val="FF0000"/>
                </a:solidFill>
                <a:latin typeface="华文细黑"/>
                <a:ea typeface="华文细黑"/>
                <a:cs typeface="华文细黑"/>
              </a:rPr>
              <a:t>新的</a:t>
            </a:r>
            <a:r>
              <a:rPr lang="zh-CN" altLang="en-US" sz="2800" b="1" dirty="0" smtClean="0">
                <a:solidFill>
                  <a:srgbClr val="FF0000"/>
                </a:solidFill>
                <a:latin typeface="华文细黑"/>
                <a:ea typeface="华文细黑"/>
                <a:cs typeface="华文细黑"/>
              </a:rPr>
              <a:t>使命。</a:t>
            </a:r>
            <a:r>
              <a:rPr lang="en-US" sz="2800" b="1" dirty="0" smtClean="0">
                <a:latin typeface="Arial Narrow"/>
                <a:cs typeface="Arial Narrow"/>
              </a:rPr>
              <a:t>4</a:t>
            </a:r>
            <a:r>
              <a:rPr lang="en-US" sz="2800" b="1" dirty="0">
                <a:latin typeface="Arial Narrow"/>
                <a:cs typeface="Arial Narrow"/>
              </a:rPr>
              <a:t>. </a:t>
            </a:r>
            <a:r>
              <a:rPr lang="en-US" altLang="zh-CN" sz="2800" b="1" dirty="0" smtClean="0">
                <a:latin typeface="Arial Narrow"/>
                <a:cs typeface="Arial Narrow"/>
              </a:rPr>
              <a:t>A new mission</a:t>
            </a:r>
            <a:r>
              <a:rPr lang="en-US" sz="2800" b="1" dirty="0" smtClean="0">
                <a:latin typeface="Arial Narrow"/>
                <a:cs typeface="Arial Narrow"/>
              </a:rPr>
              <a:t>. </a:t>
            </a:r>
            <a:endParaRPr lang="en-US" sz="2800" dirty="0">
              <a:latin typeface="Arial Narrow"/>
              <a:cs typeface="Arial Narrow"/>
            </a:endParaRPr>
          </a:p>
        </p:txBody>
      </p:sp>
      <p:sp>
        <p:nvSpPr>
          <p:cNvPr id="6" name="TextBox 5"/>
          <p:cNvSpPr txBox="1"/>
          <p:nvPr/>
        </p:nvSpPr>
        <p:spPr>
          <a:xfrm>
            <a:off x="8433624" y="-46599"/>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(14)</a:t>
            </a:r>
            <a:endParaRPr lang="en-US" sz="2800" dirty="0">
              <a:solidFill>
                <a:srgbClr val="0000FF"/>
              </a:solidFill>
              <a:latin typeface="Times"/>
              <a:cs typeface="Times"/>
            </a:endParaRPr>
          </a:p>
        </p:txBody>
      </p:sp>
      <p:pic>
        <p:nvPicPr>
          <p:cNvPr id="2" name="Picture 1"/>
          <p:cNvPicPr>
            <a:picLocks noChangeAspect="1"/>
          </p:cNvPicPr>
          <p:nvPr/>
        </p:nvPicPr>
        <p:blipFill>
          <a:blip r:embed="rId3"/>
          <a:stretch>
            <a:fillRect/>
          </a:stretch>
        </p:blipFill>
        <p:spPr>
          <a:xfrm>
            <a:off x="5689600" y="4923536"/>
            <a:ext cx="3454400" cy="1934464"/>
          </a:xfrm>
          <a:prstGeom prst="rect">
            <a:avLst/>
          </a:prstGeom>
        </p:spPr>
      </p:pic>
    </p:spTree>
    <p:extLst>
      <p:ext uri="{BB962C8B-B14F-4D97-AF65-F5344CB8AC3E}">
        <p14:creationId xmlns:p14="http://schemas.microsoft.com/office/powerpoint/2010/main" val="255137207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126" y="417338"/>
            <a:ext cx="9156126" cy="2677656"/>
          </a:xfrm>
          <a:prstGeom prst="rect">
            <a:avLst/>
          </a:prstGeom>
        </p:spPr>
        <p:txBody>
          <a:bodyPr wrap="square">
            <a:spAutoFit/>
          </a:bodyPr>
          <a:lstStyle/>
          <a:p>
            <a:r>
              <a:rPr lang="en-US" altLang="zh-CN" sz="2400" dirty="0" smtClean="0">
                <a:solidFill>
                  <a:srgbClr val="FF0000"/>
                </a:solidFill>
                <a:latin typeface="华文细黑"/>
                <a:ea typeface="华文细黑"/>
                <a:cs typeface="华文细黑"/>
              </a:rPr>
              <a:t>B</a:t>
            </a:r>
            <a:r>
              <a:rPr lang="zh-CN" altLang="en-US" sz="2400" dirty="0">
                <a:solidFill>
                  <a:srgbClr val="FF0000"/>
                </a:solidFill>
                <a:latin typeface="华文细黑"/>
                <a:ea typeface="华文细黑"/>
                <a:cs typeface="华文细黑"/>
              </a:rPr>
              <a:t>。保罗的</a:t>
            </a:r>
            <a:r>
              <a:rPr lang="zh-CN" altLang="en-US" sz="2400" dirty="0" smtClean="0">
                <a:solidFill>
                  <a:srgbClr val="FF0000"/>
                </a:solidFill>
                <a:latin typeface="华文细黑"/>
                <a:ea typeface="华文细黑"/>
                <a:cs typeface="华文细黑"/>
              </a:rPr>
              <a:t>新使命。“</a:t>
            </a:r>
            <a:r>
              <a:rPr lang="en-US" sz="2400" dirty="0">
                <a:solidFill>
                  <a:srgbClr val="FF0000"/>
                </a:solidFill>
                <a:latin typeface="华文细黑"/>
                <a:ea typeface="华文细黑"/>
                <a:cs typeface="华文细黑"/>
              </a:rPr>
              <a:t>我立了志向，不在基督的名被称过的地方传福音，免得建造在别人的根基上。就如经上所记，未曾闻知他信息的，将要看见。未曾听过的，将要</a:t>
            </a:r>
            <a:r>
              <a:rPr lang="en-US" sz="2400" dirty="0" smtClean="0">
                <a:solidFill>
                  <a:srgbClr val="FF0000"/>
                </a:solidFill>
                <a:latin typeface="华文细黑"/>
                <a:ea typeface="华文细黑"/>
                <a:cs typeface="华文细黑"/>
              </a:rPr>
              <a:t>明白</a:t>
            </a:r>
            <a:r>
              <a:rPr lang="zh-CN" altLang="en-US" sz="2400" dirty="0" smtClean="0">
                <a:solidFill>
                  <a:srgbClr val="FF0000"/>
                </a:solidFill>
                <a:latin typeface="华文细黑"/>
                <a:ea typeface="华文细黑"/>
                <a:cs typeface="华文细黑"/>
              </a:rPr>
              <a:t>”（罗</a:t>
            </a:r>
            <a:r>
              <a:rPr lang="en-US" altLang="zh-CN" sz="2400" dirty="0" smtClean="0">
                <a:solidFill>
                  <a:srgbClr val="FF0000"/>
                </a:solidFill>
                <a:latin typeface="华文细黑"/>
                <a:ea typeface="华文细黑"/>
                <a:cs typeface="华文细黑"/>
              </a:rPr>
              <a:t>15:20-21</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sz="2400" b="1" dirty="0">
                <a:latin typeface="Arial Narrow"/>
                <a:cs typeface="Arial Narrow"/>
              </a:rPr>
              <a:t>B. Paul’s </a:t>
            </a:r>
            <a:r>
              <a:rPr lang="en-US" sz="2400" b="1" dirty="0" smtClean="0">
                <a:latin typeface="Arial Narrow"/>
                <a:cs typeface="Arial Narrow"/>
              </a:rPr>
              <a:t>new </a:t>
            </a:r>
            <a:r>
              <a:rPr lang="en-US" sz="2400" b="1" dirty="0">
                <a:latin typeface="Arial Narrow"/>
                <a:cs typeface="Arial Narrow"/>
              </a:rPr>
              <a:t>mission.</a:t>
            </a:r>
            <a:r>
              <a:rPr lang="en-US" sz="2400" dirty="0">
                <a:latin typeface="Arial Narrow"/>
                <a:cs typeface="Arial Narrow"/>
              </a:rPr>
              <a:t> “It has always been my ambition to preach the gospel where Christ was not known, so that I would not be building on someone else’s foundation. Rather, as it is written: “Those who were not told about him will see, and those who have not heard will understand.” (Ro.15:20-21) </a:t>
            </a:r>
          </a:p>
        </p:txBody>
      </p:sp>
      <p:sp>
        <p:nvSpPr>
          <p:cNvPr id="4" name="Rectangle 3"/>
          <p:cNvSpPr/>
          <p:nvPr/>
        </p:nvSpPr>
        <p:spPr>
          <a:xfrm>
            <a:off x="0" y="-7905"/>
            <a:ext cx="9144000" cy="463731"/>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33545"/>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四。</a:t>
            </a:r>
            <a:r>
              <a:rPr lang="zh-TW" altLang="en-US" sz="2800" b="1" dirty="0">
                <a:solidFill>
                  <a:srgbClr val="FF0000"/>
                </a:solidFill>
                <a:latin typeface="华文细黑"/>
                <a:ea typeface="华文细黑"/>
                <a:cs typeface="华文细黑"/>
              </a:rPr>
              <a:t>新的</a:t>
            </a:r>
            <a:r>
              <a:rPr lang="zh-CN" altLang="en-US" sz="2800" b="1" dirty="0">
                <a:solidFill>
                  <a:srgbClr val="FF0000"/>
                </a:solidFill>
                <a:latin typeface="华文细黑"/>
                <a:ea typeface="华文细黑"/>
                <a:cs typeface="华文细黑"/>
              </a:rPr>
              <a:t>使命。</a:t>
            </a:r>
            <a:r>
              <a:rPr lang="en-US" sz="2800" b="1" dirty="0" smtClean="0">
                <a:latin typeface="Arial Narrow"/>
                <a:cs typeface="Arial Narrow"/>
              </a:rPr>
              <a:t>4</a:t>
            </a:r>
            <a:r>
              <a:rPr lang="en-US" sz="2800" b="1" dirty="0">
                <a:latin typeface="Arial Narrow"/>
                <a:cs typeface="Arial Narrow"/>
              </a:rPr>
              <a:t>. </a:t>
            </a:r>
            <a:r>
              <a:rPr lang="en-US" altLang="zh-CN" sz="2800" b="1" dirty="0" smtClean="0">
                <a:latin typeface="Arial Narrow"/>
                <a:cs typeface="Arial Narrow"/>
              </a:rPr>
              <a:t>A new mission</a:t>
            </a:r>
            <a:r>
              <a:rPr lang="en-US" sz="2800" b="1" dirty="0" smtClean="0">
                <a:latin typeface="Arial Narrow"/>
                <a:cs typeface="Arial Narrow"/>
              </a:rPr>
              <a:t>. </a:t>
            </a:r>
            <a:endParaRPr lang="en-US" sz="2800" dirty="0">
              <a:latin typeface="Arial Narrow"/>
              <a:cs typeface="Arial Narrow"/>
            </a:endParaRPr>
          </a:p>
        </p:txBody>
      </p:sp>
      <p:sp>
        <p:nvSpPr>
          <p:cNvPr id="6" name="TextBox 5"/>
          <p:cNvSpPr txBox="1"/>
          <p:nvPr/>
        </p:nvSpPr>
        <p:spPr>
          <a:xfrm>
            <a:off x="8433624" y="-46599"/>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(15)</a:t>
            </a:r>
            <a:endParaRPr lang="en-US" sz="2800" dirty="0">
              <a:solidFill>
                <a:srgbClr val="0000FF"/>
              </a:solidFill>
              <a:latin typeface="Times"/>
              <a:cs typeface="Times"/>
            </a:endParaRPr>
          </a:p>
        </p:txBody>
      </p:sp>
      <p:pic>
        <p:nvPicPr>
          <p:cNvPr id="2" name="Picture 1"/>
          <p:cNvPicPr>
            <a:picLocks noChangeAspect="1"/>
          </p:cNvPicPr>
          <p:nvPr/>
        </p:nvPicPr>
        <p:blipFill>
          <a:blip r:embed="rId3"/>
          <a:stretch>
            <a:fillRect/>
          </a:stretch>
        </p:blipFill>
        <p:spPr>
          <a:xfrm>
            <a:off x="0" y="3366815"/>
            <a:ext cx="9144000" cy="3507828"/>
          </a:xfrm>
          <a:prstGeom prst="rect">
            <a:avLst/>
          </a:prstGeom>
        </p:spPr>
      </p:pic>
      <p:sp>
        <p:nvSpPr>
          <p:cNvPr id="3" name="TextBox 2"/>
          <p:cNvSpPr txBox="1"/>
          <p:nvPr/>
        </p:nvSpPr>
        <p:spPr>
          <a:xfrm>
            <a:off x="270932" y="4351867"/>
            <a:ext cx="3716867" cy="769441"/>
          </a:xfrm>
          <a:prstGeom prst="rect">
            <a:avLst/>
          </a:prstGeom>
          <a:noFill/>
        </p:spPr>
        <p:txBody>
          <a:bodyPr wrap="square" rtlCol="0">
            <a:spAutoFit/>
          </a:bodyPr>
          <a:lstStyle/>
          <a:p>
            <a:r>
              <a:rPr lang="zh-TW" altLang="en-US" sz="4400" dirty="0" smtClean="0">
                <a:solidFill>
                  <a:schemeClr val="bg1"/>
                </a:solidFill>
                <a:latin typeface="华文细黑"/>
                <a:ea typeface="华文细黑"/>
                <a:cs typeface="华文细黑"/>
              </a:rPr>
              <a:t>到达未达</a:t>
            </a:r>
            <a:r>
              <a:rPr lang="zh-CN" altLang="en-US" sz="4400" dirty="0" smtClean="0">
                <a:solidFill>
                  <a:schemeClr val="bg1"/>
                </a:solidFill>
                <a:latin typeface="华文细黑"/>
                <a:ea typeface="华文细黑"/>
                <a:cs typeface="华文细黑"/>
              </a:rPr>
              <a:t>之地</a:t>
            </a:r>
            <a:r>
              <a:rPr lang="zh-TW" altLang="en-US" sz="4400" dirty="0" smtClean="0">
                <a:solidFill>
                  <a:schemeClr val="bg1"/>
                </a:solidFill>
                <a:latin typeface="华文细黑"/>
                <a:ea typeface="华文细黑"/>
                <a:cs typeface="华文细黑"/>
              </a:rPr>
              <a:t>。</a:t>
            </a:r>
            <a:endParaRPr lang="en-US" sz="4400" dirty="0">
              <a:solidFill>
                <a:schemeClr val="bg1"/>
              </a:solidFill>
              <a:latin typeface="华文细黑"/>
              <a:ea typeface="华文细黑"/>
              <a:cs typeface="华文细黑"/>
            </a:endParaRPr>
          </a:p>
        </p:txBody>
      </p:sp>
    </p:spTree>
    <p:extLst>
      <p:ext uri="{BB962C8B-B14F-4D97-AF65-F5344CB8AC3E}">
        <p14:creationId xmlns:p14="http://schemas.microsoft.com/office/powerpoint/2010/main" val="55743692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126" y="417338"/>
            <a:ext cx="9156126" cy="6370975"/>
          </a:xfrm>
          <a:prstGeom prst="rect">
            <a:avLst/>
          </a:prstGeom>
        </p:spPr>
        <p:txBody>
          <a:bodyPr wrap="square">
            <a:spAutoFit/>
          </a:bodyPr>
          <a:lstStyle/>
          <a:p>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你的后裔必像地上的尘沙那样多，必向东西南北开展。地上万族必因你和你的后裔得</a:t>
            </a:r>
            <a:r>
              <a:rPr lang="en-US" sz="2400" dirty="0" smtClean="0">
                <a:solidFill>
                  <a:srgbClr val="FF0000"/>
                </a:solidFill>
                <a:latin typeface="华文细黑"/>
                <a:ea typeface="华文细黑"/>
                <a:cs typeface="华文细黑"/>
              </a:rPr>
              <a:t>福</a:t>
            </a:r>
            <a:r>
              <a:rPr lang="zh-CN" altLang="en-US" sz="2400" dirty="0" smtClean="0">
                <a:solidFill>
                  <a:srgbClr val="FF0000"/>
                </a:solidFill>
                <a:latin typeface="华文细黑"/>
                <a:ea typeface="华文细黑"/>
                <a:cs typeface="华文细黑"/>
              </a:rPr>
              <a:t>”（创</a:t>
            </a:r>
            <a:r>
              <a:rPr lang="en-US" altLang="zh-CN" sz="2400" dirty="0" smtClean="0">
                <a:solidFill>
                  <a:srgbClr val="FF0000"/>
                </a:solidFill>
                <a:latin typeface="华文细黑"/>
                <a:ea typeface="华文细黑"/>
                <a:cs typeface="华文细黑"/>
              </a:rPr>
              <a:t>28:14</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sz="2400" b="1" dirty="0" smtClean="0">
                <a:solidFill>
                  <a:srgbClr val="FF0000"/>
                </a:solidFill>
                <a:latin typeface="Arial Narrow"/>
                <a:cs typeface="Arial Narrow"/>
              </a:rPr>
              <a:t>A</a:t>
            </a:r>
            <a:r>
              <a:rPr lang="zh-CN" altLang="en-US" sz="2400" b="1" dirty="0">
                <a:solidFill>
                  <a:srgbClr val="FF0000"/>
                </a:solidFill>
                <a:latin typeface="Arial Narrow"/>
                <a:cs typeface="Arial Narrow"/>
              </a:rPr>
              <a:t>。</a:t>
            </a:r>
            <a:r>
              <a:rPr lang="zh-CN" altLang="en-US" sz="2400" b="1" dirty="0" smtClean="0">
                <a:solidFill>
                  <a:srgbClr val="FF0000"/>
                </a:solidFill>
                <a:latin typeface="Arial Narrow"/>
                <a:cs typeface="Arial Narrow"/>
              </a:rPr>
              <a:t>东方</a:t>
            </a:r>
            <a:r>
              <a:rPr lang="zh-CN" altLang="en-US" sz="2400" b="1"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但圣灵降临在你们身上，你们就必得着能力。并要在耶路撒冷，犹太全地，和撒玛利亚，直到地极，作我的</a:t>
            </a:r>
            <a:r>
              <a:rPr lang="en-US" sz="2400" dirty="0" smtClean="0">
                <a:solidFill>
                  <a:srgbClr val="FF0000"/>
                </a:solidFill>
                <a:latin typeface="华文细黑"/>
                <a:ea typeface="华文细黑"/>
                <a:cs typeface="华文细黑"/>
              </a:rPr>
              <a:t>见证</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altLang="zh-CN" sz="2400" dirty="0" smtClean="0">
                <a:solidFill>
                  <a:srgbClr val="FF0000"/>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徒</a:t>
            </a:r>
            <a:r>
              <a:rPr lang="en-US" altLang="zh-CN" sz="2400" dirty="0" smtClean="0">
                <a:solidFill>
                  <a:srgbClr val="FF0000"/>
                </a:solidFill>
                <a:latin typeface="华文细黑"/>
                <a:ea typeface="华文细黑"/>
                <a:cs typeface="华文细黑"/>
              </a:rPr>
              <a:t>1:8</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。首先，在中东（耶路撒冷，犹太，撒马利亚等），</a:t>
            </a:r>
            <a:r>
              <a:rPr lang="zh-CN" altLang="en-US" sz="2400" dirty="0" smtClean="0">
                <a:solidFill>
                  <a:srgbClr val="FF0000"/>
                </a:solidFill>
                <a:latin typeface="华文细黑"/>
                <a:ea typeface="华文细黑"/>
                <a:cs typeface="华文细黑"/>
              </a:rPr>
              <a:t>然后到东方（</a:t>
            </a:r>
            <a:r>
              <a:rPr lang="zh-CN" altLang="en-US" sz="2400" dirty="0">
                <a:solidFill>
                  <a:srgbClr val="FF0000"/>
                </a:solidFill>
                <a:latin typeface="华文细黑"/>
                <a:ea typeface="华文细黑"/>
                <a:cs typeface="华文细黑"/>
              </a:rPr>
              <a:t>亚</a:t>
            </a:r>
            <a:r>
              <a:rPr lang="zh-CN" altLang="en-US" sz="2400" dirty="0" smtClean="0">
                <a:solidFill>
                  <a:srgbClr val="FF0000"/>
                </a:solidFill>
                <a:latin typeface="华文细黑"/>
                <a:ea typeface="华文细黑"/>
                <a:cs typeface="华文细黑"/>
              </a:rPr>
              <a:t>洲，小亚细亚</a:t>
            </a:r>
            <a:r>
              <a:rPr lang="zh-CN" altLang="en-US" sz="2400" dirty="0">
                <a:solidFill>
                  <a:srgbClr val="FF0000"/>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使徒多马去了印度然后也许去了中国。教会是</a:t>
            </a:r>
            <a:r>
              <a:rPr lang="zh-CN" altLang="en-US" sz="2400" dirty="0">
                <a:solidFill>
                  <a:srgbClr val="FF0000"/>
                </a:solidFill>
                <a:latin typeface="华文细黑"/>
                <a:ea typeface="华文细黑"/>
                <a:cs typeface="华文细黑"/>
              </a:rPr>
              <a:t>西</a:t>
            </a:r>
            <a:r>
              <a:rPr lang="zh-CN" altLang="en-US" sz="2400" dirty="0" smtClean="0">
                <a:solidFill>
                  <a:srgbClr val="FF0000"/>
                </a:solidFill>
                <a:latin typeface="华文细黑"/>
                <a:ea typeface="华文细黑"/>
                <a:cs typeface="华文细黑"/>
              </a:rPr>
              <a:t>方的还</a:t>
            </a:r>
            <a:r>
              <a:rPr lang="zh-CN" altLang="en-US" sz="2400" dirty="0">
                <a:solidFill>
                  <a:srgbClr val="FF0000"/>
                </a:solidFill>
                <a:latin typeface="华文细黑"/>
                <a:ea typeface="华文细黑"/>
                <a:cs typeface="华文细黑"/>
              </a:rPr>
              <a:t>是东</a:t>
            </a:r>
            <a:r>
              <a:rPr lang="zh-CN" altLang="en-US" sz="2400" dirty="0" smtClean="0">
                <a:solidFill>
                  <a:srgbClr val="FF0000"/>
                </a:solidFill>
                <a:latin typeface="华文细黑"/>
                <a:ea typeface="华文细黑"/>
                <a:cs typeface="华文细黑"/>
              </a:rPr>
              <a:t>方的？ 教会从东方开</a:t>
            </a:r>
            <a:r>
              <a:rPr lang="zh-CN" altLang="en-US" sz="2400" dirty="0">
                <a:solidFill>
                  <a:srgbClr val="FF0000"/>
                </a:solidFill>
                <a:latin typeface="华文细黑"/>
                <a:ea typeface="华文细黑"/>
                <a:cs typeface="华文细黑"/>
              </a:rPr>
              <a:t>始，</a:t>
            </a:r>
            <a:r>
              <a:rPr lang="zh-CN" altLang="en-US" sz="2400" dirty="0" smtClean="0">
                <a:solidFill>
                  <a:srgbClr val="FF0000"/>
                </a:solidFill>
                <a:latin typeface="华文细黑"/>
                <a:ea typeface="华文细黑"/>
                <a:cs typeface="华文细黑"/>
              </a:rPr>
              <a:t>然后传到了西方</a:t>
            </a:r>
            <a:r>
              <a:rPr lang="zh-CN" altLang="en-US" sz="2400" dirty="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sz="2400" dirty="0">
                <a:latin typeface="Arial Narrow"/>
                <a:cs typeface="Arial Narrow"/>
              </a:rPr>
              <a:t>“Your descendants will be like the dust of the earth, and you will spread out to the west and to the east, to the north and to the south. All peoples on earth will be blessed through you and your offspring”(Gen.28:14). </a:t>
            </a:r>
          </a:p>
          <a:p>
            <a:r>
              <a:rPr lang="en-US" sz="2400" b="1" dirty="0" smtClean="0">
                <a:latin typeface="Arial Narrow"/>
                <a:cs typeface="Arial Narrow"/>
              </a:rPr>
              <a:t>A. Eastern </a:t>
            </a:r>
            <a:r>
              <a:rPr lang="en-US" sz="2400" b="1" dirty="0">
                <a:latin typeface="Arial Narrow"/>
                <a:cs typeface="Arial Narrow"/>
              </a:rPr>
              <a:t>direction.</a:t>
            </a:r>
            <a:r>
              <a:rPr lang="en-US" sz="2400" dirty="0">
                <a:latin typeface="Arial Narrow"/>
                <a:cs typeface="Arial Narrow"/>
              </a:rPr>
              <a:t> “But you will receive power when the Holy Spirit comes on </a:t>
            </a:r>
            <a:r>
              <a:rPr lang="en-US" sz="2400" dirty="0" err="1">
                <a:latin typeface="Arial Narrow"/>
                <a:cs typeface="Arial Narrow"/>
              </a:rPr>
              <a:t>you</a:t>
            </a:r>
            <a:r>
              <a:rPr lang="en-US" sz="2400" dirty="0" err="1" smtClean="0">
                <a:latin typeface="Arial Narrow"/>
                <a:cs typeface="Arial Narrow"/>
              </a:rPr>
              <a:t>;and</a:t>
            </a:r>
            <a:r>
              <a:rPr lang="en-US" sz="2400" dirty="0" smtClean="0">
                <a:latin typeface="Arial Narrow"/>
                <a:cs typeface="Arial Narrow"/>
              </a:rPr>
              <a:t> </a:t>
            </a:r>
            <a:r>
              <a:rPr lang="en-US" sz="2400" dirty="0">
                <a:latin typeface="Arial Narrow"/>
                <a:cs typeface="Arial Narrow"/>
              </a:rPr>
              <a:t>you will be my witnesses in Jerusalem</a:t>
            </a:r>
            <a:r>
              <a:rPr lang="en-US" sz="2400" dirty="0" smtClean="0">
                <a:latin typeface="Arial Narrow"/>
                <a:cs typeface="Arial Narrow"/>
              </a:rPr>
              <a:t>, and </a:t>
            </a:r>
            <a:r>
              <a:rPr lang="en-US" sz="2400" dirty="0">
                <a:latin typeface="Arial Narrow"/>
                <a:cs typeface="Arial Narrow"/>
              </a:rPr>
              <a:t>in all Judea and Samaria, </a:t>
            </a:r>
            <a:endParaRPr lang="en-US" sz="2400" dirty="0" smtClean="0">
              <a:latin typeface="Arial Narrow"/>
              <a:cs typeface="Arial Narrow"/>
            </a:endParaRPr>
          </a:p>
          <a:p>
            <a:r>
              <a:rPr lang="en-US" sz="2400" dirty="0" smtClean="0">
                <a:latin typeface="Arial Narrow"/>
                <a:cs typeface="Arial Narrow"/>
              </a:rPr>
              <a:t>and </a:t>
            </a:r>
            <a:r>
              <a:rPr lang="en-US" sz="2400" dirty="0">
                <a:latin typeface="Arial Narrow"/>
                <a:cs typeface="Arial Narrow"/>
              </a:rPr>
              <a:t>to the ends of the earth”(Ac.1:8). First, in the Middle East (Jerusalem, Judea, Samaria, etc.), then to the East (</a:t>
            </a:r>
            <a:r>
              <a:rPr lang="en-US" sz="2400" dirty="0" smtClean="0">
                <a:latin typeface="Arial Narrow"/>
                <a:cs typeface="Arial Narrow"/>
              </a:rPr>
              <a:t>Asia, Asia </a:t>
            </a:r>
            <a:r>
              <a:rPr lang="en-US" sz="2400" dirty="0">
                <a:latin typeface="Arial Narrow"/>
                <a:cs typeface="Arial Narrow"/>
              </a:rPr>
              <a:t>Minor). The Apostle Thomas went to India and </a:t>
            </a:r>
            <a:r>
              <a:rPr lang="en-US" sz="2400" dirty="0" smtClean="0">
                <a:latin typeface="Arial Narrow"/>
                <a:cs typeface="Arial Narrow"/>
              </a:rPr>
              <a:t>then perhaps </a:t>
            </a:r>
            <a:r>
              <a:rPr lang="en-US" sz="2400" dirty="0">
                <a:latin typeface="Arial Narrow"/>
                <a:cs typeface="Arial Narrow"/>
              </a:rPr>
              <a:t>China. Is it a Western Church or Eastern Church? </a:t>
            </a:r>
            <a:r>
              <a:rPr lang="en-US" sz="2400" dirty="0" smtClean="0">
                <a:latin typeface="Arial Narrow"/>
                <a:cs typeface="Arial Narrow"/>
              </a:rPr>
              <a:t>The church </a:t>
            </a:r>
            <a:r>
              <a:rPr lang="en-US" sz="2400" dirty="0">
                <a:latin typeface="Arial Narrow"/>
                <a:cs typeface="Arial Narrow"/>
              </a:rPr>
              <a:t>started in the East and then went to the West</a:t>
            </a:r>
            <a:r>
              <a:rPr lang="en-US" sz="2400" dirty="0" smtClean="0">
                <a:latin typeface="Arial Narrow"/>
                <a:cs typeface="Arial Narrow"/>
              </a:rPr>
              <a:t>.</a:t>
            </a:r>
            <a:r>
              <a:rPr lang="en-US" sz="2400" dirty="0"/>
              <a:t>			            	            </a:t>
            </a:r>
          </a:p>
        </p:txBody>
      </p:sp>
      <p:sp>
        <p:nvSpPr>
          <p:cNvPr id="4" name="Rectangle 3"/>
          <p:cNvSpPr/>
          <p:nvPr/>
        </p:nvSpPr>
        <p:spPr>
          <a:xfrm>
            <a:off x="0" y="-7905"/>
            <a:ext cx="9144000" cy="463731"/>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33545"/>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五。</a:t>
            </a:r>
            <a:r>
              <a:rPr lang="zh-TW" altLang="en-US" sz="2800" b="1" dirty="0" smtClean="0">
                <a:solidFill>
                  <a:srgbClr val="FF0000"/>
                </a:solidFill>
                <a:latin typeface="华文细黑"/>
                <a:ea typeface="华文细黑"/>
                <a:cs typeface="华文细黑"/>
              </a:rPr>
              <a:t>新的</a:t>
            </a:r>
            <a:r>
              <a:rPr lang="zh-CN" altLang="en-US" sz="2800" b="1" dirty="0" smtClean="0">
                <a:solidFill>
                  <a:srgbClr val="FF0000"/>
                </a:solidFill>
                <a:latin typeface="华文细黑"/>
                <a:ea typeface="华文细黑"/>
                <a:cs typeface="华文细黑"/>
              </a:rPr>
              <a:t>方向。</a:t>
            </a:r>
            <a:r>
              <a:rPr lang="en-US" altLang="zh-CN" sz="2800" b="1" dirty="0">
                <a:latin typeface="Arial Narrow"/>
                <a:cs typeface="Arial Narrow"/>
              </a:rPr>
              <a:t>5</a:t>
            </a:r>
            <a:r>
              <a:rPr lang="en-US" sz="2800" b="1" dirty="0" smtClean="0">
                <a:latin typeface="Arial Narrow"/>
                <a:cs typeface="Arial Narrow"/>
              </a:rPr>
              <a:t>. </a:t>
            </a:r>
            <a:r>
              <a:rPr lang="en-US" altLang="zh-CN" sz="2800" b="1" dirty="0" smtClean="0">
                <a:latin typeface="Arial Narrow"/>
                <a:cs typeface="Arial Narrow"/>
              </a:rPr>
              <a:t>A new direction</a:t>
            </a:r>
            <a:r>
              <a:rPr lang="en-US" sz="2800" b="1" dirty="0" smtClean="0">
                <a:latin typeface="Arial Narrow"/>
                <a:cs typeface="Arial Narrow"/>
              </a:rPr>
              <a:t>. </a:t>
            </a:r>
            <a:endParaRPr lang="en-US" sz="2800" dirty="0">
              <a:latin typeface="Arial Narrow"/>
              <a:cs typeface="Arial Narrow"/>
            </a:endParaRPr>
          </a:p>
        </p:txBody>
      </p:sp>
      <p:sp>
        <p:nvSpPr>
          <p:cNvPr id="6" name="TextBox 5"/>
          <p:cNvSpPr txBox="1"/>
          <p:nvPr/>
        </p:nvSpPr>
        <p:spPr>
          <a:xfrm>
            <a:off x="8433624" y="-46599"/>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(16)</a:t>
            </a:r>
            <a:endParaRPr lang="en-US" sz="2800" dirty="0">
              <a:solidFill>
                <a:srgbClr val="0000FF"/>
              </a:solidFill>
              <a:latin typeface="Times"/>
              <a:cs typeface="Times"/>
            </a:endParaRPr>
          </a:p>
        </p:txBody>
      </p:sp>
    </p:spTree>
    <p:extLst>
      <p:ext uri="{BB962C8B-B14F-4D97-AF65-F5344CB8AC3E}">
        <p14:creationId xmlns:p14="http://schemas.microsoft.com/office/powerpoint/2010/main" val="309702147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126" y="417338"/>
            <a:ext cx="9156126" cy="3046988"/>
          </a:xfrm>
          <a:prstGeom prst="rect">
            <a:avLst/>
          </a:prstGeom>
        </p:spPr>
        <p:txBody>
          <a:bodyPr wrap="square">
            <a:spAutoFit/>
          </a:bodyPr>
          <a:lstStyle/>
          <a:p>
            <a:r>
              <a:rPr lang="en-US" altLang="zh-CN" sz="2400" b="1" dirty="0">
                <a:solidFill>
                  <a:srgbClr val="FF0000"/>
                </a:solidFill>
                <a:latin typeface="Arial Narrow"/>
                <a:cs typeface="Arial Narrow"/>
              </a:rPr>
              <a:t>B</a:t>
            </a:r>
            <a:r>
              <a:rPr lang="zh-CN" altLang="en-US" sz="2400" b="1" smtClean="0">
                <a:solidFill>
                  <a:srgbClr val="FF0000"/>
                </a:solidFill>
                <a:latin typeface="Arial Narrow"/>
                <a:cs typeface="Arial Narrow"/>
              </a:rPr>
              <a:t>。西方</a:t>
            </a:r>
            <a:r>
              <a:rPr lang="zh-CN" altLang="en-US" sz="2400" b="1" smtClean="0">
                <a:solidFill>
                  <a:srgbClr val="FF0000"/>
                </a:solidFill>
                <a:latin typeface="华文细黑"/>
                <a:ea typeface="华文细黑"/>
                <a:cs typeface="华文细黑"/>
              </a:rPr>
              <a:t>。</a:t>
            </a:r>
            <a:r>
              <a:rPr lang="en-US" altLang="zh-CN" sz="2400" b="1" dirty="0" smtClean="0">
                <a:solidFill>
                  <a:srgbClr val="FF0000"/>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我又告诉你们，从东从西，将有许多人来，在天国里与亚伯拉罕，以撒，雅各，一同</a:t>
            </a:r>
            <a:r>
              <a:rPr lang="en-US" sz="2400" dirty="0" smtClean="0">
                <a:solidFill>
                  <a:srgbClr val="FF0000"/>
                </a:solidFill>
                <a:latin typeface="华文细黑"/>
                <a:ea typeface="华文细黑"/>
                <a:cs typeface="华文细黑"/>
              </a:rPr>
              <a:t>坐席</a:t>
            </a:r>
            <a:r>
              <a:rPr lang="zh-CN" altLang="en-US" sz="2400" dirty="0" smtClean="0">
                <a:solidFill>
                  <a:srgbClr val="FF0000"/>
                </a:solidFill>
                <a:latin typeface="华文细黑"/>
                <a:ea typeface="华文细黑"/>
                <a:cs typeface="华文细黑"/>
              </a:rPr>
              <a:t>”（太</a:t>
            </a:r>
            <a:r>
              <a:rPr lang="en-US" altLang="zh-CN" sz="2400" dirty="0" smtClean="0">
                <a:solidFill>
                  <a:srgbClr val="FF0000"/>
                </a:solidFill>
                <a:latin typeface="华文细黑"/>
                <a:ea typeface="华文细黑"/>
                <a:cs typeface="华文细黑"/>
              </a:rPr>
              <a:t>8:11</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从东，从西，从南，从北，将有人来，在神的国里</a:t>
            </a:r>
            <a:r>
              <a:rPr lang="en-US" sz="2400" dirty="0" smtClean="0">
                <a:solidFill>
                  <a:srgbClr val="FF0000"/>
                </a:solidFill>
                <a:latin typeface="华文细黑"/>
                <a:ea typeface="华文细黑"/>
                <a:cs typeface="华文细黑"/>
              </a:rPr>
              <a:t>坐席</a:t>
            </a:r>
            <a:r>
              <a:rPr lang="zh-CN" altLang="en-US" sz="2400" dirty="0" smtClean="0">
                <a:solidFill>
                  <a:srgbClr val="FF0000"/>
                </a:solidFill>
                <a:latin typeface="华文细黑"/>
                <a:ea typeface="华文细黑"/>
                <a:cs typeface="华文细黑"/>
              </a:rPr>
              <a:t>”（路</a:t>
            </a:r>
            <a:r>
              <a:rPr lang="en-US" altLang="zh-CN" sz="2400" dirty="0" smtClean="0">
                <a:solidFill>
                  <a:srgbClr val="FF0000"/>
                </a:solidFill>
                <a:latin typeface="华文细黑"/>
                <a:ea typeface="华文细黑"/>
                <a:cs typeface="华文细黑"/>
              </a:rPr>
              <a:t>13:29</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sz="2400" b="1" dirty="0">
                <a:latin typeface="Arial Narrow"/>
                <a:cs typeface="Arial Narrow"/>
              </a:rPr>
              <a:t>B. Western direction</a:t>
            </a:r>
            <a:r>
              <a:rPr lang="en-US" sz="2400" dirty="0">
                <a:latin typeface="Arial Narrow"/>
                <a:cs typeface="Arial Narrow"/>
              </a:rPr>
              <a:t>. “I say to you that many will come from the east and the west, and will take their places at the feast with Abraham, Isaac and Jacob in the kingdom of heaven”(Mt.8:11)</a:t>
            </a:r>
            <a:r>
              <a:rPr lang="en-US" sz="2400" dirty="0" smtClean="0">
                <a:latin typeface="Arial Narrow"/>
                <a:cs typeface="Arial Narrow"/>
              </a:rPr>
              <a:t>.“</a:t>
            </a:r>
            <a:r>
              <a:rPr lang="en-US" sz="2400" dirty="0">
                <a:latin typeface="Arial Narrow"/>
                <a:cs typeface="Arial Narrow"/>
              </a:rPr>
              <a:t>People will come from east and west and north and </a:t>
            </a:r>
            <a:r>
              <a:rPr lang="en-US" sz="2400" dirty="0" err="1">
                <a:latin typeface="Arial Narrow"/>
                <a:cs typeface="Arial Narrow"/>
              </a:rPr>
              <a:t>south</a:t>
            </a:r>
            <a:r>
              <a:rPr lang="en-US" sz="2400" dirty="0" err="1" smtClean="0">
                <a:latin typeface="Arial Narrow"/>
                <a:cs typeface="Arial Narrow"/>
              </a:rPr>
              <a:t>,and</a:t>
            </a:r>
            <a:r>
              <a:rPr lang="en-US" sz="2400" dirty="0" smtClean="0">
                <a:latin typeface="Arial Narrow"/>
                <a:cs typeface="Arial Narrow"/>
              </a:rPr>
              <a:t> </a:t>
            </a:r>
            <a:r>
              <a:rPr lang="en-US" sz="2400" dirty="0">
                <a:latin typeface="Arial Narrow"/>
                <a:cs typeface="Arial Narrow"/>
              </a:rPr>
              <a:t>will take their places at the feast in the kingdom of God”(</a:t>
            </a:r>
            <a:r>
              <a:rPr lang="en-US" sz="2400" dirty="0" smtClean="0">
                <a:latin typeface="Arial Narrow"/>
                <a:cs typeface="Arial Narrow"/>
              </a:rPr>
              <a:t>Lk13</a:t>
            </a:r>
            <a:r>
              <a:rPr lang="en-US" sz="2400" dirty="0">
                <a:latin typeface="Arial Narrow"/>
                <a:cs typeface="Arial Narrow"/>
              </a:rPr>
              <a:t>:29).	 	</a:t>
            </a:r>
            <a:r>
              <a:rPr lang="en-US" sz="2400" dirty="0"/>
              <a:t>			            	            </a:t>
            </a:r>
          </a:p>
        </p:txBody>
      </p:sp>
      <p:sp>
        <p:nvSpPr>
          <p:cNvPr id="4" name="Rectangle 3"/>
          <p:cNvSpPr/>
          <p:nvPr/>
        </p:nvSpPr>
        <p:spPr>
          <a:xfrm>
            <a:off x="0" y="-7905"/>
            <a:ext cx="9144000" cy="463731"/>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33545"/>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五。</a:t>
            </a:r>
            <a:r>
              <a:rPr lang="zh-TW" altLang="en-US" sz="2800" b="1" dirty="0">
                <a:solidFill>
                  <a:srgbClr val="FF0000"/>
                </a:solidFill>
                <a:latin typeface="华文细黑"/>
                <a:ea typeface="华文细黑"/>
                <a:cs typeface="华文细黑"/>
              </a:rPr>
              <a:t>新的</a:t>
            </a:r>
            <a:r>
              <a:rPr lang="zh-CN" altLang="en-US" sz="2800" b="1" dirty="0">
                <a:solidFill>
                  <a:srgbClr val="FF0000"/>
                </a:solidFill>
                <a:latin typeface="华文细黑"/>
                <a:ea typeface="华文细黑"/>
                <a:cs typeface="华文细黑"/>
              </a:rPr>
              <a:t>方向。</a:t>
            </a:r>
            <a:r>
              <a:rPr lang="en-US" altLang="zh-CN" sz="2800" b="1" dirty="0">
                <a:latin typeface="Arial Narrow"/>
                <a:cs typeface="Arial Narrow"/>
              </a:rPr>
              <a:t>5</a:t>
            </a:r>
            <a:r>
              <a:rPr lang="en-US" sz="2800" b="1" dirty="0">
                <a:latin typeface="Arial Narrow"/>
                <a:cs typeface="Arial Narrow"/>
              </a:rPr>
              <a:t>. </a:t>
            </a:r>
            <a:r>
              <a:rPr lang="en-US" altLang="zh-CN" sz="2800" b="1" dirty="0">
                <a:latin typeface="Arial Narrow"/>
                <a:cs typeface="Arial Narrow"/>
              </a:rPr>
              <a:t>A new direction</a:t>
            </a:r>
            <a:r>
              <a:rPr lang="en-US" sz="2800" b="1" dirty="0">
                <a:latin typeface="Arial Narrow"/>
                <a:cs typeface="Arial Narrow"/>
              </a:rPr>
              <a:t>. </a:t>
            </a:r>
            <a:endParaRPr lang="en-US" sz="2800" dirty="0">
              <a:latin typeface="Arial Narrow"/>
              <a:cs typeface="Arial Narrow"/>
            </a:endParaRPr>
          </a:p>
        </p:txBody>
      </p:sp>
      <p:sp>
        <p:nvSpPr>
          <p:cNvPr id="6" name="TextBox 5"/>
          <p:cNvSpPr txBox="1"/>
          <p:nvPr/>
        </p:nvSpPr>
        <p:spPr>
          <a:xfrm>
            <a:off x="8433624" y="-46599"/>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(17)</a:t>
            </a:r>
            <a:endParaRPr lang="en-US" sz="2800" dirty="0">
              <a:solidFill>
                <a:srgbClr val="0000FF"/>
              </a:solidFill>
              <a:latin typeface="Times"/>
              <a:cs typeface="Times"/>
            </a:endParaRPr>
          </a:p>
        </p:txBody>
      </p:sp>
      <p:pic>
        <p:nvPicPr>
          <p:cNvPr id="2" name="Picture 1"/>
          <p:cNvPicPr>
            <a:picLocks noChangeAspect="1"/>
          </p:cNvPicPr>
          <p:nvPr/>
        </p:nvPicPr>
        <p:blipFill>
          <a:blip r:embed="rId3"/>
          <a:stretch>
            <a:fillRect/>
          </a:stretch>
        </p:blipFill>
        <p:spPr>
          <a:xfrm>
            <a:off x="5215467" y="3073400"/>
            <a:ext cx="4064000" cy="3784600"/>
          </a:xfrm>
          <a:prstGeom prst="rect">
            <a:avLst/>
          </a:prstGeom>
        </p:spPr>
      </p:pic>
      <p:pic>
        <p:nvPicPr>
          <p:cNvPr id="5" name="Picture 4"/>
          <p:cNvPicPr>
            <a:picLocks noChangeAspect="1"/>
          </p:cNvPicPr>
          <p:nvPr/>
        </p:nvPicPr>
        <p:blipFill>
          <a:blip r:embed="rId4"/>
          <a:stretch>
            <a:fillRect/>
          </a:stretch>
        </p:blipFill>
        <p:spPr>
          <a:xfrm>
            <a:off x="88903" y="3297765"/>
            <a:ext cx="5702300" cy="3378200"/>
          </a:xfrm>
          <a:prstGeom prst="rect">
            <a:avLst/>
          </a:prstGeom>
        </p:spPr>
      </p:pic>
    </p:spTree>
    <p:extLst>
      <p:ext uri="{BB962C8B-B14F-4D97-AF65-F5344CB8AC3E}">
        <p14:creationId xmlns:p14="http://schemas.microsoft.com/office/powerpoint/2010/main" val="207506749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1626"/>
            <a:ext cx="9141412" cy="29342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7806" y="-83543"/>
            <a:ext cx="9077714" cy="523220"/>
          </a:xfrm>
          <a:prstGeom prst="rect">
            <a:avLst/>
          </a:prstGeom>
          <a:noFill/>
        </p:spPr>
        <p:txBody>
          <a:bodyPr wrap="square" rtlCol="0">
            <a:spAutoFit/>
          </a:bodyPr>
          <a:lstStyle/>
          <a:p>
            <a:r>
              <a:rPr lang="zh-CN" altLang="en-US" sz="2800" b="1" dirty="0" smtClean="0">
                <a:solidFill>
                  <a:srgbClr val="FF0000"/>
                </a:solidFill>
                <a:latin typeface="Arial Narrow"/>
                <a:ea typeface="华文细黑"/>
                <a:cs typeface="Arial Narrow"/>
              </a:rPr>
              <a:t>结论：</a:t>
            </a:r>
            <a:r>
              <a:rPr lang="en-US" sz="2800" b="1" dirty="0" smtClean="0">
                <a:latin typeface="Arial Narrow"/>
                <a:cs typeface="Arial Narrow"/>
              </a:rPr>
              <a:t>Conclusion:</a:t>
            </a:r>
            <a:endParaRPr lang="en-US" sz="2800" dirty="0"/>
          </a:p>
        </p:txBody>
      </p:sp>
      <p:sp>
        <p:nvSpPr>
          <p:cNvPr id="7" name="TextBox 6"/>
          <p:cNvSpPr txBox="1"/>
          <p:nvPr/>
        </p:nvSpPr>
        <p:spPr>
          <a:xfrm>
            <a:off x="8433624" y="-123575"/>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a:t>
            </a:r>
            <a:r>
              <a:rPr lang="en-US" altLang="zh-CN" sz="2800" dirty="0">
                <a:solidFill>
                  <a:srgbClr val="0000FF"/>
                </a:solidFill>
                <a:latin typeface="Times"/>
                <a:cs typeface="Times"/>
              </a:rPr>
              <a:t>8</a:t>
            </a:r>
            <a:r>
              <a:rPr lang="en-US" altLang="zh-CN" sz="2800" dirty="0" smtClean="0">
                <a:solidFill>
                  <a:srgbClr val="0000FF"/>
                </a:solidFill>
                <a:latin typeface="Times"/>
                <a:cs typeface="Times"/>
              </a:rPr>
              <a:t>)</a:t>
            </a:r>
            <a:endParaRPr lang="en-US" sz="2800" dirty="0">
              <a:solidFill>
                <a:srgbClr val="0000FF"/>
              </a:solidFill>
              <a:latin typeface="Times"/>
              <a:cs typeface="Times"/>
            </a:endParaRPr>
          </a:p>
        </p:txBody>
      </p:sp>
      <p:pic>
        <p:nvPicPr>
          <p:cNvPr id="2" name="Picture 1"/>
          <p:cNvPicPr>
            <a:picLocks noChangeAspect="1"/>
          </p:cNvPicPr>
          <p:nvPr/>
        </p:nvPicPr>
        <p:blipFill>
          <a:blip r:embed="rId3"/>
          <a:stretch>
            <a:fillRect/>
          </a:stretch>
        </p:blipFill>
        <p:spPr>
          <a:xfrm>
            <a:off x="5041900" y="371945"/>
            <a:ext cx="4102100" cy="6350000"/>
          </a:xfrm>
          <a:prstGeom prst="rect">
            <a:avLst/>
          </a:prstGeom>
        </p:spPr>
      </p:pic>
      <p:sp>
        <p:nvSpPr>
          <p:cNvPr id="9" name="Rectangle 8"/>
          <p:cNvSpPr/>
          <p:nvPr/>
        </p:nvSpPr>
        <p:spPr>
          <a:xfrm>
            <a:off x="-16934" y="271181"/>
            <a:ext cx="5198533" cy="6740306"/>
          </a:xfrm>
          <a:prstGeom prst="rect">
            <a:avLst/>
          </a:prstGeom>
        </p:spPr>
        <p:txBody>
          <a:bodyPr wrap="square">
            <a:spAutoFit/>
          </a:bodyPr>
          <a:lstStyle/>
          <a:p>
            <a:r>
              <a:rPr lang="zh-CN" altLang="en-US" sz="2400" dirty="0">
                <a:solidFill>
                  <a:srgbClr val="FF0000"/>
                </a:solidFill>
                <a:latin typeface="华文细黑"/>
                <a:ea typeface="华文细黑"/>
                <a:cs typeface="华文细黑"/>
              </a:rPr>
              <a:t>“在每十个</a:t>
            </a:r>
            <a:r>
              <a:rPr lang="zh-CN" altLang="en-US" sz="2400" dirty="0" smtClean="0">
                <a:solidFill>
                  <a:srgbClr val="FF0000"/>
                </a:solidFill>
                <a:latin typeface="华文细黑"/>
                <a:ea typeface="华文细黑"/>
                <a:cs typeface="华文细黑"/>
              </a:rPr>
              <a:t>人中有九个人是失丧的人，</a:t>
            </a:r>
            <a:r>
              <a:rPr lang="zh-CN" altLang="en-US" sz="2400" dirty="0">
                <a:solidFill>
                  <a:srgbClr val="FF0000"/>
                </a:solidFill>
                <a:latin typeface="华文细黑"/>
                <a:ea typeface="华文细黑"/>
                <a:cs typeface="华文细黑"/>
              </a:rPr>
              <a:t>四分之</a:t>
            </a:r>
            <a:r>
              <a:rPr lang="zh-CN" altLang="en-US" sz="2400" dirty="0" smtClean="0">
                <a:solidFill>
                  <a:srgbClr val="FF0000"/>
                </a:solidFill>
                <a:latin typeface="华文细黑"/>
                <a:ea typeface="华文细黑"/>
                <a:cs typeface="华文细黑"/>
              </a:rPr>
              <a:t>三的人从未听过</a:t>
            </a:r>
            <a:r>
              <a:rPr lang="zh-CN" altLang="en-US" sz="2400" dirty="0">
                <a:solidFill>
                  <a:srgbClr val="FF0000"/>
                </a:solidFill>
                <a:latin typeface="华文细黑"/>
                <a:ea typeface="华文细黑"/>
                <a:cs typeface="华文细黑"/>
              </a:rPr>
              <a:t>，每两个人中有一个听不到，</a:t>
            </a:r>
            <a:r>
              <a:rPr lang="zh-CN" altLang="en-US" sz="2400" dirty="0" smtClean="0">
                <a:solidFill>
                  <a:srgbClr val="FF0000"/>
                </a:solidFill>
                <a:latin typeface="华文细黑"/>
                <a:ea typeface="华文细黑"/>
                <a:cs typeface="华文细黑"/>
              </a:rPr>
              <a:t>教会继续沉睡。 </a:t>
            </a:r>
            <a:r>
              <a:rPr lang="zh-CN" altLang="en-US" sz="2400" dirty="0">
                <a:solidFill>
                  <a:srgbClr val="FF0000"/>
                </a:solidFill>
                <a:latin typeface="华文细黑"/>
                <a:ea typeface="华文细黑"/>
                <a:cs typeface="华文细黑"/>
              </a:rPr>
              <a:t>难道我们认</a:t>
            </a:r>
            <a:r>
              <a:rPr lang="zh-CN" altLang="en-US" sz="2400" dirty="0" smtClean="0">
                <a:solidFill>
                  <a:srgbClr val="FF0000"/>
                </a:solidFill>
                <a:latin typeface="华文细黑"/>
                <a:ea typeface="华文细黑"/>
                <a:cs typeface="华文细黑"/>
              </a:rPr>
              <a:t>为一定有</a:t>
            </a:r>
            <a:r>
              <a:rPr lang="zh-CN" altLang="en-US" sz="2400" dirty="0">
                <a:solidFill>
                  <a:srgbClr val="FF0000"/>
                </a:solidFill>
                <a:latin typeface="华文细黑"/>
                <a:ea typeface="华文细黑"/>
                <a:cs typeface="华文细黑"/>
              </a:rPr>
              <a:t>其</a:t>
            </a:r>
            <a:r>
              <a:rPr lang="zh-CN" altLang="en-US" sz="2400" dirty="0" smtClean="0">
                <a:solidFill>
                  <a:srgbClr val="FF0000"/>
                </a:solidFill>
                <a:latin typeface="华文细黑"/>
                <a:ea typeface="华文细黑"/>
                <a:cs typeface="华文细黑"/>
              </a:rPr>
              <a:t>他方</a:t>
            </a:r>
            <a:r>
              <a:rPr lang="zh-CN" altLang="en-US" sz="2400" dirty="0">
                <a:solidFill>
                  <a:srgbClr val="FF0000"/>
                </a:solidFill>
                <a:latin typeface="华文细黑"/>
                <a:ea typeface="华文细黑"/>
                <a:cs typeface="华文细黑"/>
              </a:rPr>
              <a:t>法吗？ 或者也许我们真的</a:t>
            </a:r>
            <a:r>
              <a:rPr lang="zh-CN" altLang="en-US" sz="2400" dirty="0" smtClean="0">
                <a:solidFill>
                  <a:srgbClr val="FF0000"/>
                </a:solidFill>
                <a:latin typeface="华文细黑"/>
                <a:ea typeface="华文细黑"/>
                <a:cs typeface="华文细黑"/>
              </a:rPr>
              <a:t>不那么在乎”</a:t>
            </a:r>
            <a:endParaRPr lang="en-US" altLang="zh-CN" sz="2400" dirty="0">
              <a:solidFill>
                <a:srgbClr val="FF0000"/>
              </a:solidFill>
              <a:latin typeface="华文细黑"/>
              <a:ea typeface="华文细黑"/>
              <a:cs typeface="华文细黑"/>
            </a:endParaRPr>
          </a:p>
          <a:p>
            <a:r>
              <a:rPr lang="en-US" altLang="zh-CN" sz="2400" dirty="0" smtClean="0">
                <a:solidFill>
                  <a:srgbClr val="FF0000"/>
                </a:solidFill>
                <a:latin typeface="华文细黑"/>
                <a:ea typeface="华文细黑"/>
                <a:cs typeface="华文细黑"/>
              </a:rPr>
              <a:t>(Robertson </a:t>
            </a:r>
            <a:r>
              <a:rPr lang="en-US" altLang="zh-CN" sz="2400" dirty="0" err="1" smtClean="0">
                <a:solidFill>
                  <a:srgbClr val="FF0000"/>
                </a:solidFill>
                <a:latin typeface="华文细黑"/>
                <a:ea typeface="华文细黑"/>
                <a:cs typeface="华文细黑"/>
              </a:rPr>
              <a:t>McQuilkin</a:t>
            </a:r>
            <a:r>
              <a:rPr lang="zh-CN" altLang="en-US" sz="2400" dirty="0" smtClean="0">
                <a:solidFill>
                  <a:srgbClr val="FF0000"/>
                </a:solidFill>
                <a:latin typeface="华文细黑"/>
                <a:ea typeface="华文细黑"/>
                <a:cs typeface="华文细黑"/>
              </a:rPr>
              <a:t>从他的书</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重大的忽略</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 </a:t>
            </a:r>
            <a:r>
              <a:rPr lang="zh-CN" altLang="en-US" sz="2400" dirty="0">
                <a:solidFill>
                  <a:srgbClr val="FF0000"/>
                </a:solidFill>
                <a:latin typeface="华文细黑"/>
                <a:ea typeface="华文细黑"/>
                <a:cs typeface="华文细黑"/>
              </a:rPr>
              <a:t>我们是履行大使命吗</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太</a:t>
            </a:r>
            <a:r>
              <a:rPr lang="en-US" altLang="zh-CN" sz="2400" dirty="0" smtClean="0">
                <a:solidFill>
                  <a:srgbClr val="FF0000"/>
                </a:solidFill>
                <a:latin typeface="华文细黑"/>
                <a:ea typeface="华文细黑"/>
                <a:cs typeface="华文细黑"/>
              </a:rPr>
              <a:t>28:19</a:t>
            </a:r>
            <a:r>
              <a:rPr lang="en-US" altLang="zh-CN" sz="2400" dirty="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20)</a:t>
            </a:r>
            <a:r>
              <a:rPr lang="zh-CN" altLang="en-US" sz="2400" dirty="0">
                <a:solidFill>
                  <a:srgbClr val="FF0000"/>
                </a:solidFill>
                <a:latin typeface="华文细黑"/>
                <a:ea typeface="华文细黑"/>
                <a:cs typeface="华文细黑"/>
              </a:rPr>
              <a:t>还是对使命大忽</a:t>
            </a:r>
            <a:r>
              <a:rPr lang="zh-CN" altLang="en-US" sz="2400" dirty="0" smtClean="0">
                <a:solidFill>
                  <a:srgbClr val="FF0000"/>
                </a:solidFill>
                <a:latin typeface="华文细黑"/>
                <a:ea typeface="华文细黑"/>
                <a:cs typeface="华文细黑"/>
              </a:rPr>
              <a:t>略？</a:t>
            </a:r>
            <a:endParaRPr lang="en-US" altLang="zh-CN" sz="2400" dirty="0" smtClean="0">
              <a:solidFill>
                <a:srgbClr val="FF0000"/>
              </a:solidFill>
              <a:latin typeface="华文细黑"/>
              <a:ea typeface="华文细黑"/>
              <a:cs typeface="华文细黑"/>
            </a:endParaRPr>
          </a:p>
          <a:p>
            <a:r>
              <a:rPr lang="en-US" sz="2400" dirty="0">
                <a:latin typeface="Arial Narrow"/>
                <a:cs typeface="Arial Narrow"/>
              </a:rPr>
              <a:t>“In a world in which nine out of every ten people are lost, three out of four have never heard the way out</a:t>
            </a:r>
            <a:r>
              <a:rPr lang="en-US" sz="2400" dirty="0" smtClean="0">
                <a:latin typeface="Arial Narrow"/>
                <a:cs typeface="Arial Narrow"/>
              </a:rPr>
              <a:t>, and </a:t>
            </a:r>
            <a:r>
              <a:rPr lang="en-US" sz="2400" dirty="0">
                <a:latin typeface="Arial Narrow"/>
                <a:cs typeface="Arial Narrow"/>
              </a:rPr>
              <a:t>one of every two </a:t>
            </a:r>
            <a:r>
              <a:rPr lang="en-US" sz="2400" dirty="0" smtClean="0">
                <a:latin typeface="Arial Narrow"/>
                <a:cs typeface="Arial Narrow"/>
              </a:rPr>
              <a:t>cannot </a:t>
            </a:r>
            <a:r>
              <a:rPr lang="en-US" sz="2400" dirty="0">
                <a:latin typeface="Arial Narrow"/>
                <a:cs typeface="Arial Narrow"/>
              </a:rPr>
              <a:t>hear, the church sleeps on. Could it be we think there must be some other way? Or perhaps we don’t really care </a:t>
            </a:r>
            <a:r>
              <a:rPr lang="en-US" sz="2400" dirty="0" smtClean="0">
                <a:latin typeface="Arial Narrow"/>
                <a:cs typeface="Arial Narrow"/>
              </a:rPr>
              <a:t>that much” </a:t>
            </a:r>
          </a:p>
          <a:p>
            <a:r>
              <a:rPr lang="en-US" sz="2400" dirty="0" smtClean="0">
                <a:latin typeface="Arial Narrow"/>
                <a:cs typeface="Arial Narrow"/>
              </a:rPr>
              <a:t>(Robertson </a:t>
            </a:r>
            <a:r>
              <a:rPr lang="en-US" sz="2400" dirty="0" err="1" smtClean="0">
                <a:latin typeface="Arial Narrow"/>
                <a:cs typeface="Arial Narrow"/>
              </a:rPr>
              <a:t>McQuilkin</a:t>
            </a:r>
            <a:r>
              <a:rPr lang="en-US" sz="2400" dirty="0" smtClean="0">
                <a:latin typeface="Arial Narrow"/>
                <a:cs typeface="Arial Narrow"/>
              </a:rPr>
              <a:t> </a:t>
            </a:r>
            <a:r>
              <a:rPr lang="en-US" sz="2400" dirty="0">
                <a:latin typeface="Arial Narrow"/>
                <a:cs typeface="Arial Narrow"/>
              </a:rPr>
              <a:t>from his book, </a:t>
            </a:r>
            <a:r>
              <a:rPr lang="en-US" sz="2400" u="sng" dirty="0">
                <a:latin typeface="Arial Narrow"/>
                <a:cs typeface="Arial Narrow"/>
              </a:rPr>
              <a:t>The Great Omission</a:t>
            </a:r>
            <a:r>
              <a:rPr lang="en-US" sz="2400" dirty="0">
                <a:latin typeface="Arial Narrow"/>
                <a:cs typeface="Arial Narrow"/>
              </a:rPr>
              <a:t>). Are we fulfilling the Great Commission (Mt.28:19-20) or the Great Omission? </a:t>
            </a:r>
          </a:p>
        </p:txBody>
      </p:sp>
    </p:spTree>
    <p:extLst>
      <p:ext uri="{BB962C8B-B14F-4D97-AF65-F5344CB8AC3E}">
        <p14:creationId xmlns:p14="http://schemas.microsoft.com/office/powerpoint/2010/main" val="34032383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441" y="-89732"/>
            <a:ext cx="9198681" cy="6839201"/>
          </a:xfrm>
        </p:spPr>
        <p:txBody>
          <a:bodyPr>
            <a:noAutofit/>
          </a:bodyPr>
          <a:lstStyle/>
          <a:p>
            <a:pPr algn="l"/>
            <a:r>
              <a:rPr lang="zh-CN" altLang="en-US" sz="4000" b="1" dirty="0">
                <a:solidFill>
                  <a:schemeClr val="tx1"/>
                </a:solidFill>
                <a:latin typeface="Arial Narrow"/>
                <a:ea typeface="华文细黑"/>
                <a:cs typeface="Arial Narrow"/>
              </a:rPr>
              <a:t>主日</a:t>
            </a:r>
            <a:r>
              <a:rPr lang="en-US" altLang="zh-CN" sz="4000" b="1" dirty="0">
                <a:solidFill>
                  <a:schemeClr val="tx1"/>
                </a:solidFill>
                <a:latin typeface="Arial Narrow"/>
                <a:ea typeface="华文细黑"/>
                <a:cs typeface="Arial Narrow"/>
              </a:rPr>
              <a:t>:</a:t>
            </a:r>
            <a:r>
              <a:rPr lang="zh-CN" altLang="en-US" sz="4000" dirty="0">
                <a:solidFill>
                  <a:schemeClr val="tx1"/>
                </a:solidFill>
                <a:latin typeface="Arial Narrow"/>
                <a:ea typeface="华文细黑"/>
                <a:cs typeface="Arial Narrow"/>
              </a:rPr>
              <a:t>二零</a:t>
            </a:r>
            <a:r>
              <a:rPr lang="zh-CN" altLang="en-US" sz="4000" dirty="0" smtClean="0">
                <a:solidFill>
                  <a:schemeClr val="tx1"/>
                </a:solidFill>
                <a:latin typeface="Arial Narrow"/>
                <a:ea typeface="华文细黑"/>
                <a:cs typeface="Arial Narrow"/>
              </a:rPr>
              <a:t>一七年八月</a:t>
            </a:r>
            <a:r>
              <a:rPr lang="zh-CN" altLang="en-US" sz="4000" dirty="0">
                <a:solidFill>
                  <a:schemeClr val="tx1"/>
                </a:solidFill>
                <a:latin typeface="Arial Narrow"/>
                <a:ea typeface="华文细黑"/>
                <a:cs typeface="Arial Narrow"/>
              </a:rPr>
              <a:t>十</a:t>
            </a:r>
            <a:r>
              <a:rPr lang="zh-CN" altLang="en-US" sz="4000" dirty="0" smtClean="0">
                <a:solidFill>
                  <a:schemeClr val="tx1"/>
                </a:solidFill>
                <a:latin typeface="Arial Narrow"/>
                <a:ea typeface="华文细黑"/>
                <a:cs typeface="Arial Narrow"/>
              </a:rPr>
              <a:t>三日</a:t>
            </a:r>
            <a:endParaRPr lang="en-US" altLang="zh-CN" sz="4000" dirty="0">
              <a:solidFill>
                <a:schemeClr val="tx1"/>
              </a:solidFill>
              <a:latin typeface="Arial Narrow"/>
              <a:ea typeface="华文细黑"/>
              <a:cs typeface="Arial Narrow"/>
            </a:endParaRPr>
          </a:p>
          <a:p>
            <a:pPr algn="l"/>
            <a:r>
              <a:rPr lang="en-US" altLang="zh-CN" sz="4000" b="1" dirty="0">
                <a:solidFill>
                  <a:schemeClr val="tx1"/>
                </a:solidFill>
                <a:latin typeface="Arial Narrow"/>
                <a:ea typeface="华文细黑"/>
                <a:cs typeface="Arial Narrow"/>
              </a:rPr>
              <a:t>Sunday: </a:t>
            </a:r>
            <a:r>
              <a:rPr lang="en-US" altLang="zh-CN" sz="4000" dirty="0" smtClean="0">
                <a:solidFill>
                  <a:schemeClr val="tx1"/>
                </a:solidFill>
                <a:latin typeface="Arial Narrow"/>
                <a:ea typeface="华文细黑"/>
                <a:cs typeface="Arial Narrow"/>
              </a:rPr>
              <a:t>August 13, </a:t>
            </a:r>
            <a:r>
              <a:rPr lang="en-US" altLang="zh-CN" sz="4000" dirty="0">
                <a:solidFill>
                  <a:schemeClr val="tx1"/>
                </a:solidFill>
                <a:latin typeface="Arial Narrow"/>
                <a:ea typeface="华文细黑"/>
                <a:cs typeface="Arial Narrow"/>
              </a:rPr>
              <a:t>2017 </a:t>
            </a:r>
          </a:p>
          <a:p>
            <a:pPr algn="l"/>
            <a:r>
              <a:rPr lang="zh-CN" altLang="en-US" sz="4000" dirty="0">
                <a:solidFill>
                  <a:srgbClr val="0000FF"/>
                </a:solidFill>
                <a:latin typeface="Arial Narrow"/>
                <a:ea typeface="华文细黑"/>
                <a:cs typeface="Arial Narrow"/>
              </a:rPr>
              <a:t>何礼义牧师</a:t>
            </a:r>
            <a:r>
              <a:rPr lang="en-US" altLang="zh-CN" sz="4000" dirty="0">
                <a:solidFill>
                  <a:srgbClr val="0000FF"/>
                </a:solidFill>
                <a:latin typeface="Arial Narrow"/>
                <a:ea typeface="华文细黑"/>
                <a:cs typeface="Arial Narrow"/>
              </a:rPr>
              <a:t> </a:t>
            </a:r>
            <a:r>
              <a:rPr lang="en-US" sz="4000" dirty="0">
                <a:solidFill>
                  <a:srgbClr val="0000FF"/>
                </a:solidFill>
                <a:latin typeface="Arial Narrow"/>
                <a:ea typeface="华文细黑"/>
                <a:cs typeface="Arial Narrow"/>
              </a:rPr>
              <a:t>Pastor Gary Hart</a:t>
            </a:r>
          </a:p>
          <a:p>
            <a:pPr algn="l"/>
            <a:r>
              <a:rPr lang="zh-CN" altLang="en-US" sz="4000" b="1" dirty="0">
                <a:solidFill>
                  <a:srgbClr val="660066"/>
                </a:solidFill>
                <a:latin typeface="华文细黑"/>
                <a:ea typeface="华文细黑"/>
                <a:cs typeface="华文细黑"/>
              </a:rPr>
              <a:t>题目：</a:t>
            </a:r>
            <a:r>
              <a:rPr lang="en-US" altLang="zh-CN" sz="4000" b="1" dirty="0" smtClean="0">
                <a:solidFill>
                  <a:srgbClr val="660066"/>
                </a:solidFill>
                <a:latin typeface="华文细黑"/>
                <a:ea typeface="华文细黑"/>
                <a:cs typeface="华文细黑"/>
              </a:rPr>
              <a:t>“</a:t>
            </a:r>
            <a:r>
              <a:rPr lang="zh-CN" altLang="en-US" sz="4000" dirty="0" smtClean="0">
                <a:solidFill>
                  <a:srgbClr val="660066"/>
                </a:solidFill>
                <a:latin typeface="华文细黑"/>
                <a:ea typeface="华文细黑"/>
                <a:cs typeface="华文细黑"/>
              </a:rPr>
              <a:t>有异</a:t>
            </a:r>
            <a:r>
              <a:rPr lang="zh-CN" altLang="en-US" sz="4000" dirty="0">
                <a:solidFill>
                  <a:srgbClr val="660066"/>
                </a:solidFill>
                <a:latin typeface="华文细黑"/>
                <a:ea typeface="华文细黑"/>
                <a:cs typeface="华文细黑"/>
              </a:rPr>
              <a:t>象</a:t>
            </a:r>
            <a:r>
              <a:rPr lang="en-US" sz="4000" dirty="0" smtClean="0">
                <a:solidFill>
                  <a:srgbClr val="660066"/>
                </a:solidFill>
                <a:latin typeface="华文细黑"/>
                <a:ea typeface="华文细黑"/>
                <a:cs typeface="华文细黑"/>
              </a:rPr>
              <a:t>的教会</a:t>
            </a:r>
            <a:r>
              <a:rPr lang="zh-TW" altLang="en-US" sz="4000" b="1" dirty="0" smtClean="0">
                <a:solidFill>
                  <a:srgbClr val="660066"/>
                </a:solidFill>
                <a:latin typeface="华文细黑"/>
                <a:ea typeface="华文细黑"/>
                <a:cs typeface="华文细黑"/>
              </a:rPr>
              <a:t>。</a:t>
            </a:r>
            <a:r>
              <a:rPr lang="en-US" altLang="zh-TW" sz="4000" b="1" dirty="0">
                <a:solidFill>
                  <a:srgbClr val="660066"/>
                </a:solidFill>
                <a:latin typeface="华文细黑"/>
                <a:ea typeface="华文细黑"/>
                <a:cs typeface="华文细黑"/>
              </a:rPr>
              <a:t>”</a:t>
            </a:r>
          </a:p>
          <a:p>
            <a:pPr algn="l"/>
            <a:r>
              <a:rPr lang="en-US" sz="4000" b="1" dirty="0">
                <a:solidFill>
                  <a:srgbClr val="660066"/>
                </a:solidFill>
                <a:latin typeface="Arial Narrow"/>
                <a:ea typeface="华文细黑"/>
                <a:cs typeface="Arial Narrow"/>
              </a:rPr>
              <a:t>Topic: </a:t>
            </a:r>
            <a:r>
              <a:rPr lang="en-US" sz="4000" dirty="0" smtClean="0">
                <a:solidFill>
                  <a:srgbClr val="660066"/>
                </a:solidFill>
                <a:latin typeface="Arial Narrow"/>
                <a:cs typeface="Arial Narrow"/>
              </a:rPr>
              <a:t>“Visionary Church</a:t>
            </a:r>
            <a:r>
              <a:rPr lang="en-US" sz="4000" dirty="0">
                <a:solidFill>
                  <a:srgbClr val="660066"/>
                </a:solidFill>
                <a:latin typeface="Arial Narrow"/>
                <a:cs typeface="Arial Narrow"/>
              </a:rPr>
              <a:t>.”</a:t>
            </a:r>
          </a:p>
          <a:p>
            <a:pPr algn="l"/>
            <a:r>
              <a:rPr lang="zh-CN" altLang="en-US" sz="4000" b="1" dirty="0">
                <a:solidFill>
                  <a:srgbClr val="FF0000"/>
                </a:solidFill>
                <a:latin typeface="华文细黑"/>
                <a:ea typeface="华文细黑"/>
                <a:cs typeface="华文细黑"/>
              </a:rPr>
              <a:t>经文</a:t>
            </a:r>
            <a:r>
              <a:rPr lang="en-US" altLang="zh-CN" sz="4000" b="1" dirty="0" smtClean="0">
                <a:solidFill>
                  <a:srgbClr val="FF0000"/>
                </a:solidFill>
                <a:latin typeface="华文细黑"/>
                <a:ea typeface="华文细黑"/>
                <a:cs typeface="华文细黑"/>
              </a:rPr>
              <a:t>:</a:t>
            </a:r>
            <a:r>
              <a:rPr lang="zh-CN" altLang="en-US" sz="4000" b="1" dirty="0" smtClean="0">
                <a:solidFill>
                  <a:srgbClr val="FF0000"/>
                </a:solidFill>
                <a:latin typeface="华文细黑"/>
                <a:ea typeface="华文细黑"/>
                <a:cs typeface="华文细黑"/>
              </a:rPr>
              <a:t>徒</a:t>
            </a:r>
            <a:r>
              <a:rPr lang="en-US" altLang="zh-CN" sz="4000" b="1" dirty="0" smtClean="0">
                <a:solidFill>
                  <a:srgbClr val="FF0000"/>
                </a:solidFill>
                <a:latin typeface="华文细黑"/>
                <a:ea typeface="华文细黑"/>
                <a:cs typeface="华文细黑"/>
              </a:rPr>
              <a:t>16:1-</a:t>
            </a:r>
            <a:r>
              <a:rPr lang="zh-CN" altLang="zh-CN" sz="4000" b="1" dirty="0" smtClean="0">
                <a:solidFill>
                  <a:srgbClr val="FF0000"/>
                </a:solidFill>
                <a:latin typeface="华文细黑"/>
                <a:ea typeface="华文细黑"/>
                <a:cs typeface="华文细黑"/>
              </a:rPr>
              <a:t>1</a:t>
            </a:r>
            <a:r>
              <a:rPr lang="en-US" altLang="zh-CN" sz="4000" b="1" dirty="0" smtClean="0">
                <a:solidFill>
                  <a:srgbClr val="FF0000"/>
                </a:solidFill>
                <a:latin typeface="华文细黑"/>
                <a:ea typeface="华文细黑"/>
                <a:cs typeface="华文细黑"/>
              </a:rPr>
              <a:t>1 </a:t>
            </a:r>
            <a:r>
              <a:rPr lang="en-US" sz="4000" b="1" dirty="0" smtClean="0">
                <a:solidFill>
                  <a:srgbClr val="FF0000"/>
                </a:solidFill>
                <a:latin typeface="Arial Narrow"/>
                <a:ea typeface="华文细黑"/>
                <a:cs typeface="Arial Narrow"/>
              </a:rPr>
              <a:t>Text</a:t>
            </a:r>
            <a:r>
              <a:rPr lang="en-US" sz="4000" b="1" dirty="0">
                <a:solidFill>
                  <a:srgbClr val="FF0000"/>
                </a:solidFill>
                <a:latin typeface="Arial Narrow"/>
                <a:ea typeface="华文细黑"/>
                <a:cs typeface="Arial Narrow"/>
              </a:rPr>
              <a:t>: Acts </a:t>
            </a:r>
            <a:r>
              <a:rPr lang="en-US" sz="4000" b="1" dirty="0" smtClean="0">
                <a:solidFill>
                  <a:srgbClr val="FF0000"/>
                </a:solidFill>
                <a:latin typeface="Arial Narrow"/>
                <a:ea typeface="华文细黑"/>
                <a:cs typeface="Arial Narrow"/>
              </a:rPr>
              <a:t>1</a:t>
            </a:r>
            <a:r>
              <a:rPr lang="en-US" altLang="zh-CN" sz="4000" b="1" dirty="0" smtClean="0">
                <a:solidFill>
                  <a:srgbClr val="FF0000"/>
                </a:solidFill>
                <a:latin typeface="Arial Narrow"/>
                <a:ea typeface="华文细黑"/>
                <a:cs typeface="Arial Narrow"/>
              </a:rPr>
              <a:t>6</a:t>
            </a:r>
            <a:r>
              <a:rPr lang="en-US" sz="4000" b="1" dirty="0" smtClean="0">
                <a:solidFill>
                  <a:srgbClr val="FF0000"/>
                </a:solidFill>
                <a:latin typeface="Arial Narrow"/>
                <a:ea typeface="华文细黑"/>
                <a:cs typeface="Arial Narrow"/>
              </a:rPr>
              <a:t>:1-</a:t>
            </a:r>
            <a:r>
              <a:rPr lang="en-US" altLang="zh-CN" sz="4000" b="1" dirty="0" smtClean="0">
                <a:solidFill>
                  <a:srgbClr val="FF0000"/>
                </a:solidFill>
                <a:latin typeface="Arial Narrow"/>
                <a:ea typeface="华文细黑"/>
                <a:cs typeface="Arial Narrow"/>
              </a:rPr>
              <a:t>11</a:t>
            </a:r>
            <a:endParaRPr lang="en-US" altLang="zh-CN" sz="4000" b="1" dirty="0">
              <a:solidFill>
                <a:srgbClr val="FF0000"/>
              </a:solidFill>
              <a:latin typeface="华文细黑"/>
              <a:ea typeface="华文细黑"/>
              <a:cs typeface="华文细黑"/>
            </a:endParaRPr>
          </a:p>
          <a:p>
            <a:pPr algn="l"/>
            <a:r>
              <a:rPr lang="zh-TW" altLang="en-US" sz="4000" dirty="0" smtClean="0">
                <a:solidFill>
                  <a:srgbClr val="008000"/>
                </a:solidFill>
                <a:latin typeface="华文细黑"/>
                <a:ea typeface="华文细黑"/>
                <a:cs typeface="华文细黑"/>
              </a:rPr>
              <a:t>“</a:t>
            </a:r>
            <a:r>
              <a:rPr lang="zh-CN" altLang="en-US" sz="4000" dirty="0" smtClean="0">
                <a:solidFill>
                  <a:srgbClr val="008000"/>
                </a:solidFill>
                <a:latin typeface="华文细黑"/>
                <a:ea typeface="华文细黑"/>
                <a:cs typeface="华文细黑"/>
              </a:rPr>
              <a:t>在夜间有异象现与保罗</a:t>
            </a:r>
            <a:r>
              <a:rPr lang="en-US" altLang="zh-CN" sz="4000" dirty="0" smtClean="0">
                <a:solidFill>
                  <a:srgbClr val="008000"/>
                </a:solidFill>
                <a:latin typeface="华文细黑"/>
                <a:ea typeface="华文细黑"/>
                <a:cs typeface="华文细黑"/>
              </a:rPr>
              <a:t>…</a:t>
            </a:r>
            <a:r>
              <a:rPr lang="zh-TW" altLang="en-US" sz="4000" dirty="0" smtClean="0">
                <a:solidFill>
                  <a:srgbClr val="008000"/>
                </a:solidFill>
                <a:latin typeface="华文细黑"/>
                <a:ea typeface="华文细黑"/>
                <a:cs typeface="华文细黑"/>
              </a:rPr>
              <a:t>”</a:t>
            </a:r>
            <a:r>
              <a:rPr lang="en-US" altLang="zh-TW" sz="4000" dirty="0" smtClean="0">
                <a:solidFill>
                  <a:srgbClr val="008000"/>
                </a:solidFill>
                <a:latin typeface="华文细黑"/>
                <a:ea typeface="华文细黑"/>
                <a:cs typeface="华文细黑"/>
              </a:rPr>
              <a:t> (</a:t>
            </a:r>
            <a:r>
              <a:rPr lang="zh-CN" altLang="en-US" sz="4000" dirty="0" smtClean="0">
                <a:solidFill>
                  <a:srgbClr val="008000"/>
                </a:solidFill>
                <a:latin typeface="华文细黑"/>
                <a:ea typeface="华文细黑"/>
                <a:cs typeface="华文细黑"/>
              </a:rPr>
              <a:t>徒</a:t>
            </a:r>
            <a:r>
              <a:rPr lang="en-US" altLang="zh-CN" sz="4000" dirty="0" smtClean="0">
                <a:solidFill>
                  <a:srgbClr val="008000"/>
                </a:solidFill>
                <a:latin typeface="华文细黑"/>
                <a:ea typeface="华文细黑"/>
                <a:cs typeface="华文细黑"/>
              </a:rPr>
              <a:t>16:9)</a:t>
            </a:r>
            <a:r>
              <a:rPr lang="zh-CN" altLang="en-US" sz="4000" dirty="0" smtClean="0">
                <a:solidFill>
                  <a:srgbClr val="008000"/>
                </a:solidFill>
                <a:latin typeface="华文细黑"/>
                <a:ea typeface="华文细黑"/>
                <a:cs typeface="华文细黑"/>
              </a:rPr>
              <a:t>。</a:t>
            </a:r>
            <a:endParaRPr lang="en-US" altLang="zh-TW" sz="4000" dirty="0">
              <a:solidFill>
                <a:srgbClr val="008000"/>
              </a:solidFill>
              <a:latin typeface="华文细黑"/>
              <a:ea typeface="华文细黑"/>
              <a:cs typeface="华文细黑"/>
            </a:endParaRPr>
          </a:p>
          <a:p>
            <a:pPr algn="l"/>
            <a:r>
              <a:rPr lang="en-US" sz="4000" dirty="0" smtClean="0">
                <a:solidFill>
                  <a:srgbClr val="008000"/>
                </a:solidFill>
                <a:latin typeface="Arial Narrow"/>
                <a:cs typeface="Arial Narrow"/>
              </a:rPr>
              <a:t>“During </a:t>
            </a:r>
            <a:r>
              <a:rPr lang="en-US" sz="4000" dirty="0">
                <a:solidFill>
                  <a:srgbClr val="008000"/>
                </a:solidFill>
                <a:latin typeface="Arial Narrow"/>
                <a:cs typeface="Arial Narrow"/>
              </a:rPr>
              <a:t>the night Paul had a vision</a:t>
            </a:r>
            <a:r>
              <a:rPr lang="en-US" sz="4000" dirty="0" smtClean="0">
                <a:solidFill>
                  <a:srgbClr val="008000"/>
                </a:solidFill>
                <a:latin typeface="Arial Narrow"/>
                <a:cs typeface="Arial Narrow"/>
              </a:rPr>
              <a:t>…</a:t>
            </a:r>
            <a:r>
              <a:rPr lang="zh-CN" altLang="en-US" sz="4000" dirty="0" smtClean="0">
                <a:solidFill>
                  <a:srgbClr val="008000"/>
                </a:solidFill>
                <a:latin typeface="Arial Narrow"/>
                <a:cs typeface="Arial Narrow"/>
              </a:rPr>
              <a:t>”</a:t>
            </a:r>
            <a:r>
              <a:rPr lang="en-US" sz="4000" dirty="0" smtClean="0">
                <a:solidFill>
                  <a:srgbClr val="008000"/>
                </a:solidFill>
                <a:latin typeface="Arial Narrow"/>
                <a:cs typeface="Arial Narrow"/>
              </a:rPr>
              <a:t>(</a:t>
            </a:r>
            <a:r>
              <a:rPr lang="en-US" sz="4000" dirty="0">
                <a:solidFill>
                  <a:srgbClr val="008000"/>
                </a:solidFill>
                <a:latin typeface="Arial Narrow"/>
                <a:cs typeface="Arial Narrow"/>
              </a:rPr>
              <a:t>16:9). </a:t>
            </a:r>
            <a:endParaRPr lang="en-US" sz="4000" dirty="0">
              <a:solidFill>
                <a:srgbClr val="008000"/>
              </a:solidFill>
              <a:latin typeface="Arial Narrow"/>
              <a:ea typeface="华文细黑"/>
              <a:cs typeface="Arial Narrow"/>
            </a:endParaRPr>
          </a:p>
        </p:txBody>
      </p:sp>
      <p:sp>
        <p:nvSpPr>
          <p:cNvPr id="10" name="TextBox 9"/>
          <p:cNvSpPr txBox="1"/>
          <p:nvPr/>
        </p:nvSpPr>
        <p:spPr>
          <a:xfrm>
            <a:off x="8577692" y="6219729"/>
            <a:ext cx="1101818" cy="523220"/>
          </a:xfrm>
          <a:prstGeom prst="rect">
            <a:avLst/>
          </a:prstGeom>
          <a:noFill/>
        </p:spPr>
        <p:txBody>
          <a:bodyPr wrap="square" rtlCol="0">
            <a:spAutoFit/>
          </a:bodyPr>
          <a:lstStyle/>
          <a:p>
            <a:r>
              <a:rPr lang="en-US" altLang="zh-CN" sz="2800" dirty="0" smtClean="0">
                <a:solidFill>
                  <a:srgbClr val="0000FF"/>
                </a:solidFill>
                <a:latin typeface="Arial Narrow"/>
                <a:cs typeface="Arial Narrow"/>
              </a:rPr>
              <a:t>(1)</a:t>
            </a:r>
            <a:endParaRPr lang="en-US" sz="2800" dirty="0">
              <a:solidFill>
                <a:srgbClr val="0000FF"/>
              </a:solidFill>
              <a:latin typeface="Arial Narrow"/>
              <a:cs typeface="Arial Narrow"/>
            </a:endParaRPr>
          </a:p>
        </p:txBody>
      </p:sp>
      <p:pic>
        <p:nvPicPr>
          <p:cNvPr id="6" name="Picture 5" descr="Screen Shot 2017-01-02 at 9.24.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2407561"/>
            <a:ext cx="2610040" cy="940460"/>
          </a:xfrm>
          <a:prstGeom prst="rect">
            <a:avLst/>
          </a:prstGeom>
        </p:spPr>
      </p:pic>
      <p:pic>
        <p:nvPicPr>
          <p:cNvPr id="7" name="Picture 6" descr="Screen Shot 2017-01-10 at 1.52.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3254" y="778917"/>
            <a:ext cx="2640745" cy="1640757"/>
          </a:xfrm>
          <a:prstGeom prst="rect">
            <a:avLst/>
          </a:prstGeom>
        </p:spPr>
      </p:pic>
    </p:spTree>
    <p:extLst>
      <p:ext uri="{BB962C8B-B14F-4D97-AF65-F5344CB8AC3E}">
        <p14:creationId xmlns:p14="http://schemas.microsoft.com/office/powerpoint/2010/main" val="79822603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1626"/>
            <a:ext cx="9141412" cy="29342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7806" y="-83543"/>
            <a:ext cx="9077714" cy="523220"/>
          </a:xfrm>
          <a:prstGeom prst="rect">
            <a:avLst/>
          </a:prstGeom>
          <a:noFill/>
        </p:spPr>
        <p:txBody>
          <a:bodyPr wrap="square" rtlCol="0">
            <a:spAutoFit/>
          </a:bodyPr>
          <a:lstStyle/>
          <a:p>
            <a:r>
              <a:rPr lang="zh-CN" altLang="en-US" sz="2800" b="1" dirty="0" smtClean="0">
                <a:solidFill>
                  <a:srgbClr val="FF0000"/>
                </a:solidFill>
                <a:latin typeface="Arial Narrow"/>
                <a:ea typeface="华文细黑"/>
                <a:cs typeface="Arial Narrow"/>
              </a:rPr>
              <a:t>结论：</a:t>
            </a:r>
            <a:r>
              <a:rPr lang="en-US" sz="2800" b="1" dirty="0" smtClean="0">
                <a:latin typeface="Arial Narrow"/>
                <a:cs typeface="Arial Narrow"/>
              </a:rPr>
              <a:t>Conclusion:</a:t>
            </a:r>
            <a:endParaRPr lang="en-US" sz="2800" dirty="0"/>
          </a:p>
        </p:txBody>
      </p:sp>
      <p:sp>
        <p:nvSpPr>
          <p:cNvPr id="7" name="TextBox 6"/>
          <p:cNvSpPr txBox="1"/>
          <p:nvPr/>
        </p:nvSpPr>
        <p:spPr>
          <a:xfrm>
            <a:off x="8433624" y="-123575"/>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a:t>
            </a:r>
            <a:r>
              <a:rPr lang="en-US" altLang="zh-CN" sz="2800" dirty="0">
                <a:solidFill>
                  <a:srgbClr val="0000FF"/>
                </a:solidFill>
                <a:latin typeface="Times"/>
                <a:cs typeface="Times"/>
              </a:rPr>
              <a:t>9</a:t>
            </a:r>
            <a:r>
              <a:rPr lang="en-US" altLang="zh-CN" sz="2800" dirty="0" smtClean="0">
                <a:solidFill>
                  <a:srgbClr val="0000FF"/>
                </a:solidFill>
                <a:latin typeface="Times"/>
                <a:cs typeface="Times"/>
              </a:rPr>
              <a:t>)</a:t>
            </a:r>
            <a:endParaRPr lang="en-US" sz="2800" dirty="0">
              <a:solidFill>
                <a:srgbClr val="0000FF"/>
              </a:solidFill>
              <a:latin typeface="Times"/>
              <a:cs typeface="Times"/>
            </a:endParaRPr>
          </a:p>
        </p:txBody>
      </p:sp>
      <p:sp>
        <p:nvSpPr>
          <p:cNvPr id="8" name="Rectangle 7"/>
          <p:cNvSpPr/>
          <p:nvPr/>
        </p:nvSpPr>
        <p:spPr>
          <a:xfrm>
            <a:off x="-35892" y="2436690"/>
            <a:ext cx="9179892" cy="1938992"/>
          </a:xfrm>
          <a:prstGeom prst="rect">
            <a:avLst/>
          </a:prstGeom>
        </p:spPr>
        <p:txBody>
          <a:bodyPr wrap="square">
            <a:spAutoFit/>
          </a:bodyPr>
          <a:lstStyle/>
          <a:p>
            <a:r>
              <a:rPr lang="en-US" sz="2400" dirty="0">
                <a:latin typeface="Arial Narrow"/>
                <a:cs typeface="Arial Narrow"/>
              </a:rPr>
              <a:t>Are we </a:t>
            </a:r>
            <a:r>
              <a:rPr lang="en-US" sz="2400" dirty="0" err="1">
                <a:latin typeface="Arial Narrow"/>
                <a:cs typeface="Arial Narrow"/>
              </a:rPr>
              <a:t>going</a:t>
            </a:r>
            <a:r>
              <a:rPr lang="en-US" sz="2400" dirty="0" err="1" smtClean="0">
                <a:latin typeface="Arial Narrow"/>
                <a:cs typeface="Arial Narrow"/>
              </a:rPr>
              <a:t>,baptizing,and</a:t>
            </a:r>
            <a:r>
              <a:rPr lang="en-US" sz="2400" dirty="0" smtClean="0">
                <a:latin typeface="Arial Narrow"/>
                <a:cs typeface="Arial Narrow"/>
              </a:rPr>
              <a:t> </a:t>
            </a:r>
            <a:r>
              <a:rPr lang="en-US" sz="2400" dirty="0" err="1">
                <a:latin typeface="Arial Narrow"/>
                <a:cs typeface="Arial Narrow"/>
              </a:rPr>
              <a:t>discipling</a:t>
            </a:r>
            <a:r>
              <a:rPr lang="en-US" sz="2400" dirty="0">
                <a:latin typeface="Arial Narrow"/>
                <a:cs typeface="Arial Narrow"/>
              </a:rPr>
              <a:t> </a:t>
            </a:r>
            <a:r>
              <a:rPr lang="en-US" sz="2400" dirty="0" err="1">
                <a:latin typeface="Arial Narrow"/>
                <a:cs typeface="Arial Narrow"/>
              </a:rPr>
              <a:t>children</a:t>
            </a:r>
            <a:r>
              <a:rPr lang="en-US" sz="2400" dirty="0" err="1" smtClean="0">
                <a:latin typeface="Arial Narrow"/>
                <a:cs typeface="Arial Narrow"/>
              </a:rPr>
              <a:t>,youth,and</a:t>
            </a:r>
            <a:r>
              <a:rPr lang="en-US" sz="2400" dirty="0" smtClean="0">
                <a:latin typeface="Arial Narrow"/>
                <a:cs typeface="Arial Narrow"/>
              </a:rPr>
              <a:t> </a:t>
            </a:r>
            <a:r>
              <a:rPr lang="en-US" sz="2400" dirty="0">
                <a:latin typeface="Arial Narrow"/>
                <a:cs typeface="Arial Narrow"/>
              </a:rPr>
              <a:t>adults? Are we reaching the unreached both locally and globally? Are we praying, giving, training, serving, and </a:t>
            </a:r>
            <a:r>
              <a:rPr lang="en-US" sz="2400" dirty="0" smtClean="0">
                <a:latin typeface="Arial Narrow"/>
                <a:cs typeface="Arial Narrow"/>
              </a:rPr>
              <a:t>going</a:t>
            </a:r>
            <a:r>
              <a:rPr lang="en-US" sz="2400" dirty="0" smtClean="0">
                <a:latin typeface="Arial Narrow"/>
                <a:cs typeface="Arial Narrow"/>
              </a:rPr>
              <a:t>?“</a:t>
            </a:r>
            <a:r>
              <a:rPr lang="en-US" sz="2400" dirty="0" err="1">
                <a:latin typeface="Arial Narrow"/>
                <a:cs typeface="Arial Narrow"/>
              </a:rPr>
              <a:t>Therefore</a:t>
            </a:r>
            <a:r>
              <a:rPr lang="en-US" sz="2400" dirty="0" err="1" smtClean="0">
                <a:latin typeface="Arial Narrow"/>
                <a:cs typeface="Arial Narrow"/>
              </a:rPr>
              <a:t>,if</a:t>
            </a:r>
            <a:r>
              <a:rPr lang="en-US" sz="2400" dirty="0" smtClean="0">
                <a:latin typeface="Arial Narrow"/>
                <a:cs typeface="Arial Narrow"/>
              </a:rPr>
              <a:t> </a:t>
            </a:r>
            <a:r>
              <a:rPr lang="en-US" sz="2400" dirty="0">
                <a:latin typeface="Arial Narrow"/>
                <a:cs typeface="Arial Narrow"/>
              </a:rPr>
              <a:t>anyone is in Christ, the new creation has come:</a:t>
            </a:r>
            <a:r>
              <a:rPr lang="en-US" sz="2400" baseline="30000" dirty="0">
                <a:latin typeface="Arial Narrow"/>
                <a:cs typeface="Arial Narrow"/>
              </a:rPr>
              <a:t> </a:t>
            </a:r>
            <a:r>
              <a:rPr lang="en-US" sz="2400" dirty="0">
                <a:latin typeface="Arial Narrow"/>
                <a:cs typeface="Arial Narrow"/>
              </a:rPr>
              <a:t>The old has gone, the new is here!”(2Co.5:17). You are a new creation in Christ with a new partner, a new helper, a new vision, a new mission, and a new direction. </a:t>
            </a:r>
          </a:p>
        </p:txBody>
      </p:sp>
      <p:sp>
        <p:nvSpPr>
          <p:cNvPr id="12" name="Rectangle 11"/>
          <p:cNvSpPr/>
          <p:nvPr/>
        </p:nvSpPr>
        <p:spPr>
          <a:xfrm>
            <a:off x="0" y="305047"/>
            <a:ext cx="9144000" cy="2308324"/>
          </a:xfrm>
          <a:prstGeom prst="rect">
            <a:avLst/>
          </a:prstGeom>
        </p:spPr>
        <p:txBody>
          <a:bodyPr wrap="square">
            <a:spAutoFit/>
          </a:bodyPr>
          <a:lstStyle/>
          <a:p>
            <a:r>
              <a:rPr lang="zh-CN" altLang="en-US" sz="2400" dirty="0" smtClean="0">
                <a:solidFill>
                  <a:srgbClr val="FF0000"/>
                </a:solidFill>
                <a:latin typeface="华文细黑"/>
                <a:ea typeface="华文细黑"/>
                <a:cs typeface="华文细黑"/>
              </a:rPr>
              <a:t>我们要去传福音</a:t>
            </a:r>
            <a:r>
              <a:rPr lang="zh-CN"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给人施洗，并教导孩子</a:t>
            </a:r>
            <a:r>
              <a:rPr lang="zh-CN" altLang="en-US"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青年和</a:t>
            </a:r>
            <a:r>
              <a:rPr lang="zh-CN" altLang="en-US" sz="2400" dirty="0">
                <a:solidFill>
                  <a:srgbClr val="FF0000"/>
                </a:solidFill>
                <a:latin typeface="华文细黑"/>
                <a:ea typeface="华文细黑"/>
                <a:cs typeface="华文细黑"/>
              </a:rPr>
              <a:t>成年人吗</a:t>
            </a:r>
            <a:r>
              <a:rPr lang="zh-CN"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我们是否在本地和全球接触</a:t>
            </a:r>
            <a:r>
              <a:rPr lang="zh-CN" altLang="en-US" sz="2400" dirty="0" smtClean="0">
                <a:solidFill>
                  <a:srgbClr val="FF0000"/>
                </a:solidFill>
                <a:latin typeface="华文细黑"/>
                <a:ea typeface="华文细黑"/>
                <a:cs typeface="华文细黑"/>
              </a:rPr>
              <a:t>过未接触福音的人？ </a:t>
            </a:r>
            <a:r>
              <a:rPr lang="zh-CN" altLang="en-US" sz="2400" dirty="0">
                <a:solidFill>
                  <a:srgbClr val="FF0000"/>
                </a:solidFill>
                <a:latin typeface="华文细黑"/>
                <a:ea typeface="华文细黑"/>
                <a:cs typeface="华文细黑"/>
              </a:rPr>
              <a:t>我们是否作为基督</a:t>
            </a:r>
            <a:r>
              <a:rPr lang="zh-CN" altLang="en-US" sz="2400" dirty="0" smtClean="0">
                <a:solidFill>
                  <a:srgbClr val="FF0000"/>
                </a:solidFill>
                <a:latin typeface="华文细黑"/>
                <a:ea typeface="华文细黑"/>
                <a:cs typeface="华文细黑"/>
              </a:rPr>
              <a:t>的使者祷</a:t>
            </a:r>
            <a:r>
              <a:rPr lang="zh-CN" altLang="en-US" sz="2400" dirty="0">
                <a:solidFill>
                  <a:srgbClr val="FF0000"/>
                </a:solidFill>
                <a:latin typeface="华文细黑"/>
                <a:ea typeface="华文细黑"/>
                <a:cs typeface="华文细黑"/>
              </a:rPr>
              <a:t>告</a:t>
            </a:r>
            <a:r>
              <a:rPr lang="zh-CN" altLang="en-US" sz="2400" dirty="0" smtClean="0">
                <a:solidFill>
                  <a:srgbClr val="FF0000"/>
                </a:solidFill>
                <a:latin typeface="华文细黑"/>
                <a:ea typeface="华文细黑"/>
                <a:cs typeface="华文细黑"/>
              </a:rPr>
              <a:t>，奉獻，</a:t>
            </a:r>
            <a:r>
              <a:rPr lang="zh-CN" altLang="en-US" sz="2400" dirty="0">
                <a:solidFill>
                  <a:srgbClr val="FF0000"/>
                </a:solidFill>
                <a:latin typeface="华文细黑"/>
                <a:ea typeface="华文细黑"/>
                <a:cs typeface="华文细黑"/>
              </a:rPr>
              <a:t>训练，</a:t>
            </a:r>
            <a:r>
              <a:rPr lang="zh-CN" altLang="en-US" sz="2400" dirty="0" smtClean="0">
                <a:solidFill>
                  <a:srgbClr val="FF0000"/>
                </a:solidFill>
                <a:latin typeface="华文细黑"/>
                <a:ea typeface="华文细黑"/>
                <a:cs typeface="华文细黑"/>
              </a:rPr>
              <a:t>服侍和出去？“若有人在基督里，他就是新造的人，旧事已过，都变成新的了”</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林后</a:t>
            </a:r>
            <a:r>
              <a:rPr lang="en-US" altLang="zh-CN" sz="2400" dirty="0" smtClean="0">
                <a:solidFill>
                  <a:srgbClr val="FF0000"/>
                </a:solidFill>
                <a:latin typeface="华文细黑"/>
                <a:ea typeface="华文细黑"/>
                <a:cs typeface="华文细黑"/>
              </a:rPr>
              <a:t>5:17)</a:t>
            </a:r>
            <a:r>
              <a:rPr lang="zh-CN" altLang="en-US" sz="2400" dirty="0">
                <a:solidFill>
                  <a:srgbClr val="FF0000"/>
                </a:solidFill>
                <a:latin typeface="华文细黑"/>
                <a:ea typeface="华文细黑"/>
                <a:cs typeface="华文细黑"/>
              </a:rPr>
              <a:t>。在基督里，你是一个</a:t>
            </a:r>
            <a:r>
              <a:rPr lang="zh-CN" altLang="en-US" sz="2400" dirty="0" smtClean="0">
                <a:solidFill>
                  <a:srgbClr val="FF0000"/>
                </a:solidFill>
                <a:latin typeface="华文细黑"/>
                <a:ea typeface="华文细黑"/>
                <a:cs typeface="华文细黑"/>
              </a:rPr>
              <a:t>新造的人，你有新</a:t>
            </a:r>
            <a:r>
              <a:rPr lang="zh-CN" altLang="en-US" sz="2400" dirty="0">
                <a:solidFill>
                  <a:srgbClr val="FF0000"/>
                </a:solidFill>
                <a:latin typeface="华文细黑"/>
                <a:ea typeface="华文细黑"/>
                <a:cs typeface="华文细黑"/>
              </a:rPr>
              <a:t>的合作伙伴，新的帮手，</a:t>
            </a:r>
            <a:r>
              <a:rPr lang="zh-CN" altLang="en-US" sz="2400" dirty="0" smtClean="0">
                <a:solidFill>
                  <a:srgbClr val="FF0000"/>
                </a:solidFill>
                <a:latin typeface="华文细黑"/>
                <a:ea typeface="华文细黑"/>
                <a:cs typeface="华文细黑"/>
              </a:rPr>
              <a:t>新的异象，</a:t>
            </a:r>
            <a:r>
              <a:rPr lang="zh-CN" altLang="en-US" sz="2400" dirty="0">
                <a:solidFill>
                  <a:srgbClr val="FF0000"/>
                </a:solidFill>
                <a:latin typeface="华文细黑"/>
                <a:ea typeface="华文细黑"/>
                <a:cs typeface="华文细黑"/>
              </a:rPr>
              <a:t>新的使命和新的方向。</a:t>
            </a:r>
            <a:endParaRPr lang="en-US" sz="2400" dirty="0">
              <a:solidFill>
                <a:srgbClr val="FF0000"/>
              </a:solidFill>
              <a:latin typeface="华文细黑"/>
              <a:ea typeface="华文细黑"/>
              <a:cs typeface="华文细黑"/>
            </a:endParaRPr>
          </a:p>
        </p:txBody>
      </p:sp>
      <p:pic>
        <p:nvPicPr>
          <p:cNvPr id="2" name="Picture 1"/>
          <p:cNvPicPr>
            <a:picLocks noChangeAspect="1"/>
          </p:cNvPicPr>
          <p:nvPr/>
        </p:nvPicPr>
        <p:blipFill>
          <a:blip r:embed="rId3"/>
          <a:stretch>
            <a:fillRect/>
          </a:stretch>
        </p:blipFill>
        <p:spPr>
          <a:xfrm>
            <a:off x="3760564" y="4338622"/>
            <a:ext cx="5383435" cy="2790306"/>
          </a:xfrm>
          <a:prstGeom prst="rect">
            <a:avLst/>
          </a:prstGeom>
        </p:spPr>
      </p:pic>
      <p:pic>
        <p:nvPicPr>
          <p:cNvPr id="3" name="Picture 2"/>
          <p:cNvPicPr>
            <a:picLocks noChangeAspect="1"/>
          </p:cNvPicPr>
          <p:nvPr/>
        </p:nvPicPr>
        <p:blipFill>
          <a:blip r:embed="rId4"/>
          <a:stretch>
            <a:fillRect/>
          </a:stretch>
        </p:blipFill>
        <p:spPr>
          <a:xfrm>
            <a:off x="473390" y="4309528"/>
            <a:ext cx="2075078" cy="3115732"/>
          </a:xfrm>
          <a:prstGeom prst="rect">
            <a:avLst/>
          </a:prstGeom>
        </p:spPr>
      </p:pic>
    </p:spTree>
    <p:extLst>
      <p:ext uri="{BB962C8B-B14F-4D97-AF65-F5344CB8AC3E}">
        <p14:creationId xmlns:p14="http://schemas.microsoft.com/office/powerpoint/2010/main" val="16130965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348093"/>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7" name="TextBox 16"/>
          <p:cNvSpPr txBox="1"/>
          <p:nvPr/>
        </p:nvSpPr>
        <p:spPr>
          <a:xfrm>
            <a:off x="-28442" y="-90480"/>
            <a:ext cx="9153201" cy="461665"/>
          </a:xfrm>
          <a:prstGeom prst="rect">
            <a:avLst/>
          </a:prstGeom>
          <a:noFill/>
        </p:spPr>
        <p:txBody>
          <a:bodyPr wrap="square" rtlCol="0">
            <a:spAutoFit/>
          </a:bodyPr>
          <a:lstStyle/>
          <a:p>
            <a:r>
              <a:rPr lang="zh-CN" altLang="en-US" sz="2400" b="1" dirty="0" smtClean="0">
                <a:solidFill>
                  <a:srgbClr val="FF0000"/>
                </a:solidFill>
                <a:latin typeface="Arial Narrow"/>
                <a:ea typeface="华文细黑"/>
                <a:cs typeface="Arial Narrow"/>
              </a:rPr>
              <a:t>引言</a:t>
            </a:r>
            <a:r>
              <a:rPr lang="en-US" altLang="zh-CN" sz="2400" b="1" dirty="0" smtClean="0">
                <a:solidFill>
                  <a:srgbClr val="FF0000"/>
                </a:solidFill>
                <a:latin typeface="Arial Narrow"/>
                <a:ea typeface="华文细黑"/>
                <a:cs typeface="Arial Narrow"/>
              </a:rPr>
              <a:t>:A</a:t>
            </a:r>
            <a:r>
              <a:rPr lang="zh-CN" altLang="en-US" sz="2400" b="1" dirty="0" smtClean="0">
                <a:solidFill>
                  <a:srgbClr val="FF0000"/>
                </a:solidFill>
                <a:latin typeface="Arial Narrow"/>
                <a:ea typeface="华文细黑"/>
                <a:cs typeface="Arial Narrow"/>
              </a:rPr>
              <a:t>。使徒行传的信息。</a:t>
            </a:r>
            <a:r>
              <a:rPr lang="en-US" sz="2400" b="1" dirty="0" smtClean="0">
                <a:effectLst/>
                <a:latin typeface="Arial Narrow"/>
                <a:ea typeface="华文细黑"/>
                <a:cs typeface="Arial Narrow"/>
              </a:rPr>
              <a:t> </a:t>
            </a:r>
            <a:r>
              <a:rPr lang="en-US" sz="2400" b="1" dirty="0" smtClean="0">
                <a:latin typeface="Arial Narrow"/>
                <a:cs typeface="Arial Narrow"/>
              </a:rPr>
              <a:t>Intro: </a:t>
            </a:r>
            <a:r>
              <a:rPr lang="en-US" sz="2400" b="1" dirty="0" err="1" smtClean="0">
                <a:latin typeface="Arial Narrow"/>
                <a:cs typeface="Arial Narrow"/>
              </a:rPr>
              <a:t>A.Message</a:t>
            </a:r>
            <a:r>
              <a:rPr lang="en-US" sz="2400" b="1" dirty="0" smtClean="0">
                <a:latin typeface="Arial Narrow"/>
                <a:cs typeface="Arial Narrow"/>
              </a:rPr>
              <a:t> </a:t>
            </a:r>
            <a:r>
              <a:rPr lang="en-US" sz="2400" b="1" dirty="0">
                <a:latin typeface="Arial Narrow"/>
                <a:cs typeface="Arial Narrow"/>
              </a:rPr>
              <a:t>of </a:t>
            </a:r>
            <a:r>
              <a:rPr lang="en-US" sz="2400" b="1" dirty="0" smtClean="0">
                <a:latin typeface="Arial Narrow"/>
                <a:cs typeface="Arial Narrow"/>
              </a:rPr>
              <a:t>Acts </a:t>
            </a:r>
            <a:r>
              <a:rPr lang="en-US" sz="2400" b="1" dirty="0">
                <a:latin typeface="Arial Narrow"/>
                <a:cs typeface="Arial Narrow"/>
              </a:rPr>
              <a:t>of the </a:t>
            </a:r>
            <a:r>
              <a:rPr lang="en-US" sz="2400" b="1" dirty="0" smtClean="0">
                <a:latin typeface="Arial Narrow"/>
                <a:cs typeface="Arial Narrow"/>
              </a:rPr>
              <a:t>Apostles.</a:t>
            </a:r>
            <a:r>
              <a:rPr lang="en-US" sz="2400" dirty="0" smtClean="0">
                <a:latin typeface="Arial Narrow"/>
                <a:cs typeface="Arial Narrow"/>
              </a:rPr>
              <a:t> </a:t>
            </a:r>
            <a:endParaRPr lang="en-US" sz="2400" b="1" dirty="0">
              <a:latin typeface="Arial Narrow"/>
              <a:ea typeface="华文细黑"/>
              <a:cs typeface="Arial Narrow"/>
            </a:endParaRPr>
          </a:p>
        </p:txBody>
      </p:sp>
      <p:sp>
        <p:nvSpPr>
          <p:cNvPr id="8" name="Rectangle 7"/>
          <p:cNvSpPr/>
          <p:nvPr/>
        </p:nvSpPr>
        <p:spPr>
          <a:xfrm>
            <a:off x="-43896" y="367602"/>
            <a:ext cx="9394730" cy="6370974"/>
          </a:xfrm>
          <a:prstGeom prst="rect">
            <a:avLst/>
          </a:prstGeom>
        </p:spPr>
        <p:txBody>
          <a:bodyPr wrap="square">
            <a:spAutoFit/>
          </a:bodyPr>
          <a:lstStyle/>
          <a:p>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一</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基督建造祂的教会（基督的灵借着使徒在作工）。</a:t>
            </a:r>
            <a:endParaRPr lang="en-US" altLang="zh-CN" sz="2400" dirty="0">
              <a:solidFill>
                <a:srgbClr val="FF0000"/>
              </a:solidFill>
              <a:latin typeface="华文细黑"/>
              <a:ea typeface="华文细黑"/>
              <a:cs typeface="华文细黑"/>
            </a:endParaRPr>
          </a:p>
          <a:p>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二</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使徒行传是</a:t>
            </a:r>
            <a:r>
              <a:rPr lang="zh-TW" altLang="en-US" sz="2400" dirty="0">
                <a:solidFill>
                  <a:srgbClr val="FF0000"/>
                </a:solidFill>
                <a:latin typeface="华文细黑"/>
                <a:ea typeface="华文细黑"/>
                <a:cs typeface="华文细黑"/>
              </a:rPr>
              <a:t>圣灵的指挥</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控制和赋权的事工</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创立和加强了教会，并使它成长</a:t>
            </a:r>
            <a:r>
              <a:rPr lang="zh-CN" altLang="en-US" sz="2400" dirty="0">
                <a:solidFill>
                  <a:srgbClr val="FF0000"/>
                </a:solidFill>
                <a:latin typeface="华文细黑"/>
                <a:ea typeface="华文细黑"/>
                <a:cs typeface="华文细黑"/>
              </a:rPr>
              <a:t>。</a:t>
            </a:r>
            <a:endParaRPr lang="en-US" altLang="zh-CN" sz="2400" dirty="0">
              <a:solidFill>
                <a:srgbClr val="FF0000"/>
              </a:solidFill>
              <a:latin typeface="华文细黑"/>
              <a:ea typeface="华文细黑"/>
              <a:cs typeface="华文细黑"/>
            </a:endParaRPr>
          </a:p>
          <a:p>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三</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使徒行传是</a:t>
            </a:r>
            <a:r>
              <a:rPr lang="zh-TW" altLang="en-US" sz="2400" dirty="0">
                <a:solidFill>
                  <a:srgbClr val="FF0000"/>
                </a:solidFill>
                <a:latin typeface="华文细黑"/>
                <a:ea typeface="华文细黑"/>
                <a:cs typeface="华文细黑"/>
              </a:rPr>
              <a:t>一个过渡时期</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从耶稣的</a:t>
            </a:r>
            <a:r>
              <a:rPr lang="zh-CN" altLang="en-US" sz="2400" dirty="0">
                <a:solidFill>
                  <a:srgbClr val="FF0000"/>
                </a:solidFill>
                <a:latin typeface="华文细黑"/>
                <a:ea typeface="华文细黑"/>
                <a:cs typeface="华文细黑"/>
              </a:rPr>
              <a:t>事工</a:t>
            </a:r>
            <a:r>
              <a:rPr lang="zh-TW" altLang="en-US" sz="2400" dirty="0">
                <a:solidFill>
                  <a:srgbClr val="FF0000"/>
                </a:solidFill>
                <a:latin typeface="华文细黑"/>
                <a:ea typeface="华文细黑"/>
                <a:cs typeface="华文细黑"/>
              </a:rPr>
              <a:t>到使徒的</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从旧约到新约</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从以色列作神的见证</a:t>
            </a:r>
            <a:r>
              <a:rPr lang="zh-CN" altLang="en-US" sz="2400" dirty="0">
                <a:solidFill>
                  <a:srgbClr val="FF0000"/>
                </a:solidFill>
                <a:latin typeface="华文细黑"/>
                <a:ea typeface="华文细黑"/>
                <a:cs typeface="华文细黑"/>
              </a:rPr>
              <a:t>到教会作神</a:t>
            </a:r>
            <a:r>
              <a:rPr lang="zh-TW" altLang="en-US" sz="2400" dirty="0">
                <a:solidFill>
                  <a:srgbClr val="FF0000"/>
                </a:solidFill>
                <a:latin typeface="华文细黑"/>
                <a:ea typeface="华文细黑"/>
                <a:cs typeface="华文细黑"/>
              </a:rPr>
              <a:t>的见证</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从犹太教出来</a:t>
            </a:r>
            <a:r>
              <a:rPr lang="en-US" altLang="zh-TW"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 </a:t>
            </a:r>
            <a:r>
              <a:rPr lang="zh-TW" altLang="en-US" sz="2400" dirty="0">
                <a:solidFill>
                  <a:srgbClr val="FF0000"/>
                </a:solidFill>
                <a:latin typeface="华文细黑"/>
                <a:ea typeface="华文细黑"/>
                <a:cs typeface="华文细黑"/>
              </a:rPr>
              <a:t>教会</a:t>
            </a:r>
            <a:r>
              <a:rPr lang="zh-CN" altLang="en-US" sz="2400" dirty="0">
                <a:solidFill>
                  <a:srgbClr val="FF0000"/>
                </a:solidFill>
                <a:latin typeface="华文细黑"/>
                <a:ea typeface="华文细黑"/>
                <a:cs typeface="华文细黑"/>
              </a:rPr>
              <a:t>诞生</a:t>
            </a:r>
            <a:r>
              <a:rPr lang="zh-TW" altLang="en-US" sz="2400" dirty="0">
                <a:solidFill>
                  <a:srgbClr val="FF0000"/>
                </a:solidFill>
                <a:latin typeface="华文细黑"/>
                <a:ea typeface="华文细黑"/>
                <a:cs typeface="华文细黑"/>
              </a:rPr>
              <a:t>了。</a:t>
            </a:r>
            <a:endParaRPr lang="en-US" altLang="zh-CN" sz="2400" dirty="0">
              <a:solidFill>
                <a:srgbClr val="FF0000"/>
              </a:solidFill>
              <a:latin typeface="华文细黑"/>
              <a:ea typeface="华文细黑"/>
              <a:cs typeface="华文细黑"/>
            </a:endParaRPr>
          </a:p>
          <a:p>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四</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使徒行传</a:t>
            </a:r>
            <a:r>
              <a:rPr lang="zh-TW" altLang="en-US" sz="2400" dirty="0">
                <a:solidFill>
                  <a:srgbClr val="FF0000"/>
                </a:solidFill>
                <a:latin typeface="华文细黑"/>
                <a:ea typeface="华文细黑"/>
                <a:cs typeface="华文细黑"/>
              </a:rPr>
              <a:t>显示大使命</a:t>
            </a:r>
            <a:r>
              <a:rPr lang="zh-CN" altLang="en-US" sz="2400" dirty="0">
                <a:solidFill>
                  <a:srgbClr val="FF0000"/>
                </a:solidFill>
                <a:latin typeface="华文细黑"/>
                <a:ea typeface="华文细黑"/>
                <a:cs typeface="华文细黑"/>
              </a:rPr>
              <a:t>得以遵行</a:t>
            </a:r>
            <a:r>
              <a:rPr lang="en-US" altLang="zh-TW" sz="2400" dirty="0">
                <a:solidFill>
                  <a:srgbClr val="FF0000"/>
                </a:solidFill>
                <a:latin typeface="华文细黑"/>
                <a:ea typeface="华文细黑"/>
                <a:cs typeface="华文细黑"/>
              </a:rPr>
              <a:t>(1:8)</a:t>
            </a:r>
            <a:r>
              <a:rPr lang="zh-TW" altLang="en-US" sz="2400" dirty="0">
                <a:solidFill>
                  <a:srgbClr val="FF0000"/>
                </a:solidFill>
                <a:latin typeface="华文细黑"/>
                <a:ea typeface="华文细黑"/>
                <a:cs typeface="华文细黑"/>
              </a:rPr>
              <a:t>从证人到耶路撒冷</a:t>
            </a:r>
            <a:r>
              <a:rPr lang="en-US" altLang="zh-TW" sz="2400" dirty="0">
                <a:solidFill>
                  <a:srgbClr val="FF0000"/>
                </a:solidFill>
                <a:latin typeface="华文细黑"/>
                <a:ea typeface="华文细黑"/>
                <a:cs typeface="华文细黑"/>
              </a:rPr>
              <a:t>(1-8),</a:t>
            </a:r>
            <a:r>
              <a:rPr lang="zh-CN" altLang="en-US" sz="2400" dirty="0">
                <a:solidFill>
                  <a:srgbClr val="FF0000"/>
                </a:solidFill>
                <a:latin typeface="华文细黑"/>
                <a:ea typeface="华文细黑"/>
                <a:cs typeface="华文细黑"/>
              </a:rPr>
              <a:t>到</a:t>
            </a:r>
            <a:r>
              <a:rPr lang="zh-TW" altLang="en-US" sz="2400" dirty="0">
                <a:solidFill>
                  <a:srgbClr val="FF0000"/>
                </a:solidFill>
                <a:latin typeface="华文细黑"/>
                <a:ea typeface="华文细黑"/>
                <a:cs typeface="华文细黑"/>
              </a:rPr>
              <a:t>犹太和撒玛利亚</a:t>
            </a:r>
            <a:r>
              <a:rPr lang="en-US" altLang="zh-TW" sz="2400" dirty="0">
                <a:solidFill>
                  <a:srgbClr val="FF0000"/>
                </a:solidFill>
                <a:latin typeface="华文细黑"/>
                <a:ea typeface="华文细黑"/>
                <a:cs typeface="华文细黑"/>
              </a:rPr>
              <a:t>(8-12)</a:t>
            </a:r>
            <a:r>
              <a:rPr lang="zh-CN" altLang="en-US" sz="2400" dirty="0">
                <a:solidFill>
                  <a:srgbClr val="FF0000"/>
                </a:solidFill>
                <a:latin typeface="华文细黑"/>
                <a:ea typeface="华文细黑"/>
                <a:cs typeface="华文细黑"/>
              </a:rPr>
              <a:t>并到</a:t>
            </a:r>
            <a:r>
              <a:rPr lang="zh-TW" altLang="en-US" sz="2400" dirty="0">
                <a:solidFill>
                  <a:srgbClr val="FF0000"/>
                </a:solidFill>
                <a:latin typeface="华文细黑"/>
                <a:ea typeface="华文细黑"/>
                <a:cs typeface="华文细黑"/>
              </a:rPr>
              <a:t>地</a:t>
            </a:r>
            <a:r>
              <a:rPr lang="zh-CN" altLang="en-US" sz="2400" dirty="0">
                <a:solidFill>
                  <a:srgbClr val="FF0000"/>
                </a:solidFill>
                <a:latin typeface="华文细黑"/>
                <a:ea typeface="华文细黑"/>
                <a:cs typeface="华文细黑"/>
              </a:rPr>
              <a:t>极</a:t>
            </a:r>
            <a:r>
              <a:rPr lang="en-US" altLang="zh-CN" sz="2400" dirty="0">
                <a:solidFill>
                  <a:srgbClr val="FF0000"/>
                </a:solidFill>
                <a:latin typeface="华文细黑"/>
                <a:ea typeface="华文细黑"/>
                <a:cs typeface="华文细黑"/>
              </a:rPr>
              <a:t>(</a:t>
            </a:r>
            <a:r>
              <a:rPr lang="en-US" altLang="zh-TW" sz="2400" dirty="0">
                <a:solidFill>
                  <a:srgbClr val="FF0000"/>
                </a:solidFill>
                <a:latin typeface="华文细黑"/>
                <a:ea typeface="华文细黑"/>
                <a:cs typeface="华文细黑"/>
              </a:rPr>
              <a:t>13-28)</a:t>
            </a:r>
            <a:r>
              <a:rPr lang="zh-CN" altLang="en-US" sz="2400" dirty="0">
                <a:solidFill>
                  <a:srgbClr val="FF0000"/>
                </a:solidFill>
                <a:latin typeface="华文细黑"/>
                <a:ea typeface="华文细黑"/>
                <a:cs typeface="华文细黑"/>
              </a:rPr>
              <a:t>。</a:t>
            </a:r>
            <a:endParaRPr lang="en-US" altLang="zh-CN" sz="2400" dirty="0">
              <a:solidFill>
                <a:srgbClr val="FF0000"/>
              </a:solidFill>
              <a:latin typeface="华文细黑"/>
              <a:ea typeface="华文细黑"/>
              <a:cs typeface="华文细黑"/>
            </a:endParaRPr>
          </a:p>
          <a:p>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五</a:t>
            </a:r>
            <a:r>
              <a:rPr lang="en-US" altLang="zh-CN"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保罗开</a:t>
            </a:r>
            <a:r>
              <a:rPr lang="zh-TW" altLang="en-US" sz="2400" dirty="0">
                <a:solidFill>
                  <a:srgbClr val="FF0000"/>
                </a:solidFill>
                <a:latin typeface="华文细黑"/>
                <a:ea typeface="华文细黑"/>
                <a:cs typeface="华文细黑"/>
              </a:rPr>
              <a:t>始了他的第二</a:t>
            </a:r>
            <a:r>
              <a:rPr lang="zh-TW" altLang="en-US" sz="2400" dirty="0" smtClean="0">
                <a:solidFill>
                  <a:srgbClr val="FF0000"/>
                </a:solidFill>
                <a:latin typeface="华文细黑"/>
                <a:ea typeface="华文细黑"/>
                <a:cs typeface="华文细黑"/>
              </a:rPr>
              <a:t>次</a:t>
            </a:r>
            <a:r>
              <a:rPr lang="zh-CN" altLang="en-US" sz="2400" dirty="0" smtClean="0">
                <a:solidFill>
                  <a:srgbClr val="FF0000"/>
                </a:solidFill>
                <a:latin typeface="华文细黑"/>
                <a:ea typeface="华文细黑"/>
                <a:cs typeface="华文细黑"/>
              </a:rPr>
              <a:t>宣</a:t>
            </a:r>
            <a:r>
              <a:rPr lang="zh-TW" altLang="en-US" sz="2400" dirty="0" smtClean="0">
                <a:solidFill>
                  <a:srgbClr val="FF0000"/>
                </a:solidFill>
                <a:latin typeface="华文细黑"/>
                <a:ea typeface="华文细黑"/>
                <a:cs typeface="华文细黑"/>
              </a:rPr>
              <a:t>教</a:t>
            </a:r>
            <a:r>
              <a:rPr lang="zh-TW" altLang="en-US" sz="2400" dirty="0">
                <a:solidFill>
                  <a:srgbClr val="FF0000"/>
                </a:solidFill>
                <a:latin typeface="华文细黑"/>
                <a:ea typeface="华文细黑"/>
                <a:cs typeface="华文细黑"/>
              </a:rPr>
              <a:t>旅程</a:t>
            </a:r>
            <a:r>
              <a:rPr lang="zh-TW"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sz="2400" dirty="0" smtClean="0">
                <a:latin typeface="Arial Narrow"/>
                <a:cs typeface="Arial Narrow"/>
              </a:rPr>
              <a:t>(</a:t>
            </a:r>
            <a:r>
              <a:rPr lang="en-US" sz="2400" dirty="0">
                <a:latin typeface="Arial Narrow"/>
                <a:cs typeface="Arial Narrow"/>
              </a:rPr>
              <a:t>1)Christ builds His Church(the Acts of the Spirit of Christ through the Apostles). (2)The Acts were the Spirit’s directing, controlling, and empowering ministry that founded and strengthened the church and caused it to grow. </a:t>
            </a:r>
          </a:p>
          <a:p>
            <a:r>
              <a:rPr lang="en-US" sz="2400" dirty="0">
                <a:latin typeface="Arial Narrow"/>
                <a:cs typeface="Arial Narrow"/>
              </a:rPr>
              <a:t>(3)The Acts is a time of transitions: from ministry of Jesus to that of the apostles; from the Old Covenant to the New Covenant; from Israel as God’s witness to the Church as God’s witness; from Judaism is going out and Church is coming in. </a:t>
            </a:r>
          </a:p>
          <a:p>
            <a:r>
              <a:rPr lang="en-US" sz="2400" dirty="0">
                <a:latin typeface="Arial Narrow"/>
                <a:cs typeface="Arial Narrow"/>
              </a:rPr>
              <a:t>(4)The Acts show the fulfillment of the Great Commission(1:8) from the witness to Jerusalem(1-8), to Judea and Samaria(8-12), and to the ends of earth(13-28). </a:t>
            </a:r>
          </a:p>
          <a:p>
            <a:r>
              <a:rPr lang="en-US" sz="2400" dirty="0">
                <a:latin typeface="Arial Narrow"/>
                <a:cs typeface="Arial Narrow"/>
              </a:rPr>
              <a:t>(5</a:t>
            </a:r>
            <a:r>
              <a:rPr lang="en-US" sz="2400" dirty="0" smtClean="0">
                <a:latin typeface="Arial Narrow"/>
                <a:cs typeface="Arial Narrow"/>
              </a:rPr>
              <a:t>)</a:t>
            </a:r>
            <a:r>
              <a:rPr lang="en-US" sz="2400" dirty="0">
                <a:latin typeface="Arial Narrow"/>
                <a:cs typeface="Arial Narrow"/>
              </a:rPr>
              <a:t> </a:t>
            </a:r>
            <a:r>
              <a:rPr lang="en-US" sz="2400" dirty="0" smtClean="0">
                <a:latin typeface="Arial Narrow"/>
                <a:cs typeface="Arial Narrow"/>
              </a:rPr>
              <a:t>Paul began </a:t>
            </a:r>
            <a:r>
              <a:rPr lang="en-US" sz="2400" dirty="0">
                <a:latin typeface="Arial Narrow"/>
                <a:cs typeface="Arial Narrow"/>
              </a:rPr>
              <a:t>his second missionary journey. </a:t>
            </a:r>
            <a:endParaRPr lang="en-US" altLang="zh-TW" sz="2400" dirty="0">
              <a:latin typeface="Arial Narrow"/>
              <a:ea typeface="华文细黑"/>
              <a:cs typeface="Arial Narrow"/>
            </a:endParaRPr>
          </a:p>
        </p:txBody>
      </p:sp>
      <p:sp>
        <p:nvSpPr>
          <p:cNvPr id="10" name="TextBox 9"/>
          <p:cNvSpPr txBox="1"/>
          <p:nvPr/>
        </p:nvSpPr>
        <p:spPr>
          <a:xfrm>
            <a:off x="8573850" y="-73128"/>
            <a:ext cx="1101818" cy="523220"/>
          </a:xfrm>
          <a:prstGeom prst="rect">
            <a:avLst/>
          </a:prstGeom>
          <a:noFill/>
        </p:spPr>
        <p:txBody>
          <a:bodyPr wrap="square" rtlCol="0">
            <a:spAutoFit/>
          </a:bodyPr>
          <a:lstStyle/>
          <a:p>
            <a:r>
              <a:rPr lang="en-US" altLang="zh-CN" sz="2800" dirty="0" smtClean="0">
                <a:solidFill>
                  <a:srgbClr val="0000FF"/>
                </a:solidFill>
                <a:latin typeface="Arial Narrow"/>
                <a:ea typeface="华文细黑"/>
                <a:cs typeface="Arial Narrow"/>
              </a:rPr>
              <a:t>(2)</a:t>
            </a:r>
            <a:endParaRPr lang="en-US" sz="2800" dirty="0">
              <a:solidFill>
                <a:srgbClr val="0000FF"/>
              </a:solidFill>
              <a:latin typeface="Arial Narrow"/>
              <a:ea typeface="华文细黑"/>
              <a:cs typeface="Arial Narrow"/>
            </a:endParaRPr>
          </a:p>
        </p:txBody>
      </p:sp>
    </p:spTree>
    <p:extLst>
      <p:ext uri="{BB962C8B-B14F-4D97-AF65-F5344CB8AC3E}">
        <p14:creationId xmlns:p14="http://schemas.microsoft.com/office/powerpoint/2010/main" val="16916307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486624"/>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22" name="TextBox 21"/>
          <p:cNvSpPr txBox="1"/>
          <p:nvPr/>
        </p:nvSpPr>
        <p:spPr>
          <a:xfrm>
            <a:off x="-86162" y="-13504"/>
            <a:ext cx="9153201" cy="523220"/>
          </a:xfrm>
          <a:prstGeom prst="rect">
            <a:avLst/>
          </a:prstGeom>
          <a:noFill/>
        </p:spPr>
        <p:txBody>
          <a:bodyPr wrap="square" rtlCol="0">
            <a:spAutoFit/>
          </a:bodyPr>
          <a:lstStyle/>
          <a:p>
            <a:r>
              <a:rPr lang="en-US" altLang="zh-CN" sz="2800" b="1" dirty="0" smtClean="0">
                <a:solidFill>
                  <a:srgbClr val="FF0000"/>
                </a:solidFill>
                <a:latin typeface="Arial Narrow"/>
                <a:ea typeface="华文细黑"/>
                <a:cs typeface="Arial Narrow"/>
              </a:rPr>
              <a:t>B</a:t>
            </a:r>
            <a:r>
              <a:rPr lang="zh-CN" altLang="en-US" sz="2800" b="1" dirty="0" smtClean="0">
                <a:solidFill>
                  <a:srgbClr val="FF0000"/>
                </a:solidFill>
                <a:latin typeface="Arial Narrow"/>
                <a:ea typeface="华文细黑"/>
                <a:cs typeface="Arial Narrow"/>
              </a:rPr>
              <a:t>。</a:t>
            </a:r>
            <a:r>
              <a:rPr lang="zh-CN" altLang="en-US" sz="2800" b="1" dirty="0" smtClean="0">
                <a:solidFill>
                  <a:srgbClr val="FF0000"/>
                </a:solidFill>
                <a:latin typeface="华文细黑"/>
                <a:ea typeface="华文细黑"/>
                <a:cs typeface="华文细黑"/>
              </a:rPr>
              <a:t>尼亚波利</a:t>
            </a:r>
            <a:r>
              <a:rPr lang="zh-CN" altLang="en-US" sz="2800" b="1" dirty="0" smtClean="0">
                <a:solidFill>
                  <a:srgbClr val="FF0000"/>
                </a:solidFill>
                <a:latin typeface="Arial Narrow"/>
                <a:ea typeface="华文细黑"/>
                <a:cs typeface="Arial Narrow"/>
              </a:rPr>
              <a:t>地理</a:t>
            </a:r>
            <a:r>
              <a:rPr lang="zh-CN" altLang="en-US" sz="2800" b="1" dirty="0">
                <a:solidFill>
                  <a:srgbClr val="FF0000"/>
                </a:solidFill>
                <a:latin typeface="Arial Narrow"/>
                <a:ea typeface="华文细黑"/>
                <a:cs typeface="Arial Narrow"/>
              </a:rPr>
              <a:t>位置</a:t>
            </a:r>
            <a:r>
              <a:rPr lang="zh-CN" altLang="en-US" sz="2800" b="1" dirty="0" smtClean="0">
                <a:solidFill>
                  <a:srgbClr val="FF0000"/>
                </a:solidFill>
                <a:latin typeface="Arial Narrow"/>
                <a:ea typeface="华文细黑"/>
                <a:cs typeface="Arial Narrow"/>
              </a:rPr>
              <a:t>。</a:t>
            </a:r>
            <a:r>
              <a:rPr lang="en-US" sz="2800" b="1" dirty="0" smtClean="0">
                <a:latin typeface="Arial Narrow"/>
                <a:cs typeface="Arial Narrow"/>
              </a:rPr>
              <a:t>B</a:t>
            </a:r>
            <a:r>
              <a:rPr lang="en-US" sz="2800" b="1" dirty="0">
                <a:latin typeface="Arial Narrow"/>
                <a:cs typeface="Arial Narrow"/>
              </a:rPr>
              <a:t>. </a:t>
            </a:r>
            <a:r>
              <a:rPr lang="en-US" sz="2800" b="1" dirty="0" err="1" smtClean="0">
                <a:latin typeface="Arial Narrow"/>
                <a:cs typeface="Arial Narrow"/>
              </a:rPr>
              <a:t>Neapolis</a:t>
            </a:r>
            <a:r>
              <a:rPr lang="en-US" sz="2800" b="1" dirty="0" smtClean="0">
                <a:latin typeface="Arial Narrow"/>
                <a:cs typeface="Arial Narrow"/>
              </a:rPr>
              <a:t> </a:t>
            </a:r>
            <a:r>
              <a:rPr lang="en-US" altLang="zh-CN" sz="2800" b="1" dirty="0">
                <a:latin typeface="Arial Narrow"/>
                <a:cs typeface="Arial Narrow"/>
              </a:rPr>
              <a:t>l</a:t>
            </a:r>
            <a:r>
              <a:rPr lang="en-US" sz="2800" b="1" dirty="0">
                <a:latin typeface="Arial Narrow"/>
                <a:cs typeface="Arial Narrow"/>
              </a:rPr>
              <a:t>ocation.</a:t>
            </a:r>
            <a:r>
              <a:rPr lang="en-US" sz="2800" dirty="0">
                <a:latin typeface="Arial Narrow"/>
                <a:cs typeface="Arial Narrow"/>
              </a:rPr>
              <a:t> </a:t>
            </a:r>
            <a:endParaRPr lang="en-US" sz="2800" b="1" dirty="0">
              <a:latin typeface="Arial Narrow"/>
              <a:ea typeface="华文细黑"/>
              <a:cs typeface="Arial Narrow"/>
            </a:endParaRPr>
          </a:p>
        </p:txBody>
      </p:sp>
      <p:sp>
        <p:nvSpPr>
          <p:cNvPr id="12" name="TextBox 11"/>
          <p:cNvSpPr txBox="1"/>
          <p:nvPr/>
        </p:nvSpPr>
        <p:spPr>
          <a:xfrm>
            <a:off x="8576158" y="-32152"/>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(3)</a:t>
            </a:r>
            <a:endParaRPr lang="en-US" sz="2800" dirty="0">
              <a:solidFill>
                <a:srgbClr val="0000FF"/>
              </a:solidFill>
              <a:latin typeface="华文细黑"/>
              <a:ea typeface="华文细黑"/>
              <a:cs typeface="华文细黑"/>
            </a:endParaRPr>
          </a:p>
        </p:txBody>
      </p:sp>
      <p:pic>
        <p:nvPicPr>
          <p:cNvPr id="7" name="Picture 6"/>
          <p:cNvPicPr>
            <a:picLocks noChangeAspect="1"/>
          </p:cNvPicPr>
          <p:nvPr/>
        </p:nvPicPr>
        <p:blipFill>
          <a:blip r:embed="rId3"/>
          <a:stretch>
            <a:fillRect/>
          </a:stretch>
        </p:blipFill>
        <p:spPr>
          <a:xfrm>
            <a:off x="0" y="936017"/>
            <a:ext cx="9144000" cy="5603984"/>
          </a:xfrm>
          <a:prstGeom prst="rect">
            <a:avLst/>
          </a:prstGeom>
        </p:spPr>
      </p:pic>
      <p:sp>
        <p:nvSpPr>
          <p:cNvPr id="6" name="Donut 5"/>
          <p:cNvSpPr/>
          <p:nvPr/>
        </p:nvSpPr>
        <p:spPr>
          <a:xfrm>
            <a:off x="3970864" y="1540927"/>
            <a:ext cx="965199" cy="778933"/>
          </a:xfrm>
          <a:prstGeom prst="donu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38408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580201"/>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22" name="TextBox 21"/>
          <p:cNvSpPr txBox="1"/>
          <p:nvPr/>
        </p:nvSpPr>
        <p:spPr>
          <a:xfrm>
            <a:off x="-86162" y="-13504"/>
            <a:ext cx="9153201" cy="523220"/>
          </a:xfrm>
          <a:prstGeom prst="rect">
            <a:avLst/>
          </a:prstGeom>
          <a:noFill/>
        </p:spPr>
        <p:txBody>
          <a:bodyPr wrap="square" rtlCol="0">
            <a:spAutoFit/>
          </a:bodyPr>
          <a:lstStyle/>
          <a:p>
            <a:r>
              <a:rPr lang="en-US" altLang="zh-CN" sz="2800" b="1" dirty="0">
                <a:solidFill>
                  <a:srgbClr val="FF0000"/>
                </a:solidFill>
                <a:latin typeface="Arial Narrow"/>
                <a:ea typeface="华文细黑"/>
                <a:cs typeface="Arial Narrow"/>
              </a:rPr>
              <a:t>B</a:t>
            </a:r>
            <a:r>
              <a:rPr lang="zh-CN" altLang="en-US" sz="2800" b="1" dirty="0" smtClean="0">
                <a:solidFill>
                  <a:srgbClr val="FF0000"/>
                </a:solidFill>
                <a:latin typeface="Arial Narrow"/>
                <a:ea typeface="华文细黑"/>
                <a:cs typeface="Arial Narrow"/>
              </a:rPr>
              <a:t>。</a:t>
            </a:r>
            <a:r>
              <a:rPr lang="zh-CN" altLang="en-US" sz="2800" b="1" dirty="0">
                <a:solidFill>
                  <a:srgbClr val="FF0000"/>
                </a:solidFill>
                <a:latin typeface="华文细黑"/>
                <a:ea typeface="华文细黑"/>
                <a:cs typeface="华文细黑"/>
              </a:rPr>
              <a:t>尼亚波利</a:t>
            </a:r>
            <a:r>
              <a:rPr lang="zh-CN" altLang="en-US" sz="2800" b="1" dirty="0" smtClean="0">
                <a:solidFill>
                  <a:srgbClr val="FF0000"/>
                </a:solidFill>
                <a:latin typeface="Arial Narrow"/>
                <a:ea typeface="华文细黑"/>
                <a:cs typeface="Arial Narrow"/>
              </a:rPr>
              <a:t>地理</a:t>
            </a:r>
            <a:r>
              <a:rPr lang="zh-CN" altLang="en-US" sz="2800" b="1" dirty="0">
                <a:solidFill>
                  <a:srgbClr val="FF0000"/>
                </a:solidFill>
                <a:latin typeface="Arial Narrow"/>
                <a:ea typeface="华文细黑"/>
                <a:cs typeface="Arial Narrow"/>
              </a:rPr>
              <a:t>位置</a:t>
            </a:r>
            <a:r>
              <a:rPr lang="zh-CN" altLang="en-US" sz="2800" b="1" dirty="0" smtClean="0">
                <a:solidFill>
                  <a:srgbClr val="FF0000"/>
                </a:solidFill>
                <a:latin typeface="Arial Narrow"/>
                <a:ea typeface="华文细黑"/>
                <a:cs typeface="Arial Narrow"/>
              </a:rPr>
              <a:t>。</a:t>
            </a:r>
            <a:r>
              <a:rPr lang="en-US" sz="2800" b="1" dirty="0" smtClean="0">
                <a:latin typeface="Arial Narrow"/>
                <a:cs typeface="Arial Narrow"/>
              </a:rPr>
              <a:t>B</a:t>
            </a:r>
            <a:r>
              <a:rPr lang="en-US" sz="2800" b="1" dirty="0">
                <a:latin typeface="Arial Narrow"/>
                <a:cs typeface="Arial Narrow"/>
              </a:rPr>
              <a:t>. </a:t>
            </a:r>
            <a:r>
              <a:rPr lang="en-US" altLang="zh-CN" sz="2800" b="1" dirty="0" err="1" smtClean="0">
                <a:latin typeface="Arial Narrow"/>
                <a:cs typeface="Arial Narrow"/>
              </a:rPr>
              <a:t>Neapolis</a:t>
            </a:r>
            <a:r>
              <a:rPr lang="en-US" sz="2800" b="1" dirty="0" smtClean="0">
                <a:latin typeface="Arial Narrow"/>
                <a:cs typeface="Arial Narrow"/>
              </a:rPr>
              <a:t> </a:t>
            </a:r>
            <a:r>
              <a:rPr lang="en-US" altLang="zh-CN" sz="2800" b="1" dirty="0">
                <a:latin typeface="Arial Narrow"/>
                <a:cs typeface="Arial Narrow"/>
              </a:rPr>
              <a:t>l</a:t>
            </a:r>
            <a:r>
              <a:rPr lang="en-US" sz="2800" b="1" dirty="0">
                <a:latin typeface="Arial Narrow"/>
                <a:cs typeface="Arial Narrow"/>
              </a:rPr>
              <a:t>ocation.</a:t>
            </a:r>
            <a:r>
              <a:rPr lang="en-US" sz="2800" dirty="0">
                <a:latin typeface="Arial Narrow"/>
                <a:cs typeface="Arial Narrow"/>
              </a:rPr>
              <a:t> </a:t>
            </a:r>
            <a:endParaRPr lang="en-US" sz="2800" b="1" dirty="0">
              <a:latin typeface="Arial Narrow"/>
              <a:ea typeface="华文细黑"/>
              <a:cs typeface="Arial Narrow"/>
            </a:endParaRPr>
          </a:p>
        </p:txBody>
      </p:sp>
      <p:sp>
        <p:nvSpPr>
          <p:cNvPr id="12" name="TextBox 11"/>
          <p:cNvSpPr txBox="1"/>
          <p:nvPr/>
        </p:nvSpPr>
        <p:spPr>
          <a:xfrm>
            <a:off x="8576158" y="52513"/>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(4)</a:t>
            </a:r>
            <a:endParaRPr lang="en-US" sz="2800" dirty="0">
              <a:solidFill>
                <a:srgbClr val="0000FF"/>
              </a:solidFill>
              <a:latin typeface="华文细黑"/>
              <a:ea typeface="华文细黑"/>
              <a:cs typeface="华文细黑"/>
            </a:endParaRPr>
          </a:p>
        </p:txBody>
      </p:sp>
      <p:pic>
        <p:nvPicPr>
          <p:cNvPr id="6" name="Picture 5"/>
          <p:cNvPicPr>
            <a:picLocks noChangeAspect="1"/>
          </p:cNvPicPr>
          <p:nvPr/>
        </p:nvPicPr>
        <p:blipFill>
          <a:blip r:embed="rId3"/>
          <a:stretch>
            <a:fillRect/>
          </a:stretch>
        </p:blipFill>
        <p:spPr>
          <a:xfrm>
            <a:off x="279396" y="603293"/>
            <a:ext cx="8559803" cy="6254708"/>
          </a:xfrm>
          <a:prstGeom prst="rect">
            <a:avLst/>
          </a:prstGeom>
        </p:spPr>
      </p:pic>
      <p:sp>
        <p:nvSpPr>
          <p:cNvPr id="2" name="Donut 1"/>
          <p:cNvSpPr/>
          <p:nvPr/>
        </p:nvSpPr>
        <p:spPr>
          <a:xfrm>
            <a:off x="2201347" y="999052"/>
            <a:ext cx="965199" cy="778933"/>
          </a:xfrm>
          <a:prstGeom prst="donu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1662595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3"/>
            <a:ext cx="9144000" cy="494287"/>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7" name="TextBox 16"/>
          <p:cNvSpPr txBox="1"/>
          <p:nvPr/>
        </p:nvSpPr>
        <p:spPr>
          <a:xfrm>
            <a:off x="-9201" y="-5840"/>
            <a:ext cx="9153201" cy="523220"/>
          </a:xfrm>
          <a:prstGeom prst="rect">
            <a:avLst/>
          </a:prstGeom>
          <a:noFill/>
        </p:spPr>
        <p:txBody>
          <a:bodyPr wrap="square" rtlCol="0">
            <a:spAutoFit/>
          </a:bodyPr>
          <a:lstStyle/>
          <a:p>
            <a:r>
              <a:rPr lang="en-US" altLang="zh-CN" sz="2800" b="1" dirty="0" smtClean="0">
                <a:solidFill>
                  <a:srgbClr val="FF0000"/>
                </a:solidFill>
                <a:latin typeface="Arial Narrow"/>
                <a:ea typeface="华文细黑"/>
                <a:cs typeface="Arial Narrow"/>
              </a:rPr>
              <a:t>C</a:t>
            </a:r>
            <a:r>
              <a:rPr lang="zh-CN" altLang="en-US" sz="2800" b="1" dirty="0" smtClean="0">
                <a:solidFill>
                  <a:srgbClr val="FF0000"/>
                </a:solidFill>
                <a:latin typeface="Arial Narrow"/>
                <a:ea typeface="华文细黑"/>
                <a:cs typeface="Arial Narrow"/>
              </a:rPr>
              <a:t>。</a:t>
            </a:r>
            <a:r>
              <a:rPr lang="zh-CN" altLang="en-US" sz="2800" b="1" dirty="0">
                <a:solidFill>
                  <a:srgbClr val="FF0000"/>
                </a:solidFill>
                <a:latin typeface="华文细黑"/>
                <a:ea typeface="华文细黑"/>
                <a:cs typeface="华文细黑"/>
              </a:rPr>
              <a:t>尼亚波利的历</a:t>
            </a:r>
            <a:r>
              <a:rPr lang="zh-CN" altLang="en-US" sz="2800" b="1" dirty="0" smtClean="0">
                <a:solidFill>
                  <a:srgbClr val="FF0000"/>
                </a:solidFill>
                <a:latin typeface="Arial Narrow"/>
                <a:ea typeface="华文细黑"/>
                <a:cs typeface="Arial Narrow"/>
              </a:rPr>
              <a:t>史背景。</a:t>
            </a:r>
            <a:r>
              <a:rPr lang="en-US" sz="2800" b="1" dirty="0" err="1" smtClean="0">
                <a:latin typeface="Arial Narrow"/>
                <a:cs typeface="Arial Narrow"/>
              </a:rPr>
              <a:t>C.Neapolis</a:t>
            </a:r>
            <a:r>
              <a:rPr lang="en-US" sz="2800" b="1" dirty="0" smtClean="0"/>
              <a:t> </a:t>
            </a:r>
            <a:r>
              <a:rPr lang="en-US" sz="2800" b="1" dirty="0" smtClean="0">
                <a:latin typeface="Arial Narrow"/>
                <a:cs typeface="Arial Narrow"/>
              </a:rPr>
              <a:t>historical background</a:t>
            </a:r>
            <a:r>
              <a:rPr lang="en-US" sz="2800" dirty="0" smtClean="0">
                <a:latin typeface="Arial Narrow"/>
                <a:cs typeface="Arial Narrow"/>
              </a:rPr>
              <a:t>.</a:t>
            </a:r>
            <a:endParaRPr lang="en-US" sz="2800" b="1" dirty="0">
              <a:latin typeface="Arial Narrow"/>
              <a:ea typeface="华文细黑"/>
              <a:cs typeface="Arial Narrow"/>
            </a:endParaRPr>
          </a:p>
        </p:txBody>
      </p:sp>
      <p:sp>
        <p:nvSpPr>
          <p:cNvPr id="8" name="Rectangle 7"/>
          <p:cNvSpPr/>
          <p:nvPr/>
        </p:nvSpPr>
        <p:spPr>
          <a:xfrm>
            <a:off x="0" y="531437"/>
            <a:ext cx="9187896" cy="6370974"/>
          </a:xfrm>
          <a:prstGeom prst="rect">
            <a:avLst/>
          </a:prstGeom>
        </p:spPr>
        <p:txBody>
          <a:bodyPr wrap="square">
            <a:spAutoFit/>
          </a:bodyPr>
          <a:lstStyle/>
          <a:p>
            <a:pPr lvl="0"/>
            <a:r>
              <a:rPr lang="en-US" altLang="zh-TW" sz="2400" dirty="0" smtClean="0">
                <a:solidFill>
                  <a:srgbClr val="FF0000"/>
                </a:solidFill>
                <a:latin typeface="华文细黑"/>
                <a:ea typeface="华文细黑"/>
                <a:cs typeface="华文细黑"/>
              </a:rPr>
              <a:t>(1)</a:t>
            </a:r>
            <a:r>
              <a:rPr lang="zh-CN" altLang="en-US" sz="2400" dirty="0">
                <a:solidFill>
                  <a:srgbClr val="FF0000"/>
                </a:solidFill>
                <a:latin typeface="华文细黑"/>
                <a:ea typeface="华文细黑"/>
                <a:cs typeface="华文细黑"/>
              </a:rPr>
              <a:t>尼亚波利</a:t>
            </a:r>
            <a:r>
              <a:rPr lang="zh-TW" altLang="en-US" sz="2400" dirty="0" smtClean="0">
                <a:solidFill>
                  <a:srgbClr val="FF0000"/>
                </a:solidFill>
                <a:latin typeface="华文细黑"/>
                <a:ea typeface="华文细黑"/>
                <a:cs typeface="华文细黑"/>
              </a:rPr>
              <a:t>是腓立比</a:t>
            </a:r>
            <a:r>
              <a:rPr lang="zh-CN" altLang="en-US" sz="2400" dirty="0">
                <a:solidFill>
                  <a:srgbClr val="FF0000"/>
                </a:solidFill>
                <a:latin typeface="华文细黑"/>
                <a:ea typeface="华文细黑"/>
                <a:cs typeface="华文细黑"/>
              </a:rPr>
              <a:t>的一个</a:t>
            </a:r>
            <a:r>
              <a:rPr lang="zh-CN" altLang="en-US" sz="2400" dirty="0" smtClean="0">
                <a:solidFill>
                  <a:srgbClr val="FF0000"/>
                </a:solidFill>
                <a:latin typeface="华文细黑"/>
                <a:ea typeface="华文细黑"/>
                <a:cs typeface="华文细黑"/>
              </a:rPr>
              <a:t>港口城市</a:t>
            </a:r>
            <a:r>
              <a:rPr lang="zh-TW" altLang="en-US" sz="2400" dirty="0" smtClean="0">
                <a:solidFill>
                  <a:srgbClr val="FF0000"/>
                </a:solidFill>
                <a:latin typeface="华文细黑"/>
                <a:ea typeface="华文细黑"/>
                <a:cs typeface="华文细黑"/>
              </a:rPr>
              <a:t>（</a:t>
            </a:r>
            <a:r>
              <a:rPr lang="en-US" altLang="zh-TW" sz="2400" dirty="0">
                <a:solidFill>
                  <a:srgbClr val="FF0000"/>
                </a:solidFill>
                <a:latin typeface="华文细黑"/>
                <a:ea typeface="华文细黑"/>
                <a:cs typeface="华文细黑"/>
              </a:rPr>
              <a:t>16:11</a:t>
            </a:r>
            <a:r>
              <a:rPr lang="zh-TW" altLang="en-US" sz="2400" dirty="0">
                <a:solidFill>
                  <a:srgbClr val="FF0000"/>
                </a:solidFill>
                <a:latin typeface="华文细黑"/>
                <a:ea typeface="华文细黑"/>
                <a:cs typeface="华文细黑"/>
              </a:rPr>
              <a:t>），距离马其顿北部</a:t>
            </a:r>
            <a:r>
              <a:rPr lang="zh-TW" altLang="en-US" sz="2400" dirty="0" smtClean="0">
                <a:solidFill>
                  <a:srgbClr val="FF0000"/>
                </a:solidFill>
                <a:latin typeface="华文细黑"/>
                <a:ea typeface="华文细黑"/>
                <a:cs typeface="华文细黑"/>
              </a:rPr>
              <a:t>的腓立比约</a:t>
            </a:r>
            <a:r>
              <a:rPr lang="zh-TW" altLang="en-US" sz="2400" dirty="0">
                <a:solidFill>
                  <a:srgbClr val="FF0000"/>
                </a:solidFill>
                <a:latin typeface="华文细黑"/>
                <a:ea typeface="华文细黑"/>
                <a:cs typeface="华文细黑"/>
              </a:rPr>
              <a:t>十公里</a:t>
            </a:r>
            <a:r>
              <a:rPr lang="zh-TW"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pPr lvl="0"/>
            <a:r>
              <a:rPr lang="en-US" altLang="zh-TW" sz="2400" dirty="0" smtClean="0">
                <a:solidFill>
                  <a:srgbClr val="FF0000"/>
                </a:solidFill>
                <a:latin typeface="华文细黑"/>
                <a:ea typeface="华文细黑"/>
                <a:cs typeface="华文细黑"/>
              </a:rPr>
              <a:t>(2)</a:t>
            </a:r>
            <a:r>
              <a:rPr lang="zh-CN" altLang="en-US" sz="2400" dirty="0">
                <a:solidFill>
                  <a:srgbClr val="FF0000"/>
                </a:solidFill>
                <a:latin typeface="华文细黑"/>
                <a:ea typeface="华文细黑"/>
                <a:cs typeface="华文细黑"/>
              </a:rPr>
              <a:t>尼亚波利</a:t>
            </a:r>
            <a:r>
              <a:rPr lang="zh-CN" altLang="en-US" sz="2400" dirty="0" smtClean="0">
                <a:solidFill>
                  <a:srgbClr val="FF0000"/>
                </a:solidFill>
                <a:latin typeface="华文细黑"/>
                <a:ea typeface="华文细黑"/>
                <a:cs typeface="华文细黑"/>
              </a:rPr>
              <a:t>的</a:t>
            </a:r>
            <a:r>
              <a:rPr lang="zh-TW" altLang="en-US" sz="2400" dirty="0" smtClean="0">
                <a:solidFill>
                  <a:srgbClr val="FF0000"/>
                </a:solidFill>
                <a:latin typeface="华文细黑"/>
                <a:ea typeface="华文细黑"/>
                <a:cs typeface="华文细黑"/>
              </a:rPr>
              <a:t>教会</a:t>
            </a:r>
            <a:r>
              <a:rPr lang="zh-CN" altLang="en-US" sz="2400" dirty="0" smtClean="0">
                <a:solidFill>
                  <a:srgbClr val="FF0000"/>
                </a:solidFill>
                <a:latin typeface="华文细黑"/>
                <a:ea typeface="华文细黑"/>
                <a:cs typeface="华文细黑"/>
              </a:rPr>
              <a:t>是</a:t>
            </a:r>
            <a:r>
              <a:rPr lang="zh-TW" altLang="en-US" sz="2400" dirty="0" smtClean="0">
                <a:solidFill>
                  <a:srgbClr val="FF0000"/>
                </a:solidFill>
                <a:latin typeface="华文细黑"/>
                <a:ea typeface="华文细黑"/>
                <a:cs typeface="华文细黑"/>
              </a:rPr>
              <a:t>由保罗创立</a:t>
            </a:r>
            <a:r>
              <a:rPr lang="zh-CN" altLang="en-US" sz="2400" dirty="0" smtClean="0">
                <a:solidFill>
                  <a:srgbClr val="FF0000"/>
                </a:solidFill>
                <a:latin typeface="华文细黑"/>
                <a:ea typeface="华文细黑"/>
                <a:cs typeface="华文细黑"/>
              </a:rPr>
              <a:t>的</a:t>
            </a:r>
            <a:r>
              <a:rPr lang="zh-TW" altLang="en-US" sz="2400" dirty="0" smtClean="0">
                <a:solidFill>
                  <a:srgbClr val="FF0000"/>
                </a:solidFill>
                <a:latin typeface="华文细黑"/>
                <a:ea typeface="华文细黑"/>
                <a:cs typeface="华文细黑"/>
              </a:rPr>
              <a:t>。</a:t>
            </a:r>
            <a:endParaRPr lang="zh-TW" altLang="en-US" sz="2400" dirty="0">
              <a:solidFill>
                <a:srgbClr val="FF0000"/>
              </a:solidFill>
              <a:latin typeface="华文细黑"/>
              <a:ea typeface="华文细黑"/>
              <a:cs typeface="华文细黑"/>
            </a:endParaRPr>
          </a:p>
          <a:p>
            <a:pPr lvl="0"/>
            <a:r>
              <a:rPr lang="en-US" altLang="zh-TW" sz="2400" dirty="0" smtClean="0">
                <a:solidFill>
                  <a:srgbClr val="FF0000"/>
                </a:solidFill>
                <a:latin typeface="华文细黑"/>
                <a:ea typeface="华文细黑"/>
                <a:cs typeface="华文细黑"/>
              </a:rPr>
              <a:t>(3)</a:t>
            </a:r>
            <a:r>
              <a:rPr lang="zh-CN" altLang="en-US" sz="2400" dirty="0">
                <a:solidFill>
                  <a:srgbClr val="FF0000"/>
                </a:solidFill>
                <a:latin typeface="华文细黑"/>
                <a:ea typeface="华文细黑"/>
                <a:cs typeface="华文细黑"/>
              </a:rPr>
              <a:t>尼亚波利</a:t>
            </a:r>
            <a:r>
              <a:rPr lang="zh-CN" altLang="en-US" sz="2400" dirty="0" smtClean="0">
                <a:solidFill>
                  <a:srgbClr val="FF0000"/>
                </a:solidFill>
                <a:latin typeface="华文细黑"/>
                <a:ea typeface="华文细黑"/>
                <a:cs typeface="华文细黑"/>
              </a:rPr>
              <a:t>的</a:t>
            </a:r>
            <a:r>
              <a:rPr lang="zh-TW" altLang="en-US" sz="2400" dirty="0" smtClean="0">
                <a:solidFill>
                  <a:srgbClr val="FF0000"/>
                </a:solidFill>
                <a:latin typeface="华文细黑"/>
                <a:ea typeface="华文细黑"/>
                <a:cs typeface="华文细黑"/>
              </a:rPr>
              <a:t>教会</a:t>
            </a:r>
            <a:r>
              <a:rPr lang="zh-TW" altLang="en-US" sz="2400" dirty="0">
                <a:solidFill>
                  <a:srgbClr val="FF0000"/>
                </a:solidFill>
                <a:latin typeface="华文细黑"/>
                <a:ea typeface="华文细黑"/>
                <a:cs typeface="华文细黑"/>
              </a:rPr>
              <a:t>代表</a:t>
            </a:r>
            <a:r>
              <a:rPr lang="zh-TW"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有异</a:t>
            </a:r>
            <a:r>
              <a:rPr lang="zh-CN" altLang="en-US" sz="2400" dirty="0">
                <a:solidFill>
                  <a:srgbClr val="FF0000"/>
                </a:solidFill>
                <a:latin typeface="华文细黑"/>
                <a:ea typeface="华文细黑"/>
                <a:cs typeface="华文细黑"/>
              </a:rPr>
              <a:t>象</a:t>
            </a:r>
            <a:r>
              <a:rPr lang="en-US" sz="2400" dirty="0">
                <a:solidFill>
                  <a:srgbClr val="FF0000"/>
                </a:solidFill>
                <a:latin typeface="华文细黑"/>
                <a:ea typeface="华文细黑"/>
                <a:cs typeface="华文细黑"/>
              </a:rPr>
              <a:t>的</a:t>
            </a:r>
            <a:r>
              <a:rPr lang="en-US" sz="2400" dirty="0" smtClean="0">
                <a:solidFill>
                  <a:srgbClr val="FF0000"/>
                </a:solidFill>
                <a:latin typeface="华文细黑"/>
                <a:ea typeface="华文细黑"/>
                <a:cs typeface="华文细黑"/>
              </a:rPr>
              <a:t>教会</a:t>
            </a:r>
            <a:r>
              <a:rPr lang="zh-TW" altLang="en-US" sz="2400" dirty="0" smtClean="0">
                <a:solidFill>
                  <a:srgbClr val="FF0000"/>
                </a:solidFill>
                <a:latin typeface="华文细黑"/>
                <a:ea typeface="华文细黑"/>
                <a:cs typeface="华文细黑"/>
              </a:rPr>
              <a:t>”。</a:t>
            </a:r>
            <a:endParaRPr lang="zh-TW" altLang="en-US" sz="2400" dirty="0">
              <a:solidFill>
                <a:srgbClr val="FF0000"/>
              </a:solidFill>
              <a:latin typeface="华文细黑"/>
              <a:ea typeface="华文细黑"/>
              <a:cs typeface="华文细黑"/>
            </a:endParaRPr>
          </a:p>
          <a:p>
            <a:pPr lvl="0"/>
            <a:r>
              <a:rPr lang="en-US" altLang="zh-TW" sz="2400" dirty="0" smtClean="0">
                <a:solidFill>
                  <a:srgbClr val="FF0000"/>
                </a:solidFill>
                <a:latin typeface="华文细黑"/>
                <a:ea typeface="华文细黑"/>
                <a:cs typeface="华文细黑"/>
              </a:rPr>
              <a:t>(4)</a:t>
            </a:r>
            <a:r>
              <a:rPr lang="zh-CN" altLang="en-US" sz="2400" dirty="0">
                <a:solidFill>
                  <a:srgbClr val="FF0000"/>
                </a:solidFill>
                <a:latin typeface="华文细黑"/>
                <a:ea typeface="华文细黑"/>
                <a:cs typeface="华文细黑"/>
              </a:rPr>
              <a:t>尼亚波</a:t>
            </a:r>
            <a:r>
              <a:rPr lang="zh-CN" altLang="en-US" sz="2400" dirty="0" smtClean="0">
                <a:solidFill>
                  <a:srgbClr val="FF0000"/>
                </a:solidFill>
                <a:latin typeface="华文细黑"/>
                <a:ea typeface="华文细黑"/>
                <a:cs typeface="华文细黑"/>
              </a:rPr>
              <a:t>利的意思是</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新城市”。 只要</a:t>
            </a:r>
            <a:r>
              <a:rPr lang="zh-TW" altLang="en-US" sz="2400" dirty="0" smtClean="0">
                <a:solidFill>
                  <a:srgbClr val="FF0000"/>
                </a:solidFill>
                <a:latin typeface="华文细黑"/>
                <a:ea typeface="华文细黑"/>
                <a:cs typeface="华文细黑"/>
              </a:rPr>
              <a:t>有福音</a:t>
            </a:r>
            <a:r>
              <a:rPr lang="zh-CN" altLang="en-US" sz="2400" dirty="0" smtClean="0">
                <a:solidFill>
                  <a:srgbClr val="FF0000"/>
                </a:solidFill>
                <a:latin typeface="华文细黑"/>
                <a:ea typeface="华文细黑"/>
                <a:cs typeface="华文细黑"/>
              </a:rPr>
              <a:t>的大</a:t>
            </a:r>
            <a:r>
              <a:rPr lang="zh-TW" altLang="en-US" sz="2400" dirty="0" smtClean="0">
                <a:solidFill>
                  <a:srgbClr val="FF0000"/>
                </a:solidFill>
                <a:latin typeface="华文细黑"/>
                <a:ea typeface="华文细黑"/>
                <a:cs typeface="华文细黑"/>
              </a:rPr>
              <a:t>门</a:t>
            </a:r>
            <a:r>
              <a:rPr lang="zh-CN" altLang="en-US" sz="2400" dirty="0" smtClean="0">
                <a:solidFill>
                  <a:srgbClr val="FF0000"/>
                </a:solidFill>
                <a:latin typeface="华文细黑"/>
                <a:ea typeface="华文细黑"/>
                <a:cs typeface="华文细黑"/>
              </a:rPr>
              <a:t>敞开</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保罗就永远不会安定在任</a:t>
            </a:r>
            <a:r>
              <a:rPr lang="zh-TW" altLang="en-US" sz="2400" dirty="0" smtClean="0">
                <a:solidFill>
                  <a:srgbClr val="FF0000"/>
                </a:solidFill>
                <a:latin typeface="华文细黑"/>
                <a:ea typeface="华文细黑"/>
                <a:cs typeface="华文细黑"/>
              </a:rPr>
              <a:t>何</a:t>
            </a:r>
            <a:r>
              <a:rPr lang="zh-CN" altLang="en-US" sz="2400" dirty="0" smtClean="0">
                <a:solidFill>
                  <a:srgbClr val="FF0000"/>
                </a:solidFill>
                <a:latin typeface="华文细黑"/>
                <a:ea typeface="华文细黑"/>
                <a:cs typeface="华文细黑"/>
              </a:rPr>
              <a:t>有</a:t>
            </a:r>
            <a:r>
              <a:rPr lang="zh-TW" altLang="en-US" sz="2400" dirty="0">
                <a:solidFill>
                  <a:srgbClr val="FF0000"/>
                </a:solidFill>
                <a:latin typeface="华文细黑"/>
                <a:ea typeface="华文细黑"/>
                <a:cs typeface="华文细黑"/>
              </a:rPr>
              <a:t>“舒适的事工”</a:t>
            </a:r>
            <a:r>
              <a:rPr lang="zh-TW" altLang="en-US" sz="2400" dirty="0" smtClean="0">
                <a:solidFill>
                  <a:srgbClr val="FF0000"/>
                </a:solidFill>
                <a:latin typeface="华文细黑"/>
                <a:ea typeface="华文细黑"/>
                <a:cs typeface="华文细黑"/>
              </a:rPr>
              <a:t>的地方。 </a:t>
            </a:r>
            <a:r>
              <a:rPr lang="zh-TW" altLang="en-US" sz="2400" dirty="0">
                <a:solidFill>
                  <a:srgbClr val="FF0000"/>
                </a:solidFill>
                <a:latin typeface="华文细黑"/>
                <a:ea typeface="华文细黑"/>
                <a:cs typeface="华文细黑"/>
              </a:rPr>
              <a:t>这里一个新城市带来了新的合作伙伴，新的帮手，</a:t>
            </a:r>
            <a:r>
              <a:rPr lang="zh-TW" altLang="en-US" sz="2400" dirty="0" smtClean="0">
                <a:solidFill>
                  <a:srgbClr val="FF0000"/>
                </a:solidFill>
                <a:latin typeface="华文细黑"/>
                <a:ea typeface="华文细黑"/>
                <a:cs typeface="华文细黑"/>
              </a:rPr>
              <a:t>新的</a:t>
            </a:r>
            <a:r>
              <a:rPr lang="zh-CN" altLang="en-US" sz="2400" dirty="0">
                <a:solidFill>
                  <a:srgbClr val="FF0000"/>
                </a:solidFill>
                <a:latin typeface="华文细黑"/>
                <a:ea typeface="华文细黑"/>
                <a:cs typeface="华文细黑"/>
              </a:rPr>
              <a:t>异</a:t>
            </a:r>
            <a:r>
              <a:rPr lang="zh-CN" altLang="en-US" sz="2400" dirty="0" smtClean="0">
                <a:solidFill>
                  <a:srgbClr val="FF0000"/>
                </a:solidFill>
                <a:latin typeface="华文细黑"/>
                <a:ea typeface="华文细黑"/>
                <a:cs typeface="华文细黑"/>
              </a:rPr>
              <a:t>象</a:t>
            </a:r>
            <a:r>
              <a:rPr lang="zh-CN" altLang="zh-CN" sz="2400" dirty="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新的使命和</a:t>
            </a:r>
            <a:r>
              <a:rPr lang="zh-CN" altLang="en-US" sz="2400" dirty="0" smtClean="0">
                <a:solidFill>
                  <a:srgbClr val="FF0000"/>
                </a:solidFill>
                <a:latin typeface="华文细黑"/>
                <a:ea typeface="华文细黑"/>
                <a:cs typeface="华文细黑"/>
              </a:rPr>
              <a:t>新的方向</a:t>
            </a:r>
            <a:r>
              <a:rPr lang="zh-TW" altLang="en-US" sz="2400" dirty="0" smtClean="0">
                <a:solidFill>
                  <a:srgbClr val="FF0000"/>
                </a:solidFill>
                <a:latin typeface="华文细黑"/>
                <a:ea typeface="华文细黑"/>
                <a:cs typeface="华文细黑"/>
              </a:rPr>
              <a:t>。</a:t>
            </a:r>
            <a:endParaRPr lang="en-US" sz="2400" dirty="0" smtClean="0">
              <a:solidFill>
                <a:srgbClr val="FF0000"/>
              </a:solidFill>
              <a:latin typeface="华文细黑"/>
              <a:ea typeface="华文细黑"/>
              <a:cs typeface="华文细黑"/>
            </a:endParaRPr>
          </a:p>
          <a:p>
            <a:pPr lvl="0"/>
            <a:r>
              <a:rPr lang="en-US" sz="2400" dirty="0" smtClean="0">
                <a:latin typeface="Arial Narrow"/>
                <a:cs typeface="Arial Narrow"/>
              </a:rPr>
              <a:t>(1)</a:t>
            </a:r>
            <a:r>
              <a:rPr lang="en-US" sz="2400" b="1" dirty="0" smtClean="0">
                <a:latin typeface="Arial Narrow"/>
                <a:cs typeface="Arial Narrow"/>
              </a:rPr>
              <a:t> </a:t>
            </a:r>
            <a:r>
              <a:rPr lang="en-US" sz="2400" dirty="0" err="1" smtClean="0">
                <a:latin typeface="Arial Narrow"/>
                <a:cs typeface="Arial Narrow"/>
              </a:rPr>
              <a:t>Neapolis</a:t>
            </a:r>
            <a:r>
              <a:rPr lang="en-US" sz="2400" dirty="0" smtClean="0">
                <a:latin typeface="Arial Narrow"/>
                <a:cs typeface="Arial Narrow"/>
              </a:rPr>
              <a:t> was </a:t>
            </a:r>
            <a:r>
              <a:rPr lang="en-US" sz="2400" dirty="0">
                <a:latin typeface="Arial Narrow"/>
                <a:cs typeface="Arial Narrow"/>
              </a:rPr>
              <a:t>the seaport of Philippi(16:11) about 10 miles from Philippi in NE Macedonia. </a:t>
            </a:r>
            <a:endParaRPr lang="en-US" sz="2400" dirty="0" smtClean="0">
              <a:latin typeface="Arial Narrow"/>
              <a:cs typeface="Arial Narrow"/>
            </a:endParaRPr>
          </a:p>
          <a:p>
            <a:pPr lvl="0"/>
            <a:r>
              <a:rPr lang="en-US" sz="2400" dirty="0" smtClean="0">
                <a:latin typeface="Arial Narrow"/>
                <a:cs typeface="Arial Narrow"/>
              </a:rPr>
              <a:t>(</a:t>
            </a:r>
            <a:r>
              <a:rPr lang="en-US" sz="2400" dirty="0">
                <a:latin typeface="Arial Narrow"/>
                <a:cs typeface="Arial Narrow"/>
              </a:rPr>
              <a:t>2) </a:t>
            </a:r>
            <a:r>
              <a:rPr lang="en-US" sz="2400" dirty="0" err="1">
                <a:latin typeface="Arial Narrow"/>
                <a:cs typeface="Arial Narrow"/>
              </a:rPr>
              <a:t>Neapolis</a:t>
            </a:r>
            <a:r>
              <a:rPr lang="en-US" sz="2400" dirty="0">
                <a:latin typeface="Arial Narrow"/>
                <a:cs typeface="Arial Narrow"/>
              </a:rPr>
              <a:t> church was founded by Paul. </a:t>
            </a:r>
            <a:endParaRPr lang="en-US" sz="2400" dirty="0" smtClean="0">
              <a:latin typeface="Arial Narrow"/>
              <a:cs typeface="Arial Narrow"/>
            </a:endParaRPr>
          </a:p>
          <a:p>
            <a:pPr lvl="0"/>
            <a:r>
              <a:rPr lang="en-US" sz="2400" dirty="0" smtClean="0">
                <a:latin typeface="Arial Narrow"/>
                <a:cs typeface="Arial Narrow"/>
              </a:rPr>
              <a:t>(</a:t>
            </a:r>
            <a:r>
              <a:rPr lang="en-US" sz="2400" dirty="0">
                <a:latin typeface="Arial Narrow"/>
                <a:cs typeface="Arial Narrow"/>
              </a:rPr>
              <a:t>3) </a:t>
            </a:r>
            <a:r>
              <a:rPr lang="en-US" sz="2400" dirty="0" err="1">
                <a:latin typeface="Arial Narrow"/>
                <a:cs typeface="Arial Narrow"/>
              </a:rPr>
              <a:t>Neapolis</a:t>
            </a:r>
            <a:r>
              <a:rPr lang="en-US" sz="2400" dirty="0">
                <a:latin typeface="Arial Narrow"/>
                <a:cs typeface="Arial Narrow"/>
              </a:rPr>
              <a:t> church represents “Visionary Church”. </a:t>
            </a:r>
            <a:endParaRPr lang="en-US" sz="2400" dirty="0" smtClean="0">
              <a:latin typeface="Arial Narrow"/>
              <a:cs typeface="Arial Narrow"/>
            </a:endParaRPr>
          </a:p>
          <a:p>
            <a:pPr lvl="0"/>
            <a:r>
              <a:rPr lang="en-US" sz="2400" dirty="0" smtClean="0">
                <a:latin typeface="Arial Narrow"/>
                <a:cs typeface="Arial Narrow"/>
              </a:rPr>
              <a:t>(</a:t>
            </a:r>
            <a:r>
              <a:rPr lang="en-US" sz="2400" dirty="0">
                <a:latin typeface="Arial Narrow"/>
                <a:cs typeface="Arial Narrow"/>
              </a:rPr>
              <a:t>4) </a:t>
            </a:r>
            <a:r>
              <a:rPr lang="en-US" sz="2400" dirty="0" err="1">
                <a:latin typeface="Arial Narrow"/>
                <a:cs typeface="Arial Narrow"/>
              </a:rPr>
              <a:t>Neapolis</a:t>
            </a:r>
            <a:r>
              <a:rPr lang="en-US" sz="2400" dirty="0">
                <a:latin typeface="Arial Narrow"/>
                <a:cs typeface="Arial Narrow"/>
              </a:rPr>
              <a:t> </a:t>
            </a:r>
            <a:r>
              <a:rPr lang="en-US" sz="2400" dirty="0" err="1" smtClean="0">
                <a:latin typeface="Arial Narrow"/>
                <a:cs typeface="Arial Narrow"/>
              </a:rPr>
              <a:t>means“new</a:t>
            </a:r>
            <a:r>
              <a:rPr lang="en-US" sz="2400" dirty="0" smtClean="0">
                <a:latin typeface="Arial Narrow"/>
                <a:cs typeface="Arial Narrow"/>
              </a:rPr>
              <a:t> </a:t>
            </a:r>
            <a:r>
              <a:rPr lang="en-US" sz="2400" dirty="0" err="1">
                <a:latin typeface="Arial Narrow"/>
                <a:cs typeface="Arial Narrow"/>
              </a:rPr>
              <a:t>city”</a:t>
            </a:r>
            <a:r>
              <a:rPr lang="en-US" sz="2400" dirty="0" err="1" smtClean="0">
                <a:latin typeface="Arial Narrow"/>
                <a:cs typeface="Arial Narrow"/>
              </a:rPr>
              <a:t>.Paul</a:t>
            </a:r>
            <a:r>
              <a:rPr lang="en-US" sz="2400" dirty="0" smtClean="0">
                <a:latin typeface="Arial Narrow"/>
                <a:cs typeface="Arial Narrow"/>
              </a:rPr>
              <a:t> could </a:t>
            </a:r>
            <a:r>
              <a:rPr lang="en-US" sz="2400" dirty="0">
                <a:latin typeface="Arial Narrow"/>
                <a:cs typeface="Arial Narrow"/>
              </a:rPr>
              <a:t>never </a:t>
            </a:r>
            <a:endParaRPr lang="en-US" sz="2400" dirty="0" smtClean="0">
              <a:latin typeface="Arial Narrow"/>
              <a:cs typeface="Arial Narrow"/>
            </a:endParaRPr>
          </a:p>
          <a:p>
            <a:pPr lvl="0"/>
            <a:r>
              <a:rPr lang="en-US" sz="2400" dirty="0" smtClean="0">
                <a:latin typeface="Arial Narrow"/>
                <a:cs typeface="Arial Narrow"/>
              </a:rPr>
              <a:t>settle </a:t>
            </a:r>
            <a:r>
              <a:rPr lang="en-US" sz="2400" dirty="0">
                <a:latin typeface="Arial Narrow"/>
                <a:cs typeface="Arial Narrow"/>
              </a:rPr>
              <a:t>down to </a:t>
            </a:r>
            <a:r>
              <a:rPr lang="en-US" sz="2400" dirty="0" err="1" smtClean="0">
                <a:latin typeface="Arial Narrow"/>
                <a:cs typeface="Arial Narrow"/>
              </a:rPr>
              <a:t>a“</a:t>
            </a:r>
            <a:r>
              <a:rPr lang="en-US" sz="2400" dirty="0" err="1">
                <a:latin typeface="Arial Narrow"/>
                <a:cs typeface="Arial Narrow"/>
              </a:rPr>
              <a:t>comfortable</a:t>
            </a:r>
            <a:r>
              <a:rPr lang="en-US" sz="2400" dirty="0">
                <a:latin typeface="Arial Narrow"/>
                <a:cs typeface="Arial Narrow"/>
              </a:rPr>
              <a:t> </a:t>
            </a:r>
            <a:r>
              <a:rPr lang="en-US" sz="2400" dirty="0" err="1">
                <a:latin typeface="Arial Narrow"/>
                <a:cs typeface="Arial Narrow"/>
              </a:rPr>
              <a:t>ministry</a:t>
            </a:r>
            <a:r>
              <a:rPr lang="en-US" sz="2400" dirty="0" err="1" smtClean="0">
                <a:latin typeface="Arial Narrow"/>
                <a:cs typeface="Arial Narrow"/>
              </a:rPr>
              <a:t>”anywhere</a:t>
            </a:r>
            <a:r>
              <a:rPr lang="en-US" sz="2400" dirty="0" smtClean="0">
                <a:latin typeface="Arial Narrow"/>
                <a:cs typeface="Arial Narrow"/>
              </a:rPr>
              <a:t> </a:t>
            </a:r>
          </a:p>
          <a:p>
            <a:pPr lvl="0"/>
            <a:r>
              <a:rPr lang="en-US" sz="2400" dirty="0" smtClean="0">
                <a:latin typeface="Arial Narrow"/>
                <a:cs typeface="Arial Narrow"/>
              </a:rPr>
              <a:t>as </a:t>
            </a:r>
            <a:r>
              <a:rPr lang="en-US" sz="2400" dirty="0">
                <a:latin typeface="Arial Narrow"/>
                <a:cs typeface="Arial Narrow"/>
              </a:rPr>
              <a:t>long as there were open doors for the </a:t>
            </a:r>
            <a:endParaRPr lang="en-US" sz="2400" dirty="0" smtClean="0">
              <a:latin typeface="Arial Narrow"/>
              <a:cs typeface="Arial Narrow"/>
            </a:endParaRPr>
          </a:p>
          <a:p>
            <a:pPr lvl="0"/>
            <a:r>
              <a:rPr lang="en-US" sz="2400" dirty="0" smtClean="0">
                <a:latin typeface="Arial Narrow"/>
                <a:cs typeface="Arial Narrow"/>
              </a:rPr>
              <a:t>gospel</a:t>
            </a:r>
            <a:r>
              <a:rPr lang="en-US" sz="2400" dirty="0">
                <a:latin typeface="Arial Narrow"/>
                <a:cs typeface="Arial Narrow"/>
              </a:rPr>
              <a:t>. Here a new city brings a new partner, </a:t>
            </a:r>
            <a:endParaRPr lang="en-US" sz="2400" dirty="0" smtClean="0">
              <a:latin typeface="Arial Narrow"/>
              <a:cs typeface="Arial Narrow"/>
            </a:endParaRPr>
          </a:p>
          <a:p>
            <a:pPr lvl="0"/>
            <a:r>
              <a:rPr lang="en-US" sz="2400" dirty="0" smtClean="0">
                <a:latin typeface="Arial Narrow"/>
                <a:cs typeface="Arial Narrow"/>
              </a:rPr>
              <a:t>a </a:t>
            </a:r>
            <a:r>
              <a:rPr lang="en-US" sz="2400" dirty="0">
                <a:latin typeface="Arial Narrow"/>
                <a:cs typeface="Arial Narrow"/>
              </a:rPr>
              <a:t>new helper, a new vision, </a:t>
            </a:r>
            <a:r>
              <a:rPr lang="en-US" sz="2400" dirty="0" smtClean="0">
                <a:latin typeface="Arial Narrow"/>
                <a:cs typeface="Arial Narrow"/>
              </a:rPr>
              <a:t>a </a:t>
            </a:r>
            <a:r>
              <a:rPr lang="en-US" sz="2400" dirty="0">
                <a:latin typeface="Arial Narrow"/>
                <a:cs typeface="Arial Narrow"/>
              </a:rPr>
              <a:t>new </a:t>
            </a:r>
            <a:r>
              <a:rPr lang="en-US" sz="2400" dirty="0" smtClean="0">
                <a:latin typeface="Arial Narrow"/>
                <a:cs typeface="Arial Narrow"/>
              </a:rPr>
              <a:t>mission, </a:t>
            </a:r>
            <a:r>
              <a:rPr lang="en-US" sz="2400" dirty="0">
                <a:latin typeface="Arial Narrow"/>
                <a:cs typeface="Arial Narrow"/>
              </a:rPr>
              <a:t>and </a:t>
            </a:r>
            <a:endParaRPr lang="en-US" sz="2400" dirty="0" smtClean="0">
              <a:latin typeface="Arial Narrow"/>
              <a:cs typeface="Arial Narrow"/>
            </a:endParaRPr>
          </a:p>
          <a:p>
            <a:pPr lvl="0"/>
            <a:r>
              <a:rPr lang="en-US" sz="2400" dirty="0" smtClean="0">
                <a:latin typeface="Arial Narrow"/>
                <a:cs typeface="Arial Narrow"/>
              </a:rPr>
              <a:t>a new direction. </a:t>
            </a:r>
            <a:endParaRPr lang="en-US" sz="2400" dirty="0">
              <a:latin typeface="Arial Narrow"/>
              <a:cs typeface="Arial Narrow"/>
            </a:endParaRPr>
          </a:p>
        </p:txBody>
      </p:sp>
      <p:pic>
        <p:nvPicPr>
          <p:cNvPr id="2" name="Picture 1"/>
          <p:cNvPicPr>
            <a:picLocks noChangeAspect="1"/>
          </p:cNvPicPr>
          <p:nvPr/>
        </p:nvPicPr>
        <p:blipFill>
          <a:blip r:embed="rId3"/>
          <a:stretch>
            <a:fillRect/>
          </a:stretch>
        </p:blipFill>
        <p:spPr>
          <a:xfrm>
            <a:off x="5397085" y="4665133"/>
            <a:ext cx="3858543" cy="2199369"/>
          </a:xfrm>
          <a:prstGeom prst="rect">
            <a:avLst/>
          </a:prstGeom>
        </p:spPr>
      </p:pic>
      <p:sp>
        <p:nvSpPr>
          <p:cNvPr id="7" name="TextBox 6"/>
          <p:cNvSpPr txBox="1"/>
          <p:nvPr/>
        </p:nvSpPr>
        <p:spPr>
          <a:xfrm>
            <a:off x="8466667" y="6356134"/>
            <a:ext cx="1101818" cy="523220"/>
          </a:xfrm>
          <a:prstGeom prst="rect">
            <a:avLst/>
          </a:prstGeom>
          <a:noFill/>
        </p:spPr>
        <p:txBody>
          <a:bodyPr wrap="square" rtlCol="0">
            <a:spAutoFit/>
          </a:bodyPr>
          <a:lstStyle/>
          <a:p>
            <a:r>
              <a:rPr lang="en-US" altLang="zh-CN" sz="2800" dirty="0" smtClean="0">
                <a:solidFill>
                  <a:srgbClr val="FFFF00"/>
                </a:solidFill>
                <a:latin typeface="华文细黑"/>
                <a:ea typeface="华文细黑"/>
                <a:cs typeface="华文细黑"/>
              </a:rPr>
              <a:t>(5)</a:t>
            </a:r>
            <a:endParaRPr lang="en-US" sz="2800" dirty="0">
              <a:solidFill>
                <a:srgbClr val="FFFF00"/>
              </a:solidFill>
              <a:latin typeface="华文细黑"/>
              <a:ea typeface="华文细黑"/>
              <a:cs typeface="华文细黑"/>
            </a:endParaRPr>
          </a:p>
        </p:txBody>
      </p:sp>
    </p:spTree>
    <p:extLst>
      <p:ext uri="{BB962C8B-B14F-4D97-AF65-F5344CB8AC3E}">
        <p14:creationId xmlns:p14="http://schemas.microsoft.com/office/powerpoint/2010/main" val="226158506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1649" y="521904"/>
            <a:ext cx="9175649" cy="2677656"/>
          </a:xfrm>
          <a:prstGeom prst="rect">
            <a:avLst/>
          </a:prstGeom>
        </p:spPr>
        <p:txBody>
          <a:bodyPr wrap="square">
            <a:spAutoFit/>
          </a:bodyPr>
          <a:lstStyle/>
          <a:p>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过了些日子，保罗对巴拿巴说，我们可以回到从前宣传主道的各城，看望弟兄们景况如何</a:t>
            </a:r>
            <a:r>
              <a:rPr 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15:36</a:t>
            </a:r>
            <a:r>
              <a:rPr lang="zh-CN"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a:t>
            </a:r>
          </a:p>
          <a:p>
            <a:r>
              <a:rPr lang="en-US" altLang="zh-CN" sz="2400" dirty="0" smtClean="0">
                <a:solidFill>
                  <a:srgbClr val="FF0000"/>
                </a:solidFill>
                <a:latin typeface="华文细黑"/>
                <a:ea typeface="华文细黑"/>
                <a:cs typeface="华文细黑"/>
              </a:rPr>
              <a:t>A</a:t>
            </a:r>
            <a:r>
              <a:rPr lang="zh-CN" altLang="en-US" sz="2400" dirty="0">
                <a:solidFill>
                  <a:srgbClr val="FF0000"/>
                </a:solidFill>
                <a:latin typeface="华文细黑"/>
                <a:ea typeface="华文细黑"/>
                <a:cs typeface="华文细黑"/>
              </a:rPr>
              <a:t>。保罗和巴拿</a:t>
            </a:r>
            <a:r>
              <a:rPr lang="zh-CN" altLang="en-US" sz="2400" dirty="0" smtClean="0">
                <a:solidFill>
                  <a:srgbClr val="FF0000"/>
                </a:solidFill>
                <a:latin typeface="华文细黑"/>
                <a:ea typeface="华文细黑"/>
                <a:cs typeface="华文细黑"/>
              </a:rPr>
              <a:t>巴相同，他</a:t>
            </a:r>
            <a:r>
              <a:rPr lang="zh-CN" altLang="en-US" sz="2400" dirty="0">
                <a:solidFill>
                  <a:srgbClr val="FF0000"/>
                </a:solidFill>
                <a:latin typeface="华文细黑"/>
                <a:ea typeface="华文细黑"/>
                <a:cs typeface="华文细黑"/>
              </a:rPr>
              <a:t>们对第二</a:t>
            </a:r>
            <a:r>
              <a:rPr lang="zh-CN" altLang="en-US" sz="2400" dirty="0" smtClean="0">
                <a:solidFill>
                  <a:srgbClr val="FF0000"/>
                </a:solidFill>
                <a:latin typeface="华文细黑"/>
                <a:ea typeface="华文细黑"/>
                <a:cs typeface="华文细黑"/>
              </a:rPr>
              <a:t>次宣教</a:t>
            </a:r>
            <a:r>
              <a:rPr lang="zh-CN" altLang="en-US" sz="2400" dirty="0">
                <a:solidFill>
                  <a:srgbClr val="FF0000"/>
                </a:solidFill>
                <a:latin typeface="华文细黑"/>
                <a:ea typeface="华文细黑"/>
                <a:cs typeface="华文细黑"/>
              </a:rPr>
              <a:t>旅行的重要性认识</a:t>
            </a:r>
            <a:r>
              <a:rPr lang="zh-CN" altLang="en-US" sz="2400" dirty="0" smtClean="0">
                <a:solidFill>
                  <a:srgbClr val="FF0000"/>
                </a:solidFill>
                <a:latin typeface="华文细黑"/>
                <a:ea typeface="华文细黑"/>
                <a:cs typeface="华文细黑"/>
              </a:rPr>
              <a:t>一致。</a:t>
            </a:r>
            <a:endParaRPr lang="en-US" altLang="zh-CN" sz="2400" dirty="0" smtClean="0">
              <a:solidFill>
                <a:srgbClr val="FF0000"/>
              </a:solidFill>
              <a:latin typeface="华文细黑"/>
              <a:ea typeface="华文细黑"/>
              <a:cs typeface="华文细黑"/>
            </a:endParaRPr>
          </a:p>
          <a:p>
            <a:r>
              <a:rPr lang="en-US" altLang="zh-CN" sz="2400" dirty="0" smtClean="0">
                <a:solidFill>
                  <a:srgbClr val="FF0000"/>
                </a:solidFill>
                <a:latin typeface="华文细黑"/>
                <a:ea typeface="华文细黑"/>
                <a:cs typeface="华文细黑"/>
              </a:rPr>
              <a:t>B</a:t>
            </a:r>
            <a:r>
              <a:rPr lang="zh-CN" altLang="en-US" sz="2400" dirty="0">
                <a:solidFill>
                  <a:srgbClr val="FF0000"/>
                </a:solidFill>
                <a:latin typeface="华文细黑"/>
                <a:ea typeface="华文细黑"/>
                <a:cs typeface="华文细黑"/>
              </a:rPr>
              <a:t>。保罗和巴拿</a:t>
            </a:r>
            <a:r>
              <a:rPr lang="zh-CN" altLang="en-US" sz="2400" dirty="0" smtClean="0">
                <a:solidFill>
                  <a:srgbClr val="FF0000"/>
                </a:solidFill>
                <a:latin typeface="华文细黑"/>
                <a:ea typeface="华文细黑"/>
                <a:cs typeface="华文细黑"/>
              </a:rPr>
              <a:t>巴不同意见，他</a:t>
            </a:r>
            <a:r>
              <a:rPr lang="zh-CN" altLang="en-US" sz="2400" dirty="0">
                <a:solidFill>
                  <a:srgbClr val="FF0000"/>
                </a:solidFill>
                <a:latin typeface="华文细黑"/>
                <a:ea typeface="华文细黑"/>
                <a:cs typeface="华文细黑"/>
              </a:rPr>
              <a:t>们对谁应该在宣教</a:t>
            </a:r>
            <a:r>
              <a:rPr lang="zh-CN" altLang="en-US" sz="2400" dirty="0" smtClean="0">
                <a:solidFill>
                  <a:srgbClr val="FF0000"/>
                </a:solidFill>
                <a:latin typeface="华文细黑"/>
                <a:ea typeface="华文细黑"/>
                <a:cs typeface="华文细黑"/>
              </a:rPr>
              <a:t>队伍意见不一致。</a:t>
            </a:r>
            <a:r>
              <a:rPr lang="en-US" altLang="zh-CN" sz="2400" dirty="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a:t>
            </a:r>
            <a:r>
              <a:rPr lang="zh-CN" altLang="en-US" sz="2400" dirty="0" smtClean="0">
                <a:solidFill>
                  <a:srgbClr val="FF0000"/>
                </a:solidFill>
                <a:latin typeface="华文细黑"/>
                <a:ea typeface="华文细黑"/>
                <a:cs typeface="华文细黑"/>
              </a:rPr>
              <a:t>巴拿</a:t>
            </a:r>
            <a:r>
              <a:rPr lang="zh-CN" altLang="en-US" sz="2400" dirty="0">
                <a:solidFill>
                  <a:srgbClr val="FF0000"/>
                </a:solidFill>
                <a:latin typeface="华文细黑"/>
                <a:ea typeface="华文细黑"/>
                <a:cs typeface="华文细黑"/>
              </a:rPr>
              <a:t>巴的建议。 </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巴拿巴有意，要带称呼马可的约翰</a:t>
            </a:r>
            <a:r>
              <a:rPr lang="en-US" sz="2400" dirty="0" smtClean="0">
                <a:solidFill>
                  <a:srgbClr val="FF0000"/>
                </a:solidFill>
                <a:latin typeface="华文细黑"/>
                <a:ea typeface="华文细黑"/>
                <a:cs typeface="华文细黑"/>
              </a:rPr>
              <a:t>同去</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15</a:t>
            </a:r>
            <a:r>
              <a:rPr lang="en-US" altLang="zh-CN" sz="2400" dirty="0" smtClean="0">
                <a:solidFill>
                  <a:srgbClr val="FF0000"/>
                </a:solidFill>
                <a:latin typeface="华文细黑"/>
                <a:ea typeface="华文细黑"/>
                <a:cs typeface="华文细黑"/>
              </a:rPr>
              <a:t>:</a:t>
            </a:r>
          </a:p>
          <a:p>
            <a:r>
              <a:rPr lang="en-US" altLang="zh-CN" sz="2400" dirty="0" smtClean="0">
                <a:solidFill>
                  <a:srgbClr val="FF0000"/>
                </a:solidFill>
                <a:latin typeface="华文细黑"/>
                <a:ea typeface="华文细黑"/>
                <a:cs typeface="华文细黑"/>
              </a:rPr>
              <a:t>37; </a:t>
            </a:r>
            <a:r>
              <a:rPr lang="zh-CN" altLang="en-US" sz="2400" dirty="0" smtClean="0">
                <a:solidFill>
                  <a:srgbClr val="FF0000"/>
                </a:solidFill>
                <a:latin typeface="华文细黑"/>
                <a:ea typeface="华文细黑"/>
                <a:cs typeface="华文细黑"/>
              </a:rPr>
              <a:t>西</a:t>
            </a:r>
            <a:r>
              <a:rPr lang="en-US" altLang="zh-CN" sz="2400" dirty="0" smtClean="0">
                <a:solidFill>
                  <a:srgbClr val="FF0000"/>
                </a:solidFill>
                <a:latin typeface="华文细黑"/>
                <a:ea typeface="华文细黑"/>
                <a:cs typeface="华文细黑"/>
              </a:rPr>
              <a:t>4:10)</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(2)</a:t>
            </a:r>
            <a:r>
              <a:rPr lang="zh-CN" altLang="en-US" sz="2400" dirty="0" smtClean="0">
                <a:solidFill>
                  <a:srgbClr val="FF0000"/>
                </a:solidFill>
                <a:latin typeface="华文细黑"/>
                <a:ea typeface="华文细黑"/>
                <a:cs typeface="华文细黑"/>
              </a:rPr>
              <a:t>保罗</a:t>
            </a:r>
            <a:r>
              <a:rPr lang="zh-CN" altLang="en-US" sz="2400" dirty="0">
                <a:solidFill>
                  <a:srgbClr val="FF0000"/>
                </a:solidFill>
                <a:latin typeface="华文细黑"/>
                <a:ea typeface="华文细黑"/>
                <a:cs typeface="华文细黑"/>
              </a:rPr>
              <a:t>的建议</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但保罗，因为马可从前在旁非利亚离开</a:t>
            </a:r>
            <a:r>
              <a:rPr lang="en-US" sz="2400" dirty="0" smtClean="0">
                <a:solidFill>
                  <a:srgbClr val="FF0000"/>
                </a:solidFill>
                <a:latin typeface="华文细黑"/>
                <a:ea typeface="华文细黑"/>
                <a:cs typeface="华文细黑"/>
              </a:rPr>
              <a:t>他们，不</a:t>
            </a:r>
            <a:r>
              <a:rPr lang="en-US" sz="2400" dirty="0">
                <a:solidFill>
                  <a:srgbClr val="FF0000"/>
                </a:solidFill>
                <a:latin typeface="华文细黑"/>
                <a:ea typeface="华文细黑"/>
                <a:cs typeface="华文细黑"/>
              </a:rPr>
              <a:t>和他们同去作工，就以为不可带他</a:t>
            </a:r>
            <a:r>
              <a:rPr lang="en-US" sz="2400" dirty="0" smtClean="0">
                <a:solidFill>
                  <a:srgbClr val="FF0000"/>
                </a:solidFill>
                <a:latin typeface="华文细黑"/>
                <a:ea typeface="华文细黑"/>
                <a:cs typeface="华文细黑"/>
              </a:rPr>
              <a:t>去</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(15:38;13:</a:t>
            </a:r>
            <a:r>
              <a:rPr lang="en-US" altLang="zh-CN" sz="2400" dirty="0" smtClean="0">
                <a:solidFill>
                  <a:srgbClr val="FF0000"/>
                </a:solidFill>
                <a:latin typeface="华文细黑"/>
                <a:ea typeface="华文细黑"/>
                <a:cs typeface="华文细黑"/>
              </a:rPr>
              <a:t>13</a:t>
            </a:r>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p:txBody>
      </p:sp>
      <p:sp>
        <p:nvSpPr>
          <p:cNvPr id="4" name="Rectangle 3"/>
          <p:cNvSpPr/>
          <p:nvPr/>
        </p:nvSpPr>
        <p:spPr>
          <a:xfrm>
            <a:off x="0" y="-7904"/>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52789"/>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一。</a:t>
            </a:r>
            <a:r>
              <a:rPr lang="zh-TW" altLang="en-US" sz="2800" b="1" dirty="0">
                <a:solidFill>
                  <a:srgbClr val="FF0000"/>
                </a:solidFill>
                <a:latin typeface="华文细黑"/>
                <a:ea typeface="华文细黑"/>
                <a:cs typeface="华文细黑"/>
              </a:rPr>
              <a:t>新的合作伙伴</a:t>
            </a:r>
            <a:r>
              <a:rPr lang="zh-CN" altLang="en-US" sz="2800" b="1" dirty="0" smtClean="0">
                <a:solidFill>
                  <a:srgbClr val="FF0000"/>
                </a:solidFill>
                <a:latin typeface="华文细黑"/>
                <a:ea typeface="华文细黑"/>
                <a:cs typeface="华文细黑"/>
              </a:rPr>
              <a:t>。</a:t>
            </a:r>
            <a:r>
              <a:rPr lang="en-US" sz="2800" b="1" dirty="0">
                <a:latin typeface="Arial Narrow"/>
                <a:cs typeface="Arial Narrow"/>
              </a:rPr>
              <a:t>1. A </a:t>
            </a:r>
            <a:r>
              <a:rPr lang="en-US" sz="2800" b="1" dirty="0" smtClean="0">
                <a:latin typeface="Arial Narrow"/>
                <a:cs typeface="Arial Narrow"/>
              </a:rPr>
              <a:t>new </a:t>
            </a:r>
            <a:r>
              <a:rPr lang="en-US" sz="2800" b="1" dirty="0">
                <a:latin typeface="Arial Narrow"/>
                <a:cs typeface="Arial Narrow"/>
              </a:rPr>
              <a:t>partner</a:t>
            </a:r>
            <a:r>
              <a:rPr lang="en-US" sz="2800" b="1" dirty="0" smtClean="0">
                <a:latin typeface="Arial Narrow"/>
                <a:cs typeface="Arial Narrow"/>
              </a:rPr>
              <a:t>.</a:t>
            </a:r>
            <a:endParaRPr lang="en-US" sz="2800" dirty="0">
              <a:latin typeface="Arial Narrow"/>
              <a:cs typeface="Arial Narrow"/>
            </a:endParaRPr>
          </a:p>
        </p:txBody>
      </p:sp>
      <p:sp>
        <p:nvSpPr>
          <p:cNvPr id="7" name="TextBox 6"/>
          <p:cNvSpPr txBox="1"/>
          <p:nvPr/>
        </p:nvSpPr>
        <p:spPr>
          <a:xfrm>
            <a:off x="8587544" y="-8078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a:t>
            </a:r>
            <a:r>
              <a:rPr lang="en-US" altLang="zh-CN" sz="2800" dirty="0">
                <a:solidFill>
                  <a:srgbClr val="0000FF"/>
                </a:solidFill>
                <a:latin typeface="Times"/>
                <a:cs typeface="Times"/>
              </a:rPr>
              <a:t>6</a:t>
            </a:r>
            <a:r>
              <a:rPr lang="en-US" altLang="zh-CN" sz="2800" dirty="0" smtClean="0">
                <a:solidFill>
                  <a:srgbClr val="0000FF"/>
                </a:solidFill>
                <a:latin typeface="Times"/>
                <a:cs typeface="Times"/>
              </a:rPr>
              <a:t>)</a:t>
            </a:r>
            <a:endParaRPr lang="en-US" sz="2800" dirty="0">
              <a:solidFill>
                <a:srgbClr val="0000FF"/>
              </a:solidFill>
              <a:latin typeface="Times"/>
              <a:cs typeface="Times"/>
            </a:endParaRPr>
          </a:p>
        </p:txBody>
      </p:sp>
      <p:sp>
        <p:nvSpPr>
          <p:cNvPr id="8" name="Rectangle 7"/>
          <p:cNvSpPr/>
          <p:nvPr/>
        </p:nvSpPr>
        <p:spPr>
          <a:xfrm>
            <a:off x="0" y="3097962"/>
            <a:ext cx="9144000" cy="3785652"/>
          </a:xfrm>
          <a:prstGeom prst="rect">
            <a:avLst/>
          </a:prstGeom>
        </p:spPr>
        <p:txBody>
          <a:bodyPr wrap="square">
            <a:spAutoFit/>
          </a:bodyPr>
          <a:lstStyle/>
          <a:p>
            <a:r>
              <a:rPr lang="en-US" sz="2400" dirty="0" smtClean="0">
                <a:latin typeface="Arial Narrow"/>
                <a:cs typeface="Arial Narrow"/>
              </a:rPr>
              <a:t>“</a:t>
            </a:r>
            <a:r>
              <a:rPr lang="en-US" sz="2400" dirty="0">
                <a:latin typeface="Arial Narrow"/>
                <a:cs typeface="Arial Narrow"/>
              </a:rPr>
              <a:t>Some time later Paul said to Barnabas, “Let us go back and visit the believers in all the towns where we preached the word of the Lord and see how they are doing”(15:36).</a:t>
            </a:r>
          </a:p>
          <a:p>
            <a:r>
              <a:rPr lang="en-US" sz="2400" b="1" dirty="0">
                <a:latin typeface="Arial Narrow"/>
                <a:cs typeface="Arial Narrow"/>
              </a:rPr>
              <a:t>A. Paul and Barnabas agreed. </a:t>
            </a:r>
            <a:r>
              <a:rPr lang="en-US" sz="2400" dirty="0">
                <a:latin typeface="Arial Narrow"/>
                <a:cs typeface="Arial Narrow"/>
              </a:rPr>
              <a:t>They both agreed on the importance of the second missionary trip.</a:t>
            </a:r>
          </a:p>
          <a:p>
            <a:r>
              <a:rPr lang="en-US" sz="2400" b="1" dirty="0">
                <a:latin typeface="Arial Narrow"/>
                <a:cs typeface="Arial Narrow"/>
              </a:rPr>
              <a:t>B. Paul and Barnabas disagreed. </a:t>
            </a:r>
            <a:r>
              <a:rPr lang="en-US" sz="2400" dirty="0">
                <a:latin typeface="Arial Narrow"/>
                <a:cs typeface="Arial Narrow"/>
              </a:rPr>
              <a:t>They did not agree on who should be on the mission team. (1) Barnabas’s suggestion. “Barnabas wanted to take John, also called Mark, with them”(15:37;Col.4:10). (2) Paul’s suggestion. “But Paul did not think it wise to take him, because he had deserted them in </a:t>
            </a:r>
            <a:r>
              <a:rPr lang="en-US" sz="2400" dirty="0" err="1">
                <a:latin typeface="Arial Narrow"/>
                <a:cs typeface="Arial Narrow"/>
              </a:rPr>
              <a:t>Pamphylia</a:t>
            </a:r>
            <a:r>
              <a:rPr lang="en-US" sz="2400" dirty="0">
                <a:latin typeface="Arial Narrow"/>
                <a:cs typeface="Arial Narrow"/>
              </a:rPr>
              <a:t> and had not continued with them in the work”(15:38;13:13)</a:t>
            </a:r>
            <a:r>
              <a:rPr lang="en-US" sz="2400" dirty="0" smtClean="0">
                <a:latin typeface="Arial Narrow"/>
                <a:cs typeface="Arial Narrow"/>
              </a:rPr>
              <a:t>.</a:t>
            </a:r>
            <a:endParaRPr lang="en-US" sz="2400" dirty="0">
              <a:latin typeface="Arial Narrow"/>
              <a:cs typeface="Arial Narrow"/>
            </a:endParaRPr>
          </a:p>
        </p:txBody>
      </p:sp>
    </p:spTree>
    <p:extLst>
      <p:ext uri="{BB962C8B-B14F-4D97-AF65-F5344CB8AC3E}">
        <p14:creationId xmlns:p14="http://schemas.microsoft.com/office/powerpoint/2010/main" val="29596068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457239"/>
            <a:ext cx="9137170" cy="3046988"/>
          </a:xfrm>
          <a:prstGeom prst="rect">
            <a:avLst/>
          </a:prstGeom>
        </p:spPr>
        <p:txBody>
          <a:bodyPr wrap="square">
            <a:spAutoFit/>
          </a:bodyPr>
          <a:lstStyle/>
          <a:p>
            <a:r>
              <a:rPr lang="en-US" altLang="zh-CN" sz="2400" b="1" dirty="0">
                <a:solidFill>
                  <a:srgbClr val="FF0000"/>
                </a:solidFill>
                <a:latin typeface="华文细黑"/>
                <a:ea typeface="华文细黑"/>
                <a:cs typeface="华文细黑"/>
              </a:rPr>
              <a:t>C</a:t>
            </a:r>
            <a:r>
              <a:rPr lang="zh-CN" altLang="en-US" sz="2400" b="1" dirty="0" smtClean="0">
                <a:solidFill>
                  <a:srgbClr val="FF0000"/>
                </a:solidFill>
                <a:latin typeface="华文细黑"/>
                <a:ea typeface="华文细黑"/>
                <a:cs typeface="华文细黑"/>
              </a:rPr>
              <a:t>。</a:t>
            </a:r>
            <a:r>
              <a:rPr lang="zh-CN" altLang="en-US" sz="2400" b="1" dirty="0">
                <a:solidFill>
                  <a:srgbClr val="FF0000"/>
                </a:solidFill>
                <a:latin typeface="华文细黑"/>
                <a:ea typeface="华文细黑"/>
                <a:cs typeface="华文细黑"/>
              </a:rPr>
              <a:t>保罗和巴拿巴接受彼此可以持有不同的意见。</a:t>
            </a:r>
            <a:r>
              <a:rPr lang="zh-CN" altLang="en-US" sz="2400" dirty="0">
                <a:solidFill>
                  <a:srgbClr val="FF0000"/>
                </a:solidFill>
                <a:latin typeface="华文细黑"/>
                <a:ea typeface="华文细黑"/>
                <a:cs typeface="华文细黑"/>
              </a:rPr>
              <a:t>你可以同意，不同意或接受彼此持有异议，但总是要有和平的</a:t>
            </a:r>
            <a:r>
              <a:rPr lang="zh-CN" altLang="en-US" sz="2400" dirty="0" smtClean="0">
                <a:solidFill>
                  <a:srgbClr val="FF0000"/>
                </a:solidFill>
                <a:latin typeface="华文细黑"/>
                <a:ea typeface="华文细黑"/>
                <a:cs typeface="华文细黑"/>
              </a:rPr>
              <a:t>精神。</a:t>
            </a:r>
            <a:r>
              <a:rPr lang="en-US" altLang="zh-CN" sz="2400" dirty="0" smtClean="0">
                <a:solidFill>
                  <a:srgbClr val="FF0000"/>
                </a:solidFill>
                <a:latin typeface="华文细黑"/>
                <a:ea typeface="华文细黑"/>
                <a:cs typeface="华文细黑"/>
              </a:rPr>
              <a:t>(1)</a:t>
            </a:r>
            <a:r>
              <a:rPr lang="zh-CN" altLang="en-US" sz="2400" dirty="0" smtClean="0">
                <a:solidFill>
                  <a:srgbClr val="FF0000"/>
                </a:solidFill>
                <a:latin typeface="华文细黑"/>
                <a:ea typeface="华文细黑"/>
                <a:cs typeface="华文细黑"/>
              </a:rPr>
              <a:t>争论：“</a:t>
            </a:r>
            <a:r>
              <a:rPr lang="en-US" sz="2400" dirty="0">
                <a:solidFill>
                  <a:srgbClr val="FF0000"/>
                </a:solidFill>
                <a:latin typeface="华文细黑"/>
                <a:ea typeface="华文细黑"/>
                <a:cs typeface="华文细黑"/>
              </a:rPr>
              <a:t>于是二人起了争论，甚至彼此分开。巴拿巴带着马可，坐船往居比路</a:t>
            </a:r>
            <a:r>
              <a:rPr lang="en-US" sz="2400" dirty="0" smtClean="0">
                <a:solidFill>
                  <a:srgbClr val="FF0000"/>
                </a:solidFill>
                <a:latin typeface="华文细黑"/>
                <a:ea typeface="华文细黑"/>
                <a:cs typeface="华文细黑"/>
              </a:rPr>
              <a:t>去</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保罗拣选了西拉，也</a:t>
            </a:r>
            <a:r>
              <a:rPr lang="en-US" sz="2400" dirty="0" smtClean="0">
                <a:solidFill>
                  <a:srgbClr val="FF0000"/>
                </a:solidFill>
                <a:latin typeface="华文细黑"/>
                <a:ea typeface="华文细黑"/>
                <a:cs typeface="华文细黑"/>
              </a:rPr>
              <a:t>出去</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(15:39</a:t>
            </a:r>
            <a:r>
              <a:rPr lang="en-US" altLang="zh-CN" sz="2400" dirty="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40a)</a:t>
            </a:r>
            <a:r>
              <a:rPr lang="zh-CN" altLang="en-US" sz="2400" dirty="0" smtClean="0">
                <a:solidFill>
                  <a:srgbClr val="FF0000"/>
                </a:solidFill>
                <a:latin typeface="华文细黑"/>
                <a:ea typeface="华文细黑"/>
                <a:cs typeface="华文细黑"/>
              </a:rPr>
              <a:t>。 </a:t>
            </a:r>
            <a:r>
              <a:rPr lang="zh-CN" altLang="en-US" sz="2400" dirty="0">
                <a:solidFill>
                  <a:srgbClr val="FF0000"/>
                </a:solidFill>
                <a:latin typeface="华文细黑"/>
                <a:ea typeface="华文细黑"/>
                <a:cs typeface="华文细黑"/>
              </a:rPr>
              <a:t>谁是对的？ 也许两个</a:t>
            </a:r>
            <a:r>
              <a:rPr lang="zh-CN" altLang="en-US" sz="2400" dirty="0" smtClean="0">
                <a:solidFill>
                  <a:srgbClr val="FF0000"/>
                </a:solidFill>
                <a:latin typeface="华文细黑"/>
                <a:ea typeface="华文细黑"/>
                <a:cs typeface="华文细黑"/>
              </a:rPr>
              <a:t>人都在</a:t>
            </a:r>
            <a:r>
              <a:rPr lang="zh-CN" altLang="en-US" sz="2400" dirty="0">
                <a:solidFill>
                  <a:srgbClr val="FF0000"/>
                </a:solidFill>
                <a:latin typeface="华文细黑"/>
                <a:ea typeface="华文细黑"/>
                <a:cs typeface="华文细黑"/>
              </a:rPr>
              <a:t>某些事情上是正确的</a:t>
            </a:r>
            <a:r>
              <a:rPr lang="zh-CN" altLang="en-US" sz="2400" dirty="0" smtClean="0">
                <a:solidFill>
                  <a:srgbClr val="FF0000"/>
                </a:solidFill>
                <a:latin typeface="华文细黑"/>
                <a:ea typeface="华文细黑"/>
                <a:cs typeface="华文细黑"/>
              </a:rPr>
              <a:t>，而在</a:t>
            </a:r>
            <a:r>
              <a:rPr lang="zh-CN" altLang="en-US" sz="2400" dirty="0">
                <a:solidFill>
                  <a:srgbClr val="FF0000"/>
                </a:solidFill>
                <a:latin typeface="华文细黑"/>
                <a:ea typeface="华文细黑"/>
                <a:cs typeface="华文细黑"/>
              </a:rPr>
              <a:t>其他事情上是错误的。 保罗</a:t>
            </a:r>
            <a:r>
              <a:rPr lang="zh-CN" altLang="en-US" sz="2400" dirty="0" smtClean="0">
                <a:solidFill>
                  <a:srgbClr val="FF0000"/>
                </a:solidFill>
                <a:latin typeface="华文细黑"/>
                <a:ea typeface="华文细黑"/>
                <a:cs typeface="华文细黑"/>
              </a:rPr>
              <a:t>看人</a:t>
            </a:r>
            <a:r>
              <a:rPr lang="en-US" sz="2400" dirty="0" smtClean="0">
                <a:solidFill>
                  <a:srgbClr val="FF0000"/>
                </a:solidFill>
                <a:latin typeface="华文细黑"/>
                <a:ea typeface="华文细黑"/>
                <a:cs typeface="华文细黑"/>
              </a:rPr>
              <a:t>会</a:t>
            </a:r>
            <a:r>
              <a:rPr lang="zh-CN" altLang="en-US" sz="2400" dirty="0" smtClean="0">
                <a:solidFill>
                  <a:srgbClr val="FF0000"/>
                </a:solidFill>
                <a:latin typeface="华文细黑"/>
                <a:ea typeface="华文细黑"/>
                <a:cs typeface="华文细黑"/>
              </a:rPr>
              <a:t>问，“</a:t>
            </a:r>
            <a:r>
              <a:rPr lang="zh-CN" altLang="en-US" sz="2400" dirty="0">
                <a:solidFill>
                  <a:srgbClr val="FF0000"/>
                </a:solidFill>
                <a:latin typeface="华文细黑"/>
                <a:ea typeface="华文细黑"/>
                <a:cs typeface="华文细黑"/>
              </a:rPr>
              <a:t>他们能为神的工作做些什么呢？”而巴拿巴</a:t>
            </a:r>
            <a:r>
              <a:rPr lang="zh-CN" altLang="en-US" sz="2400" dirty="0" smtClean="0">
                <a:solidFill>
                  <a:srgbClr val="FF0000"/>
                </a:solidFill>
                <a:latin typeface="华文细黑"/>
                <a:ea typeface="华文细黑"/>
                <a:cs typeface="华文细黑"/>
              </a:rPr>
              <a:t>看人</a:t>
            </a:r>
            <a:r>
              <a:rPr lang="en-US" sz="2400" dirty="0" smtClean="0">
                <a:solidFill>
                  <a:srgbClr val="FF0000"/>
                </a:solidFill>
                <a:latin typeface="华文细黑"/>
                <a:ea typeface="华文细黑"/>
                <a:cs typeface="华文细黑"/>
              </a:rPr>
              <a:t>会</a:t>
            </a:r>
            <a:r>
              <a:rPr lang="zh-CN" altLang="en-US" sz="2400" dirty="0" smtClean="0">
                <a:solidFill>
                  <a:srgbClr val="FF0000"/>
                </a:solidFill>
                <a:latin typeface="华文细黑"/>
                <a:ea typeface="华文细黑"/>
                <a:cs typeface="华文细黑"/>
              </a:rPr>
              <a:t>问，“</a:t>
            </a:r>
            <a:r>
              <a:rPr lang="zh-CN" altLang="en-US" sz="2400" dirty="0">
                <a:solidFill>
                  <a:srgbClr val="FF0000"/>
                </a:solidFill>
                <a:latin typeface="华文细黑"/>
                <a:ea typeface="华文细黑"/>
                <a:cs typeface="华文细黑"/>
              </a:rPr>
              <a:t>神的工作能为他们做什么？</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(2)</a:t>
            </a:r>
            <a:r>
              <a:rPr lang="zh-CN" altLang="en-US" sz="2400" dirty="0" smtClean="0">
                <a:solidFill>
                  <a:srgbClr val="FF0000"/>
                </a:solidFill>
                <a:latin typeface="华文细黑"/>
                <a:ea typeface="华文细黑"/>
                <a:cs typeface="华文细黑"/>
              </a:rPr>
              <a:t>称赞：“</a:t>
            </a:r>
            <a:r>
              <a:rPr lang="en-US" sz="2400" dirty="0">
                <a:solidFill>
                  <a:srgbClr val="FF0000"/>
                </a:solidFill>
                <a:latin typeface="华文细黑"/>
                <a:ea typeface="华文细黑"/>
                <a:cs typeface="华文细黑"/>
              </a:rPr>
              <a:t>蒙弟兄们把他交于主的恩中。他就走遍叙利亚，基利家，坚固众</a:t>
            </a:r>
            <a:r>
              <a:rPr lang="en-US" sz="2400" dirty="0" smtClean="0">
                <a:solidFill>
                  <a:srgbClr val="FF0000"/>
                </a:solidFill>
                <a:latin typeface="华文细黑"/>
                <a:ea typeface="华文细黑"/>
                <a:cs typeface="华文细黑"/>
              </a:rPr>
              <a:t>教会”</a:t>
            </a:r>
            <a:r>
              <a:rPr lang="en-US" sz="2400" dirty="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15</a:t>
            </a:r>
            <a:r>
              <a:rPr lang="en-US" altLang="zh-CN" sz="2400" dirty="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40b-41)</a:t>
            </a:r>
            <a:r>
              <a:rPr lang="zh-CN" altLang="en-US" sz="2400" dirty="0" smtClean="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p:txBody>
      </p:sp>
      <p:sp>
        <p:nvSpPr>
          <p:cNvPr id="4" name="Rectangle 3"/>
          <p:cNvSpPr/>
          <p:nvPr/>
        </p:nvSpPr>
        <p:spPr>
          <a:xfrm>
            <a:off x="0" y="-7904"/>
            <a:ext cx="9144000" cy="439848"/>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91277"/>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一</a:t>
            </a:r>
            <a:r>
              <a:rPr lang="zh-CN" altLang="en-US" sz="2800" b="1" dirty="0" smtClean="0">
                <a:solidFill>
                  <a:srgbClr val="FF0000"/>
                </a:solidFill>
                <a:latin typeface="华文细黑"/>
                <a:ea typeface="华文细黑"/>
                <a:cs typeface="华文细黑"/>
              </a:rPr>
              <a:t>。</a:t>
            </a:r>
            <a:r>
              <a:rPr lang="zh-TW" altLang="en-US" sz="2800" b="1" dirty="0">
                <a:solidFill>
                  <a:srgbClr val="FF0000"/>
                </a:solidFill>
                <a:latin typeface="华文细黑"/>
                <a:ea typeface="华文细黑"/>
                <a:cs typeface="华文细黑"/>
              </a:rPr>
              <a:t>新的合作伙</a:t>
            </a:r>
            <a:r>
              <a:rPr lang="zh-TW" altLang="en-US" sz="2800" b="1" dirty="0" smtClean="0">
                <a:solidFill>
                  <a:srgbClr val="FF0000"/>
                </a:solidFill>
                <a:latin typeface="华文细黑"/>
                <a:ea typeface="华文细黑"/>
                <a:cs typeface="华文细黑"/>
              </a:rPr>
              <a:t>伴</a:t>
            </a:r>
            <a:r>
              <a:rPr lang="zh-CN" altLang="en-US" sz="2800" b="1" dirty="0" smtClean="0">
                <a:solidFill>
                  <a:srgbClr val="FF0000"/>
                </a:solidFill>
                <a:latin typeface="华文细黑"/>
                <a:ea typeface="华文细黑"/>
                <a:cs typeface="华文细黑"/>
              </a:rPr>
              <a:t>。</a:t>
            </a:r>
            <a:r>
              <a:rPr lang="en-US" sz="2800" b="1" dirty="0">
                <a:latin typeface="Arial Narrow"/>
                <a:cs typeface="Arial Narrow"/>
              </a:rPr>
              <a:t>1. A new partner.</a:t>
            </a:r>
            <a:endParaRPr lang="en-US" sz="2800" dirty="0">
              <a:latin typeface="Arial Narrow"/>
              <a:cs typeface="Arial Narrow"/>
            </a:endParaRPr>
          </a:p>
        </p:txBody>
      </p:sp>
      <p:sp>
        <p:nvSpPr>
          <p:cNvPr id="6" name="TextBox 5"/>
          <p:cNvSpPr txBox="1"/>
          <p:nvPr/>
        </p:nvSpPr>
        <p:spPr>
          <a:xfrm>
            <a:off x="8593091" y="-146146"/>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(7)</a:t>
            </a:r>
            <a:endParaRPr lang="en-US" sz="2800" dirty="0">
              <a:solidFill>
                <a:srgbClr val="0000FF"/>
              </a:solidFill>
              <a:latin typeface="Times"/>
              <a:cs typeface="Times"/>
            </a:endParaRPr>
          </a:p>
        </p:txBody>
      </p:sp>
      <p:sp>
        <p:nvSpPr>
          <p:cNvPr id="9" name="Rectangle 8"/>
          <p:cNvSpPr/>
          <p:nvPr/>
        </p:nvSpPr>
        <p:spPr>
          <a:xfrm>
            <a:off x="6831" y="3381053"/>
            <a:ext cx="9156126" cy="3416320"/>
          </a:xfrm>
          <a:prstGeom prst="rect">
            <a:avLst/>
          </a:prstGeom>
        </p:spPr>
        <p:txBody>
          <a:bodyPr wrap="square">
            <a:spAutoFit/>
          </a:bodyPr>
          <a:lstStyle/>
          <a:p>
            <a:r>
              <a:rPr lang="en-US" sz="2400" b="1" dirty="0">
                <a:latin typeface="Arial Narrow"/>
                <a:cs typeface="Arial Narrow"/>
              </a:rPr>
              <a:t>C. Paul and Barnabas agree to disagree. </a:t>
            </a:r>
            <a:r>
              <a:rPr lang="en-US" sz="2400" dirty="0">
                <a:latin typeface="Arial Narrow"/>
                <a:cs typeface="Arial Narrow"/>
              </a:rPr>
              <a:t>You can agree, disagree, or agree to disagree, but always have a peaceable </a:t>
            </a:r>
            <a:r>
              <a:rPr lang="en-US" sz="2400" dirty="0" smtClean="0">
                <a:latin typeface="Arial Narrow"/>
                <a:cs typeface="Arial Narrow"/>
              </a:rPr>
              <a:t>spirit.(</a:t>
            </a:r>
            <a:r>
              <a:rPr lang="en-US" sz="2400" dirty="0">
                <a:latin typeface="Arial Narrow"/>
                <a:cs typeface="Arial Narrow"/>
              </a:rPr>
              <a:t>1) </a:t>
            </a:r>
            <a:r>
              <a:rPr lang="en-US" sz="2400" dirty="0" smtClean="0">
                <a:latin typeface="Arial Narrow"/>
                <a:cs typeface="Arial Narrow"/>
              </a:rPr>
              <a:t>Contention: “</a:t>
            </a:r>
            <a:r>
              <a:rPr lang="en-US" sz="2400" dirty="0">
                <a:latin typeface="Arial Narrow"/>
                <a:cs typeface="Arial Narrow"/>
              </a:rPr>
              <a:t>They had such a sharp disagreement that they parted company. Barnabas took Mark and sailed for Cyprus,</a:t>
            </a:r>
            <a:r>
              <a:rPr lang="en-US" sz="2400" b="1" baseline="30000" dirty="0">
                <a:latin typeface="Arial Narrow"/>
                <a:cs typeface="Arial Narrow"/>
              </a:rPr>
              <a:t> </a:t>
            </a:r>
            <a:r>
              <a:rPr lang="en-US" sz="2400" dirty="0">
                <a:latin typeface="Arial Narrow"/>
                <a:cs typeface="Arial Narrow"/>
              </a:rPr>
              <a:t>but Paul chose Silas and left”(15:39-40a). Who was right? </a:t>
            </a:r>
            <a:r>
              <a:rPr lang="en-US" sz="2400" dirty="0" smtClean="0">
                <a:latin typeface="Arial Narrow"/>
                <a:cs typeface="Arial Narrow"/>
              </a:rPr>
              <a:t>Perhaps both </a:t>
            </a:r>
            <a:r>
              <a:rPr lang="en-US" sz="2400" dirty="0">
                <a:latin typeface="Arial Narrow"/>
                <a:cs typeface="Arial Narrow"/>
              </a:rPr>
              <a:t>men were right on some things and wrong on other things. Paul looked at people and asked, “What can they do for God’s work?” while Barnabas looked at people and asked, “What can God’s work do for them?” </a:t>
            </a:r>
            <a:r>
              <a:rPr lang="en-US" sz="2400" dirty="0" smtClean="0">
                <a:latin typeface="Arial Narrow"/>
                <a:cs typeface="Arial Narrow"/>
              </a:rPr>
              <a:t>(</a:t>
            </a:r>
            <a:r>
              <a:rPr lang="en-US" sz="2400" dirty="0">
                <a:latin typeface="Arial Narrow"/>
                <a:cs typeface="Arial Narrow"/>
              </a:rPr>
              <a:t>2)</a:t>
            </a:r>
            <a:r>
              <a:rPr lang="en-US" sz="2400" dirty="0" smtClean="0">
                <a:latin typeface="Arial Narrow"/>
                <a:cs typeface="Arial Narrow"/>
              </a:rPr>
              <a:t>Commendation: “</a:t>
            </a:r>
            <a:r>
              <a:rPr lang="en-US" sz="2400" dirty="0">
                <a:latin typeface="Arial Narrow"/>
                <a:cs typeface="Arial Narrow"/>
              </a:rPr>
              <a:t>Commended by the believers to the grace of the Lord</a:t>
            </a:r>
            <a:r>
              <a:rPr lang="en-US" sz="2400" dirty="0" smtClean="0">
                <a:latin typeface="Arial Narrow"/>
                <a:cs typeface="Arial Narrow"/>
              </a:rPr>
              <a:t>.</a:t>
            </a:r>
            <a:r>
              <a:rPr lang="en-US" sz="2400" b="1" baseline="30000" dirty="0">
                <a:latin typeface="Arial Narrow"/>
                <a:cs typeface="Arial Narrow"/>
              </a:rPr>
              <a:t> </a:t>
            </a:r>
            <a:r>
              <a:rPr lang="en-US" sz="2400" dirty="0">
                <a:latin typeface="Arial Narrow"/>
                <a:cs typeface="Arial Narrow"/>
              </a:rPr>
              <a:t>He went through Syria and Cilicia, strengthening the churches”(15:</a:t>
            </a:r>
            <a:r>
              <a:rPr lang="en-US" sz="2400" dirty="0" smtClean="0">
                <a:latin typeface="Arial Narrow"/>
                <a:cs typeface="Arial Narrow"/>
              </a:rPr>
              <a:t>40b-41</a:t>
            </a:r>
            <a:r>
              <a:rPr lang="en-US" sz="2400" dirty="0">
                <a:latin typeface="Arial Narrow"/>
                <a:cs typeface="Arial Narrow"/>
              </a:rPr>
              <a:t>).	 </a:t>
            </a:r>
          </a:p>
        </p:txBody>
      </p:sp>
    </p:spTree>
    <p:extLst>
      <p:ext uri="{BB962C8B-B14F-4D97-AF65-F5344CB8AC3E}">
        <p14:creationId xmlns:p14="http://schemas.microsoft.com/office/powerpoint/2010/main" val="286023569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0" y="440306"/>
            <a:ext cx="9289569" cy="3046988"/>
          </a:xfrm>
          <a:prstGeom prst="rect">
            <a:avLst/>
          </a:prstGeom>
        </p:spPr>
        <p:txBody>
          <a:bodyPr wrap="square">
            <a:spAutoFit/>
          </a:bodyPr>
          <a:lstStyle/>
          <a:p>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保罗来到特庇，又到路司得。在那里有一个门徒，名叫提摩</a:t>
            </a:r>
            <a:r>
              <a:rPr lang="en-US" sz="2400" dirty="0" smtClean="0">
                <a:solidFill>
                  <a:srgbClr val="FF0000"/>
                </a:solidFill>
                <a:latin typeface="华文细黑"/>
                <a:ea typeface="华文细黑"/>
                <a:cs typeface="华文细黑"/>
              </a:rPr>
              <a:t>太…</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16:1a</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sz="2400" b="1" dirty="0" smtClean="0">
                <a:solidFill>
                  <a:srgbClr val="FF0000"/>
                </a:solidFill>
                <a:latin typeface="华文细黑"/>
                <a:ea typeface="华文细黑"/>
                <a:cs typeface="华文细黑"/>
              </a:rPr>
              <a:t>A</a:t>
            </a:r>
            <a:r>
              <a:rPr lang="zh-CN" altLang="en-US" sz="2400" b="1" dirty="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提摩太被教导</a:t>
            </a:r>
            <a:r>
              <a:rPr lang="zh-CN" altLang="en-US" sz="2400" b="1" dirty="0">
                <a:solidFill>
                  <a:srgbClr val="FF0000"/>
                </a:solidFill>
                <a:latin typeface="华文细黑"/>
                <a:ea typeface="华文细黑"/>
                <a:cs typeface="华文细黑"/>
              </a:rPr>
              <a:t>神的</a:t>
            </a:r>
            <a:r>
              <a:rPr lang="zh-CN" altLang="en-US" sz="2400" b="1" dirty="0" smtClean="0">
                <a:solidFill>
                  <a:srgbClr val="FF0000"/>
                </a:solidFill>
                <a:latin typeface="华文细黑"/>
                <a:ea typeface="华文细黑"/>
                <a:cs typeface="华文细黑"/>
              </a:rPr>
              <a:t>道。</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是信主之犹太妇人的儿子，他父亲却是希利尼</a:t>
            </a:r>
            <a:r>
              <a:rPr lang="en-US" sz="2400" dirty="0" smtClean="0">
                <a:solidFill>
                  <a:srgbClr val="FF0000"/>
                </a:solidFill>
                <a:latin typeface="华文细黑"/>
                <a:ea typeface="华文细黑"/>
                <a:cs typeface="华文细黑"/>
              </a:rPr>
              <a:t>人</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16:1b</a:t>
            </a:r>
            <a:r>
              <a:rPr lang="zh-CN" altLang="en-US" sz="2400" dirty="0" smtClean="0">
                <a:solidFill>
                  <a:srgbClr val="FF0000"/>
                </a:solidFill>
                <a:latin typeface="华文细黑"/>
                <a:ea typeface="华文细黑"/>
                <a:cs typeface="华文细黑"/>
              </a:rPr>
              <a:t>）。</a:t>
            </a:r>
            <a:r>
              <a:rPr lang="en-US" sz="2400" dirty="0" err="1" smtClean="0">
                <a:solidFill>
                  <a:srgbClr val="FF0000"/>
                </a:solidFill>
                <a:latin typeface="华文细黑"/>
                <a:ea typeface="华文细黑"/>
                <a:cs typeface="华文细黑"/>
              </a:rPr>
              <a:t>提摩太</a:t>
            </a:r>
            <a:r>
              <a:rPr lang="zh-CN" altLang="en-US" sz="2400" dirty="0" smtClean="0">
                <a:solidFill>
                  <a:srgbClr val="FF0000"/>
                </a:solidFill>
                <a:latin typeface="华文细黑"/>
                <a:ea typeface="华文细黑"/>
                <a:cs typeface="华文细黑"/>
              </a:rPr>
              <a:t>是</a:t>
            </a:r>
            <a:r>
              <a:rPr lang="en-US" sz="2400" dirty="0" err="1" smtClean="0">
                <a:solidFill>
                  <a:srgbClr val="FF0000"/>
                </a:solidFill>
                <a:latin typeface="华文细黑"/>
                <a:ea typeface="华文细黑"/>
                <a:cs typeface="华文细黑"/>
              </a:rPr>
              <a:t>母亲</a:t>
            </a:r>
            <a:r>
              <a:rPr lang="en-US" sz="2400" dirty="0" smtClean="0">
                <a:solidFill>
                  <a:srgbClr val="FF0000"/>
                </a:solidFill>
                <a:latin typeface="华文细黑"/>
                <a:ea typeface="华文细黑"/>
                <a:cs typeface="华文细黑"/>
              </a:rPr>
              <a:t>(友</a:t>
            </a:r>
            <a:r>
              <a:rPr lang="en-US" sz="2400" dirty="0">
                <a:solidFill>
                  <a:srgbClr val="FF0000"/>
                </a:solidFill>
                <a:latin typeface="华文细黑"/>
                <a:ea typeface="华文细黑"/>
                <a:cs typeface="华文细黑"/>
              </a:rPr>
              <a:t>尼</a:t>
            </a:r>
            <a:r>
              <a:rPr lang="en-US" sz="2400" dirty="0" smtClean="0">
                <a:solidFill>
                  <a:srgbClr val="FF0000"/>
                </a:solidFill>
                <a:latin typeface="华文细黑"/>
                <a:ea typeface="华文细黑"/>
                <a:cs typeface="华文细黑"/>
              </a:rPr>
              <a:t>基)和祖母(</a:t>
            </a:r>
            <a:r>
              <a:rPr lang="zh-CN" altLang="en-US" sz="2400" dirty="0" smtClean="0">
                <a:solidFill>
                  <a:srgbClr val="FF0000"/>
                </a:solidFill>
                <a:latin typeface="华文细黑"/>
                <a:ea typeface="华文细黑"/>
                <a:cs typeface="华文细黑"/>
              </a:rPr>
              <a:t>罗以</a:t>
            </a:r>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给他起的名</a:t>
            </a:r>
            <a:r>
              <a:rPr 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意思是</a:t>
            </a:r>
            <a:r>
              <a:rPr lang="en-US" sz="2400" dirty="0" smtClean="0">
                <a:solidFill>
                  <a:srgbClr val="FF0000"/>
                </a:solidFill>
                <a:latin typeface="华文细黑"/>
                <a:ea typeface="华文细黑"/>
                <a:cs typeface="华文细黑"/>
              </a:rPr>
              <a:t>“</a:t>
            </a:r>
            <a:r>
              <a:rPr lang="en-US" sz="2400" dirty="0" err="1" smtClean="0">
                <a:solidFill>
                  <a:srgbClr val="FF0000"/>
                </a:solidFill>
                <a:latin typeface="华文细黑"/>
                <a:ea typeface="华文细黑"/>
                <a:cs typeface="华文细黑"/>
              </a:rPr>
              <a:t>荣耀神的人</a:t>
            </a:r>
            <a:r>
              <a:rPr 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。她们是</a:t>
            </a:r>
            <a:r>
              <a:rPr lang="en-US" sz="2400" dirty="0" err="1" smtClean="0">
                <a:solidFill>
                  <a:srgbClr val="FF0000"/>
                </a:solidFill>
                <a:latin typeface="华文细黑"/>
                <a:ea typeface="华文细黑"/>
                <a:cs typeface="华文细黑"/>
              </a:rPr>
              <a:t>虔诚的犹太人成为信徒在主耶稣基督里</a:t>
            </a:r>
            <a:r>
              <a:rPr lang="en-US" sz="2400" dirty="0" smtClean="0">
                <a:solidFill>
                  <a:srgbClr val="FF0000"/>
                </a:solidFill>
                <a:latin typeface="华文细黑"/>
                <a:ea typeface="华文细黑"/>
                <a:cs typeface="华文细黑"/>
              </a:rPr>
              <a:t>(提</a:t>
            </a:r>
            <a:r>
              <a:rPr lang="zh-CN" altLang="en-US" sz="2400" dirty="0" smtClean="0">
                <a:solidFill>
                  <a:srgbClr val="FF0000"/>
                </a:solidFill>
                <a:latin typeface="华文细黑"/>
                <a:ea typeface="华文细黑"/>
                <a:cs typeface="华文细黑"/>
              </a:rPr>
              <a:t>后</a:t>
            </a:r>
            <a:r>
              <a:rPr lang="en-US" sz="2400" dirty="0" smtClean="0">
                <a:solidFill>
                  <a:srgbClr val="FF0000"/>
                </a:solidFill>
                <a:latin typeface="华文细黑"/>
                <a:ea typeface="华文细黑"/>
                <a:cs typeface="华文细黑"/>
              </a:rPr>
              <a:t>1:5)。 </a:t>
            </a:r>
            <a:r>
              <a:rPr lang="en-US" sz="2400" dirty="0" err="1" smtClean="0">
                <a:solidFill>
                  <a:srgbClr val="FF0000"/>
                </a:solidFill>
                <a:latin typeface="华文细黑"/>
                <a:ea typeface="华文细黑"/>
                <a:cs typeface="华文细黑"/>
              </a:rPr>
              <a:t>从提摩太小时候就教</a:t>
            </a:r>
            <a:r>
              <a:rPr lang="zh-CN" altLang="en-US" sz="2400" dirty="0" smtClean="0">
                <a:solidFill>
                  <a:srgbClr val="FF0000"/>
                </a:solidFill>
                <a:latin typeface="华文细黑"/>
                <a:ea typeface="华文细黑"/>
                <a:cs typeface="华文细黑"/>
              </a:rPr>
              <a:t>导他</a:t>
            </a:r>
            <a:r>
              <a:rPr lang="en-US" sz="2400" dirty="0" smtClean="0">
                <a:solidFill>
                  <a:srgbClr val="FF0000"/>
                </a:solidFill>
                <a:latin typeface="华文细黑"/>
                <a:ea typeface="华文细黑"/>
                <a:cs typeface="华文细黑"/>
              </a:rPr>
              <a:t>圣经(提</a:t>
            </a:r>
            <a:r>
              <a:rPr lang="zh-CN" altLang="en-US" sz="2400" dirty="0" smtClean="0">
                <a:solidFill>
                  <a:srgbClr val="FF0000"/>
                </a:solidFill>
                <a:latin typeface="华文细黑"/>
                <a:ea typeface="华文细黑"/>
                <a:cs typeface="华文细黑"/>
              </a:rPr>
              <a:t>后</a:t>
            </a:r>
            <a:r>
              <a:rPr lang="en-US" sz="2400" dirty="0" smtClean="0">
                <a:solidFill>
                  <a:srgbClr val="FF0000"/>
                </a:solidFill>
                <a:latin typeface="华文细黑"/>
                <a:ea typeface="华文细黑"/>
                <a:cs typeface="华文细黑"/>
              </a:rPr>
              <a:t>3:15)。 </a:t>
            </a:r>
          </a:p>
          <a:p>
            <a:r>
              <a:rPr lang="en-US" sz="2400" b="1" dirty="0" smtClean="0">
                <a:solidFill>
                  <a:srgbClr val="FF0000"/>
                </a:solidFill>
                <a:latin typeface="华文细黑"/>
                <a:ea typeface="华文细黑"/>
                <a:cs typeface="华文细黑"/>
              </a:rPr>
              <a:t>B</a:t>
            </a:r>
            <a:r>
              <a:rPr lang="zh-CN" altLang="en-US" sz="2400" b="1" dirty="0" smtClean="0">
                <a:solidFill>
                  <a:srgbClr val="FF0000"/>
                </a:solidFill>
                <a:latin typeface="华文细黑"/>
                <a:ea typeface="华文细黑"/>
                <a:cs typeface="华文细黑"/>
              </a:rPr>
              <a:t>。</a:t>
            </a:r>
            <a:r>
              <a:rPr lang="en-US" sz="2400" b="1" dirty="0" smtClean="0">
                <a:solidFill>
                  <a:srgbClr val="FF0000"/>
                </a:solidFill>
                <a:latin typeface="华文细黑"/>
                <a:ea typeface="华文细黑"/>
                <a:cs typeface="华文细黑"/>
              </a:rPr>
              <a:t>提摩太</a:t>
            </a:r>
            <a:r>
              <a:rPr lang="zh-CN" altLang="en-US" sz="2400" b="1" dirty="0" smtClean="0">
                <a:solidFill>
                  <a:srgbClr val="FF0000"/>
                </a:solidFill>
                <a:latin typeface="华文细黑"/>
                <a:ea typeface="华文细黑"/>
                <a:cs typeface="华文细黑"/>
              </a:rPr>
              <a:t>是</a:t>
            </a:r>
            <a:r>
              <a:rPr lang="en-US" sz="2400" b="1" dirty="0" smtClean="0">
                <a:solidFill>
                  <a:srgbClr val="FF0000"/>
                </a:solidFill>
                <a:latin typeface="华文细黑"/>
                <a:ea typeface="华文细黑"/>
                <a:cs typeface="华文细黑"/>
              </a:rPr>
              <a:t>保罗</a:t>
            </a:r>
            <a:r>
              <a:rPr lang="zh-CN" altLang="en-US" sz="2400" b="1" dirty="0">
                <a:solidFill>
                  <a:srgbClr val="FF0000"/>
                </a:solidFill>
                <a:latin typeface="华文细黑"/>
                <a:ea typeface="华文细黑"/>
                <a:cs typeface="华文细黑"/>
              </a:rPr>
              <a:t>带领认识</a:t>
            </a:r>
            <a:r>
              <a:rPr lang="en-US" sz="2400" b="1" dirty="0">
                <a:solidFill>
                  <a:srgbClr val="FF0000"/>
                </a:solidFill>
                <a:latin typeface="华文细黑"/>
                <a:ea typeface="华文细黑"/>
                <a:cs typeface="华文细黑"/>
              </a:rPr>
              <a:t>基督的。 </a:t>
            </a:r>
            <a:r>
              <a:rPr lang="en-US" sz="2400" dirty="0">
                <a:solidFill>
                  <a:srgbClr val="FF0000"/>
                </a:solidFill>
                <a:latin typeface="华文细黑"/>
                <a:ea typeface="华文细黑"/>
                <a:cs typeface="华文细黑"/>
              </a:rPr>
              <a:t>“我</a:t>
            </a:r>
            <a:r>
              <a:rPr lang="zh-CN" altLang="en-US" sz="2400" dirty="0">
                <a:solidFill>
                  <a:srgbClr val="FF0000"/>
                </a:solidFill>
                <a:latin typeface="华文细黑"/>
                <a:ea typeface="华文细黑"/>
                <a:cs typeface="华文细黑"/>
              </a:rPr>
              <a:t>真</a:t>
            </a:r>
            <a:r>
              <a:rPr lang="en-US" sz="2400" dirty="0">
                <a:solidFill>
                  <a:srgbClr val="FF0000"/>
                </a:solidFill>
                <a:latin typeface="华文细黑"/>
                <a:ea typeface="华文细黑"/>
                <a:cs typeface="华文细黑"/>
              </a:rPr>
              <a:t>儿子</a:t>
            </a:r>
            <a:r>
              <a:rPr lang="en-US" sz="2400" dirty="0" smtClean="0">
                <a:solidFill>
                  <a:srgbClr val="FF0000"/>
                </a:solidFill>
                <a:latin typeface="华文细黑"/>
                <a:ea typeface="华文细黑"/>
                <a:cs typeface="华文细黑"/>
              </a:rPr>
              <a:t>”(提前</a:t>
            </a:r>
            <a:r>
              <a:rPr lang="en-US" sz="2400" dirty="0">
                <a:solidFill>
                  <a:srgbClr val="FF0000"/>
                </a:solidFill>
                <a:latin typeface="华文细黑"/>
                <a:ea typeface="华文细黑"/>
                <a:cs typeface="华文细黑"/>
              </a:rPr>
              <a:t>1:2,18;林前4:17;</a:t>
            </a:r>
            <a:r>
              <a:rPr lang="zh-CN" altLang="en-US" sz="2400" dirty="0">
                <a:solidFill>
                  <a:srgbClr val="FF0000"/>
                </a:solidFill>
                <a:latin typeface="华文细黑"/>
                <a:ea typeface="华文细黑"/>
                <a:cs typeface="华文细黑"/>
              </a:rPr>
              <a:t>提后</a:t>
            </a:r>
            <a:r>
              <a:rPr lang="en-US" sz="2400" dirty="0">
                <a:solidFill>
                  <a:srgbClr val="FF0000"/>
                </a:solidFill>
                <a:latin typeface="华文细黑"/>
                <a:ea typeface="华文细黑"/>
                <a:cs typeface="华文细黑"/>
              </a:rPr>
              <a:t>1:</a:t>
            </a:r>
            <a:r>
              <a:rPr lang="en-US" sz="2400" dirty="0" smtClean="0">
                <a:solidFill>
                  <a:srgbClr val="FF0000"/>
                </a:solidFill>
                <a:latin typeface="华文细黑"/>
                <a:ea typeface="华文细黑"/>
                <a:cs typeface="华文细黑"/>
              </a:rPr>
              <a:t>2)。 </a:t>
            </a:r>
            <a:endParaRPr lang="en-US" sz="2400" dirty="0">
              <a:solidFill>
                <a:srgbClr val="FF0000"/>
              </a:solidFill>
              <a:latin typeface="华文细黑"/>
              <a:ea typeface="华文细黑"/>
              <a:cs typeface="华文细黑"/>
            </a:endParaRPr>
          </a:p>
        </p:txBody>
      </p:sp>
      <p:sp>
        <p:nvSpPr>
          <p:cNvPr id="4" name="Rectangle 3"/>
          <p:cNvSpPr/>
          <p:nvPr/>
        </p:nvSpPr>
        <p:spPr>
          <a:xfrm>
            <a:off x="0" y="-7904"/>
            <a:ext cx="9144000" cy="439848"/>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91277"/>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二</a:t>
            </a:r>
            <a:r>
              <a:rPr lang="zh-CN" altLang="en-US" sz="2800" b="1" dirty="0" smtClean="0">
                <a:solidFill>
                  <a:srgbClr val="FF0000"/>
                </a:solidFill>
                <a:latin typeface="华文细黑"/>
                <a:ea typeface="华文细黑"/>
                <a:cs typeface="华文细黑"/>
              </a:rPr>
              <a:t>。</a:t>
            </a:r>
            <a:r>
              <a:rPr lang="zh-TW" altLang="en-US" sz="2800" b="1" dirty="0">
                <a:solidFill>
                  <a:srgbClr val="FF0000"/>
                </a:solidFill>
                <a:latin typeface="华文细黑"/>
                <a:ea typeface="华文细黑"/>
                <a:cs typeface="华文细黑"/>
              </a:rPr>
              <a:t>新的帮手</a:t>
            </a:r>
            <a:r>
              <a:rPr lang="zh-CN" altLang="en-US" sz="2800" b="1" dirty="0" smtClean="0">
                <a:solidFill>
                  <a:srgbClr val="FF0000"/>
                </a:solidFill>
                <a:latin typeface="华文细黑"/>
                <a:ea typeface="华文细黑"/>
                <a:cs typeface="华文细黑"/>
              </a:rPr>
              <a:t>。</a:t>
            </a:r>
            <a:r>
              <a:rPr lang="en-US" sz="2800" b="1" dirty="0">
                <a:latin typeface="Arial Narrow"/>
                <a:cs typeface="Arial Narrow"/>
              </a:rPr>
              <a:t>2. A new helper. </a:t>
            </a:r>
            <a:endParaRPr lang="en-US" sz="2800" dirty="0">
              <a:latin typeface="Arial Narrow"/>
              <a:cs typeface="Arial Narrow"/>
            </a:endParaRPr>
          </a:p>
        </p:txBody>
      </p:sp>
      <p:sp>
        <p:nvSpPr>
          <p:cNvPr id="6" name="TextBox 5"/>
          <p:cNvSpPr txBox="1"/>
          <p:nvPr/>
        </p:nvSpPr>
        <p:spPr>
          <a:xfrm>
            <a:off x="8593091" y="-146146"/>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(8)</a:t>
            </a:r>
            <a:endParaRPr lang="en-US" sz="2800" dirty="0">
              <a:solidFill>
                <a:srgbClr val="0000FF"/>
              </a:solidFill>
              <a:latin typeface="Times"/>
              <a:cs typeface="Times"/>
            </a:endParaRPr>
          </a:p>
        </p:txBody>
      </p:sp>
      <p:sp>
        <p:nvSpPr>
          <p:cNvPr id="9" name="Rectangle 8"/>
          <p:cNvSpPr/>
          <p:nvPr/>
        </p:nvSpPr>
        <p:spPr>
          <a:xfrm>
            <a:off x="6830" y="3422850"/>
            <a:ext cx="9156126" cy="3416320"/>
          </a:xfrm>
          <a:prstGeom prst="rect">
            <a:avLst/>
          </a:prstGeom>
        </p:spPr>
        <p:txBody>
          <a:bodyPr wrap="square">
            <a:spAutoFit/>
          </a:bodyPr>
          <a:lstStyle/>
          <a:p>
            <a:r>
              <a:rPr lang="en-US" sz="2400" dirty="0">
                <a:latin typeface="Arial Narrow"/>
                <a:cs typeface="Arial Narrow"/>
              </a:rPr>
              <a:t>“Paul came to </a:t>
            </a:r>
            <a:r>
              <a:rPr lang="en-US" sz="2400" dirty="0" err="1">
                <a:latin typeface="Arial Narrow"/>
                <a:cs typeface="Arial Narrow"/>
              </a:rPr>
              <a:t>Derbe</a:t>
            </a:r>
            <a:r>
              <a:rPr lang="en-US" sz="2400" dirty="0">
                <a:latin typeface="Arial Narrow"/>
                <a:cs typeface="Arial Narrow"/>
              </a:rPr>
              <a:t> and then to </a:t>
            </a:r>
            <a:r>
              <a:rPr lang="en-US" sz="2400" dirty="0" err="1">
                <a:latin typeface="Arial Narrow"/>
                <a:cs typeface="Arial Narrow"/>
              </a:rPr>
              <a:t>Lystra</a:t>
            </a:r>
            <a:r>
              <a:rPr lang="en-US" sz="2400" dirty="0" err="1" smtClean="0">
                <a:latin typeface="Arial Narrow"/>
                <a:cs typeface="Arial Narrow"/>
              </a:rPr>
              <a:t>,where</a:t>
            </a:r>
            <a:r>
              <a:rPr lang="en-US" sz="2400" dirty="0" smtClean="0">
                <a:latin typeface="Arial Narrow"/>
                <a:cs typeface="Arial Narrow"/>
              </a:rPr>
              <a:t> </a:t>
            </a:r>
            <a:r>
              <a:rPr lang="en-US" sz="2400" dirty="0">
                <a:latin typeface="Arial Narrow"/>
                <a:cs typeface="Arial Narrow"/>
              </a:rPr>
              <a:t>a disciple </a:t>
            </a:r>
            <a:r>
              <a:rPr lang="en-US" sz="2400" dirty="0" smtClean="0">
                <a:latin typeface="Arial Narrow"/>
                <a:cs typeface="Arial Narrow"/>
              </a:rPr>
              <a:t>named Timothy</a:t>
            </a:r>
            <a:r>
              <a:rPr lang="en-US" sz="2400" dirty="0">
                <a:latin typeface="Arial Narrow"/>
                <a:cs typeface="Arial Narrow"/>
              </a:rPr>
              <a:t> </a:t>
            </a:r>
            <a:r>
              <a:rPr lang="en-US" sz="2400" dirty="0" smtClean="0">
                <a:latin typeface="Arial Narrow"/>
                <a:cs typeface="Arial Narrow"/>
              </a:rPr>
              <a:t> lived</a:t>
            </a:r>
            <a:r>
              <a:rPr lang="en-US" sz="2400" dirty="0">
                <a:latin typeface="Arial Narrow"/>
                <a:cs typeface="Arial Narrow"/>
              </a:rPr>
              <a:t>…</a:t>
            </a:r>
            <a:r>
              <a:rPr lang="en-US" sz="2400" dirty="0" smtClean="0">
                <a:latin typeface="Arial Narrow"/>
                <a:cs typeface="Arial Narrow"/>
              </a:rPr>
              <a:t>” (</a:t>
            </a:r>
            <a:r>
              <a:rPr lang="en-US" sz="2400" dirty="0">
                <a:latin typeface="Arial Narrow"/>
                <a:cs typeface="Arial Narrow"/>
              </a:rPr>
              <a:t>16:1a).</a:t>
            </a:r>
          </a:p>
          <a:p>
            <a:r>
              <a:rPr lang="en-US" sz="2400" b="1" dirty="0">
                <a:latin typeface="Arial Narrow"/>
                <a:cs typeface="Arial Narrow"/>
              </a:rPr>
              <a:t>A. Timothy was taught the Word. </a:t>
            </a:r>
            <a:r>
              <a:rPr lang="en-US" sz="2400" dirty="0">
                <a:latin typeface="Arial Narrow"/>
                <a:cs typeface="Arial Narrow"/>
              </a:rPr>
              <a:t>“Whose mother was Jewish and a believer but whose father was a Greek”(16:1b). Timothy received his name, which means “one who honors God,” from his mother (Eunice) and grandmother (Lois), devout Jews who became believers in the Lord Jesus Christ(2Tim. 1:5). They taught Timothy the OT Scriptures from his childhood (2Tim. 3:15). </a:t>
            </a:r>
          </a:p>
          <a:p>
            <a:r>
              <a:rPr lang="en-US" sz="2400" b="1" dirty="0">
                <a:latin typeface="Arial Narrow"/>
                <a:cs typeface="Arial Narrow"/>
              </a:rPr>
              <a:t>B. Timothy was lead to Christ by Paul.</a:t>
            </a:r>
            <a:r>
              <a:rPr lang="en-US" sz="2400" dirty="0">
                <a:latin typeface="Arial Narrow"/>
                <a:cs typeface="Arial Narrow"/>
              </a:rPr>
              <a:t> “My true son in the faith(1Tim.1:2,18</a:t>
            </a:r>
            <a:r>
              <a:rPr lang="en-US" sz="2400" dirty="0" smtClean="0">
                <a:latin typeface="Arial Narrow"/>
                <a:cs typeface="Arial Narrow"/>
              </a:rPr>
              <a:t>; 1Cor</a:t>
            </a:r>
            <a:r>
              <a:rPr lang="en-US" sz="2400" dirty="0">
                <a:latin typeface="Arial Narrow"/>
                <a:cs typeface="Arial Narrow"/>
              </a:rPr>
              <a:t>.4:17;2Tim.1:2)</a:t>
            </a:r>
            <a:r>
              <a:rPr lang="en-US" sz="2400" dirty="0" smtClean="0">
                <a:latin typeface="Arial Narrow"/>
                <a:cs typeface="Arial Narrow"/>
              </a:rPr>
              <a:t>.</a:t>
            </a:r>
            <a:endParaRPr lang="en-US" sz="2400" dirty="0">
              <a:latin typeface="Arial Narrow"/>
              <a:cs typeface="Arial Narrow"/>
            </a:endParaRPr>
          </a:p>
        </p:txBody>
      </p:sp>
    </p:spTree>
    <p:extLst>
      <p:ext uri="{BB962C8B-B14F-4D97-AF65-F5344CB8AC3E}">
        <p14:creationId xmlns:p14="http://schemas.microsoft.com/office/powerpoint/2010/main" val="350237439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254948</TotalTime>
  <Words>2554</Words>
  <Application>Microsoft Macintosh PowerPoint</Application>
  <PresentationFormat>On-screen Show (4:3)</PresentationFormat>
  <Paragraphs>136</Paragraphs>
  <Slides>20</Slides>
  <Notes>17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Kansas City Baptist Temple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Hart</dc:creator>
  <cp:lastModifiedBy>Gary Hart</cp:lastModifiedBy>
  <cp:revision>1427</cp:revision>
  <cp:lastPrinted>2017-04-20T12:26:42Z</cp:lastPrinted>
  <dcterms:created xsi:type="dcterms:W3CDTF">2016-02-20T15:39:29Z</dcterms:created>
  <dcterms:modified xsi:type="dcterms:W3CDTF">2017-08-13T02:38:21Z</dcterms:modified>
</cp:coreProperties>
</file>