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82" r:id="rId4"/>
    <p:sldId id="260" r:id="rId5"/>
    <p:sldId id="261" r:id="rId6"/>
    <p:sldId id="336" r:id="rId7"/>
    <p:sldId id="333" r:id="rId8"/>
    <p:sldId id="338" r:id="rId9"/>
    <p:sldId id="509" r:id="rId10"/>
    <p:sldId id="33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42"/>
    <a:srgbClr val="D8E3CF"/>
    <a:srgbClr val="F3EDF1"/>
    <a:srgbClr val="E4D3D2"/>
    <a:srgbClr val="FFFFFF"/>
    <a:srgbClr val="FFCC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52" autoAdjust="0"/>
  </p:normalViewPr>
  <p:slideViewPr>
    <p:cSldViewPr snapToGrid="0">
      <p:cViewPr varScale="1">
        <p:scale>
          <a:sx n="79" d="100"/>
          <a:sy n="79" d="100"/>
        </p:scale>
        <p:origin x="82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E9499-3AA5-4DAC-B326-2549DD305F80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0EEA9-7466-4AFA-85AD-68407967E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53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327ED-D3A4-812A-8F97-6DBE6D460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BC7AA-458B-1C0A-43D9-21089AF63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E8890-6661-11CE-391B-421D6F1C03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10EDA-C3B3-0710-9013-52487409CC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70EEA9-7466-4AFA-85AD-68407967E5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82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2070-ACC8-7E75-8189-167704F04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6EC750-F88E-35F9-23C5-456306473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A0CB35-BBAD-F390-1527-CCB321A1A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F5567-B8BD-C00D-B51A-B9D533F27B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65BCD2-66C1-4189-9DA7-8635B62A7B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968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61A9D-C67D-50F3-B94B-5C8AA2C31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536C68-FA58-CBF6-285A-32E3F63A2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C191A-E22D-F7DE-3AA6-3D12AAFE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4C9D3-1634-0D22-7A48-EF7D14E85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992AC-3E30-ED40-3752-24D17B06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963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89CD-FFCB-F7EF-7E60-4E2639B0F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2544A5-95D9-B7D4-8C1C-94CCCB8BD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186B3-E95F-EB7F-B7AC-04CE4A472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B6E70-5D15-9C03-6D18-2CBA6035E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59EB7-C01C-8EB6-F365-1A20079C0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8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BBC601-DAA0-2C74-A178-B52DAA019A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4D90F-2FF2-2616-FF33-69FC77E27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E19F7-48F0-F41C-0959-853699048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FB86C-6265-CBA1-2A5B-D8A407AD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495FD-0DA0-DE1E-A618-0CF3CE51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87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285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39422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985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689429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654057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42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67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4635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50989-6AFC-A50B-8042-DCE43CE8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D72B-1745-CA80-E8DF-2EF055DA7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53D98-EC24-41A0-3D77-F2E5088C7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FF08-72E6-8EE4-2E20-CE96BF900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11DAD-D6DE-7FB5-3350-361515714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43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85497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48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0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D51AD-10C9-C228-846B-CD3E823F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E52490-B86A-5E47-C5CD-0BC4A96AB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356FC-D624-FA63-3CBC-E7E79DB3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AB90BE-3F7F-4D38-DCFE-36FB39FED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11D5C-4FCC-47B4-0E00-24099CE2E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93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BC53C-60ED-05F7-F83D-CC07177C0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6466D-A943-903E-ED7F-84F82E154C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36D836-EEE2-891A-0D37-8D2357C912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0EC0EE-F6F9-C18B-E60A-E828DCF9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991E4-6022-0927-A6DC-E4C651ECD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BF755-3C98-B0D0-6F20-2E9C7FE9D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59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18EEF-E356-2BF1-D872-E46CCBC93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D329F-0CE9-95FA-0AE2-900D4C612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CE7097-E3C2-7856-3820-1F0735963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BEFE97-10D7-3E0F-82A5-E46DB73089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64DF73-8729-0044-E497-F15FD98EC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D81B33-B8F4-2CAA-BA83-2C44F6DB1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C7B7E9-CD02-DAE1-3172-FFBE53E5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AE3FFF-5B4E-406A-4038-861FC889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7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8D9AC-95E4-D057-388C-0551F07D9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3A7596-6DC5-977D-D06E-D6BFA0441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10C06-BB84-0A1F-47E9-20F834AC0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EEBC7B-2342-96D9-D190-A66E79EF6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089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BC4EBB-04F2-26B5-4F92-ABEBFC43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8AA936-A38E-903F-CE76-AC719BB9A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1F63B-177C-8FFB-1878-13055F07E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2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7116A-3332-9B1C-9605-5CBFE41C5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3505D-F584-21E9-E937-EADD85466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1CBD4A-5E10-7C8E-B427-3E02D2FCD4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108AA-F3BB-5DDF-EE75-A696A2FEE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A0DAD-6E6C-8F06-1D65-47DFAC2C2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B2115A-CA7A-CCCA-090C-144728C3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60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54A4B-F609-E5D6-4C4B-8619F50A8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9ABB9E-195E-559E-3369-772BEB9CF0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1C5D2B-EB11-D2F4-5B84-BD80399CE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1BACE-6862-C620-AB23-0B2D7612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BF1B1-6198-5E2C-F7C5-130A81AEC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62EBB-7F6D-A9A2-A669-2194CB738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4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05649-4412-4B3D-8C9D-4AD129C0F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0F67D-F3E3-96A1-A9B9-64C5B918C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CABFE-F40D-7E42-B4A3-3EB5CE46A7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535BB2-54B1-440D-A637-6318CCF8BEB3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BA8EF-2DDE-DEAA-4531-3584A24DD5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F112C-F1F3-69E1-AD0A-86C320451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FA4927-E907-4C20-9CD4-B8F39C871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58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85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Bible Verse of the Day | Daily Scripture | Daily Devotions">
            <a:extLst>
              <a:ext uri="{FF2B5EF4-FFF2-40B4-BE49-F238E27FC236}">
                <a16:creationId xmlns:a16="http://schemas.microsoft.com/office/drawing/2014/main" id="{FBDAB3D3-A894-4670-57DD-EE0C84CEB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6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A72C41-2792-4CF7-74AD-2C46D97E9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61092"/>
            <a:ext cx="12192000" cy="2979869"/>
          </a:xfrm>
        </p:spPr>
        <p:txBody>
          <a:bodyPr/>
          <a:lstStyle/>
          <a:p>
            <a:r>
              <a:rPr lang="zh-CN" altLang="en-US" sz="5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圣洁之祭 </a:t>
            </a:r>
            <a:r>
              <a:rPr lang="en-US" altLang="zh-CN" sz="5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lang="zh-CN" altLang="en-US" sz="5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以圣洁回应救赎</a:t>
            </a:r>
            <a:br>
              <a:rPr lang="en-US" altLang="zh-CN" sz="5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H</a:t>
            </a:r>
            <a:r>
              <a:rPr lang="en-US" altLang="zh-CN" sz="2800" b="1" dirty="0">
                <a:solidFill>
                  <a:srgbClr val="0070C0"/>
                </a:solidFill>
              </a:rPr>
              <a:t>oly Sacrifice  – Responding to Redemption with Holiness</a:t>
            </a:r>
            <a:br>
              <a:rPr lang="en-US" dirty="0"/>
            </a:br>
            <a:r>
              <a:rPr lang="en-US" sz="3600" dirty="0">
                <a:solidFill>
                  <a:srgbClr val="0070C0"/>
                </a:solidFill>
              </a:rPr>
              <a:t> </a:t>
            </a:r>
            <a:br>
              <a:rPr lang="en-US" sz="1600" dirty="0"/>
            </a:br>
            <a:r>
              <a:rPr 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出埃及记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12:14-20</a:t>
            </a:r>
            <a:r>
              <a:rPr 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b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en-US" altLang="zh-CN" sz="28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7/26/2026</a:t>
            </a:r>
            <a:endParaRPr lang="en-US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7A9715-19E9-8BB2-10E5-F1B4E92CC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294" y="374744"/>
            <a:ext cx="3854824" cy="507383"/>
          </a:xfrm>
        </p:spPr>
        <p:txBody>
          <a:bodyPr>
            <a:normAutofit/>
          </a:bodyPr>
          <a:lstStyle/>
          <a:p>
            <a:pPr algn="l"/>
            <a:r>
              <a:rPr lang="zh-CN" altLang="en-US" sz="28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当作圣洁的活祭献与神</a:t>
            </a:r>
            <a:endParaRPr lang="en-US" sz="28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9240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4633F9-1C9A-BB1E-F4A4-C0F2BA6AA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F89E8-BB37-13B2-ABB3-5837DC4CB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77" y="0"/>
            <a:ext cx="7065523" cy="6857999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CN" altLang="en-US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  <a:cs typeface="Lao UI" panose="020B0502040204020203" pitchFamily="34" charset="0"/>
              </a:rPr>
              <a:t>出埃及记</a:t>
            </a:r>
            <a:r>
              <a:rPr lang="en-US" altLang="zh-CN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  <a:cs typeface="Lao UI" panose="020B0502040204020203" pitchFamily="34" charset="0"/>
              </a:rPr>
              <a:t>12: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14 「你们要记念这日，守为</a:t>
            </a:r>
            <a:r>
              <a:rPr lang="en-US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耶和华的节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，作为你们世世代代永远的</a:t>
            </a:r>
            <a:r>
              <a:rPr lang="en-US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定例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。15 你们要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吃无酵饼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七日。头一日要把酵从你们各家中除去；因为从头一日起，到第七日为止，凡</a:t>
            </a:r>
            <a:r>
              <a:rPr lang="en-US" dirty="0">
                <a:solidFill>
                  <a:srgbClr val="C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吃有酵之饼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的，必从以色列中</a:t>
            </a:r>
            <a:r>
              <a:rPr lang="en-US" dirty="0">
                <a:solidFill>
                  <a:srgbClr val="C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剪除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。16 头一日你们当有圣会，第七日也当有圣会。这两日之内，除了预备各人所要吃的以外，无论何工都不可做。17 你们要守无酵节，因为我正当这日把你们的军队从埃及地领出来。所以，你们要守这日，作为世世代代永远的</a:t>
            </a:r>
            <a:r>
              <a:rPr lang="en-US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定例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。18 从正月十四日晚上，直到二十一日晚上，你们要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吃无酵饼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。19 在你们各家中，七日之内不可有酵；因为凡</a:t>
            </a:r>
            <a:r>
              <a:rPr lang="en-US" dirty="0">
                <a:solidFill>
                  <a:srgbClr val="C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吃有酵之物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的，无论是寄居的，是本地的，必从以色列的会中</a:t>
            </a:r>
            <a:r>
              <a:rPr lang="en-US" dirty="0">
                <a:solidFill>
                  <a:srgbClr val="C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剪除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。20 </a:t>
            </a:r>
            <a:r>
              <a:rPr lang="en-US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有酵的物，你们都不可吃；在你们一切住处要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吃无酵饼</a:t>
            </a:r>
            <a:r>
              <a:rPr lang="en-US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。」</a:t>
            </a:r>
            <a:endParaRPr lang="en-US" altLang="zh-CN" sz="2600" dirty="0">
              <a:solidFill>
                <a:srgbClr val="0070C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60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Exodus 12:14-20 ESV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26E653-2C8C-EBDC-0E2A-B31B0B9F5CA5}"/>
              </a:ext>
            </a:extLst>
          </p:cNvPr>
          <p:cNvSpPr txBox="1"/>
          <p:nvPr/>
        </p:nvSpPr>
        <p:spPr>
          <a:xfrm>
            <a:off x="0" y="1161597"/>
            <a:ext cx="509729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先有逾越节，后守除酵节</a:t>
            </a:r>
            <a:endParaRPr lang="en-US" altLang="zh-CN" sz="32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逾越节：神主权与恩典的救赎</a:t>
            </a:r>
            <a:endParaRPr lang="en-US" altLang="zh-CN" sz="2800" b="1" dirty="0">
              <a:solidFill>
                <a:schemeClr val="accent6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除酵节：以圣洁回应救赎</a:t>
            </a:r>
            <a:endParaRPr lang="en-US" altLang="zh-CN" sz="2600" b="1" dirty="0">
              <a:solidFill>
                <a:schemeClr val="accent6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守除酵节为世代定例</a:t>
            </a:r>
            <a:endParaRPr lang="en-US" altLang="zh-CN" sz="24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定例</a:t>
            </a:r>
            <a:r>
              <a:rPr lang="en-US" altLang="zh-CN" sz="2400" dirty="0">
                <a:solidFill>
                  <a:srgbClr val="0070C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(SN2708):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法令，条例</a:t>
            </a:r>
            <a:endParaRPr lang="en-US" altLang="zh-CN" sz="2800" b="1" dirty="0">
              <a:solidFill>
                <a:schemeClr val="accent6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守约</a:t>
            </a:r>
            <a:endParaRPr lang="en-US" altLang="zh-CN" sz="2800" b="1" dirty="0">
              <a:solidFill>
                <a:schemeClr val="accent6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吃有酵之物的严厉后果</a:t>
            </a:r>
            <a:endParaRPr lang="en-US" altLang="zh-CN" sz="32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C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剪除！</a:t>
            </a:r>
            <a:endParaRPr lang="en-US" altLang="zh-CN" sz="2800" b="1" dirty="0">
              <a:solidFill>
                <a:srgbClr val="C0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4.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除酵节的意义</a:t>
            </a:r>
            <a:endParaRPr lang="en-US" altLang="zh-CN" sz="32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分别为圣</a:t>
            </a:r>
            <a:endParaRPr lang="en-US" altLang="zh-CN" sz="2800" b="1" dirty="0">
              <a:solidFill>
                <a:schemeClr val="accent6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76843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585A6E-43DC-F25E-977E-ED6D0B433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新年献活祭">
            <a:extLst>
              <a:ext uri="{FF2B5EF4-FFF2-40B4-BE49-F238E27FC236}">
                <a16:creationId xmlns:a16="http://schemas.microsoft.com/office/drawing/2014/main" id="{98948B32-DB8E-7A9A-B286-8963D96BA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56" y="0"/>
            <a:ext cx="6415144" cy="6938682"/>
          </a:xfrm>
          <a:prstGeom prst="rect">
            <a:avLst/>
          </a:prstGeom>
          <a:noFill/>
          <a:effectLst>
            <a:softEdge rad="558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72DF11-FC73-FAA2-3B00-08201244BDF1}"/>
              </a:ext>
            </a:extLst>
          </p:cNvPr>
          <p:cNvSpPr txBox="1"/>
          <p:nvPr/>
        </p:nvSpPr>
        <p:spPr>
          <a:xfrm>
            <a:off x="0" y="91439"/>
            <a:ext cx="12192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dirty="0"/>
          </a:p>
          <a:p>
            <a:r>
              <a:rPr lang="zh-CN" altLang="en-US" sz="28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当作圣洁的活祭献与神</a:t>
            </a:r>
            <a:endParaRPr lang="en-US" sz="28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/>
            <a:endParaRPr lang="en-US" altLang="zh-CN" dirty="0"/>
          </a:p>
          <a:p>
            <a:pPr algn="ctr"/>
            <a:r>
              <a:rPr lang="zh-CN" altLang="en-US" sz="48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圣洁之祭 </a:t>
            </a:r>
            <a:r>
              <a:rPr lang="en-US" altLang="zh-CN" sz="48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lang="zh-CN" altLang="en-US" sz="48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以圣洁回应救赎</a:t>
            </a:r>
            <a:br>
              <a:rPr lang="en-US" altLang="zh-CN" sz="4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en-US" altLang="zh-CN" sz="4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sz="2800" b="1" dirty="0">
                <a:solidFill>
                  <a:srgbClr val="0070C0"/>
                </a:solidFill>
              </a:rPr>
              <a:t>H</a:t>
            </a:r>
            <a:r>
              <a:rPr lang="en-US" altLang="zh-CN" sz="2800" b="1" dirty="0">
                <a:solidFill>
                  <a:srgbClr val="0070C0"/>
                </a:solidFill>
              </a:rPr>
              <a:t>oly Sacrifice  – Responding to Redemption with Holiness</a:t>
            </a:r>
            <a:br>
              <a:rPr lang="en-US" sz="1400" dirty="0">
                <a:solidFill>
                  <a:srgbClr val="0070C0"/>
                </a:solidFill>
              </a:rPr>
            </a:br>
            <a:endParaRPr lang="en-US" altLang="zh-CN" sz="36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一、神在恩典中应许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从盟约到逾越节的救赎</a:t>
            </a:r>
            <a:endParaRPr lang="en-US" altLang="zh-CN" sz="40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                God’s Promise in Grace-From Covenant to Passover Redemption</a:t>
            </a:r>
          </a:p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二、我们用见证回应 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从除酵节到圣洁的活祭</a:t>
            </a:r>
            <a:endParaRPr lang="en-US" altLang="zh-CN" sz="24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altLang="zh-CN" sz="2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      </a:t>
            </a:r>
            <a:r>
              <a:rPr lang="en-US" altLang="zh-CN" sz="2400" dirty="0">
                <a:solidFill>
                  <a:srgbClr val="0070C0"/>
                </a:solidFill>
              </a:rPr>
              <a:t>We R</a:t>
            </a:r>
            <a:r>
              <a:rPr lang="en-US" sz="2400" dirty="0">
                <a:solidFill>
                  <a:srgbClr val="0070C0"/>
                </a:solidFill>
              </a:rPr>
              <a:t>espond with Testimony-From Observing the Feast of Unleavened Bread to  </a:t>
            </a:r>
          </a:p>
          <a:p>
            <a:r>
              <a:rPr lang="en-US" altLang="zh-CN" sz="2400" dirty="0">
                <a:solidFill>
                  <a:srgbClr val="0070C0"/>
                </a:solidFill>
              </a:rPr>
              <a:t>                  Offering</a:t>
            </a:r>
            <a:r>
              <a:rPr lang="en-US" sz="2400" dirty="0">
                <a:solidFill>
                  <a:srgbClr val="0070C0"/>
                </a:solidFill>
              </a:rPr>
              <a:t> Holy Living Sacrifice</a:t>
            </a:r>
          </a:p>
          <a:p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US" sz="2400" dirty="0">
              <a:solidFill>
                <a:srgbClr val="0070C0"/>
              </a:solidFill>
            </a:endParaRPr>
          </a:p>
          <a:p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06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BF592E-25D1-C294-72E0-D575FD346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7D6EBD-F797-A147-2BF4-FAE80E39024B}"/>
              </a:ext>
            </a:extLst>
          </p:cNvPr>
          <p:cNvSpPr txBox="1"/>
          <p:nvPr/>
        </p:nvSpPr>
        <p:spPr>
          <a:xfrm>
            <a:off x="150607" y="295835"/>
            <a:ext cx="11876442" cy="1077218"/>
          </a:xfrm>
          <a:prstGeom prst="rect">
            <a:avLst/>
          </a:prstGeom>
          <a:solidFill>
            <a:srgbClr val="D8E3CF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一、神在恩典中应许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从盟约到逾越节的救赎</a:t>
            </a:r>
            <a:endParaRPr lang="en-US" sz="40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       God’s Promise in Grace - From Covenant to Passover Redemption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D905B-A402-ACDE-E486-66D3A1894FC1}"/>
              </a:ext>
            </a:extLst>
          </p:cNvPr>
          <p:cNvSpPr txBox="1"/>
          <p:nvPr/>
        </p:nvSpPr>
        <p:spPr>
          <a:xfrm>
            <a:off x="525294" y="1432826"/>
            <a:ext cx="10194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逾越节：彰显神盟约的应许</a:t>
            </a:r>
            <a:endParaRPr lang="en-US" altLang="zh-CN" dirty="0"/>
          </a:p>
          <a:p>
            <a:r>
              <a:rPr lang="en-US" sz="2400" dirty="0">
                <a:solidFill>
                  <a:srgbClr val="0070C0"/>
                </a:solidFill>
              </a:rPr>
              <a:t>Passover: Manifesting the Promises of God's Covenant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F0405B-25E4-BF74-E5C2-7A06DF3BB029}"/>
              </a:ext>
            </a:extLst>
          </p:cNvPr>
          <p:cNvSpPr txBox="1"/>
          <p:nvPr/>
        </p:nvSpPr>
        <p:spPr>
          <a:xfrm>
            <a:off x="3375498" y="2381104"/>
            <a:ext cx="8728953" cy="3416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出</a:t>
            </a:r>
            <a:r>
              <a:rPr lang="en-US" altLang="zh-CN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12: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5 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要无残疾、一岁的公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羊羔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，你们或从绵羊里取，或从山羊里取，都可以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  <a:p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  7 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各家要取点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血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，涂在吃羊羔的房屋左右的门框上</a:t>
            </a:r>
            <a:endParaRPr lang="en-US" sz="28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和门楣上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赛</a:t>
            </a:r>
            <a:r>
              <a:rPr lang="en-US" altLang="zh-CN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7:14…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必有童女怀孕生子，给他起名叫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以马内利</a:t>
            </a:r>
            <a:endParaRPr lang="en-US" sz="28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林前</a:t>
            </a:r>
            <a:r>
              <a:rPr lang="en-US" altLang="zh-CN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5:7b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因为我们逾越节的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羔羊基督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已经被杀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献祭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了。</a:t>
            </a:r>
            <a:endParaRPr lang="en-US" altLang="zh-CN" sz="28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7D7EB8-2107-32BE-850B-1DAA59FA7650}"/>
              </a:ext>
            </a:extLst>
          </p:cNvPr>
          <p:cNvSpPr txBox="1"/>
          <p:nvPr/>
        </p:nvSpPr>
        <p:spPr>
          <a:xfrm>
            <a:off x="136187" y="3770632"/>
            <a:ext cx="321985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神主权中发起</a:t>
            </a:r>
            <a:endParaRPr lang="en-US" altLang="zh-CN" sz="32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404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237EDE-9204-7B50-4E4D-4AF8C39AF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F286C8B-1B5D-854C-44CA-776B1848FE46}"/>
              </a:ext>
            </a:extLst>
          </p:cNvPr>
          <p:cNvSpPr txBox="1"/>
          <p:nvPr/>
        </p:nvSpPr>
        <p:spPr>
          <a:xfrm>
            <a:off x="150607" y="295835"/>
            <a:ext cx="11876442" cy="1077218"/>
          </a:xfrm>
          <a:prstGeom prst="rect">
            <a:avLst/>
          </a:prstGeom>
          <a:solidFill>
            <a:srgbClr val="D8E3CF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一、神在恩典中应许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从盟约到逾越节的救赎</a:t>
            </a:r>
            <a:endParaRPr lang="en-US" sz="40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       God’s Promise in Grace - From Covenant to Passover Redemption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172FCB-1BA3-2F51-CA91-D2222A77D990}"/>
              </a:ext>
            </a:extLst>
          </p:cNvPr>
          <p:cNvSpPr txBox="1"/>
          <p:nvPr/>
        </p:nvSpPr>
        <p:spPr>
          <a:xfrm>
            <a:off x="525294" y="1432826"/>
            <a:ext cx="10194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逾越节：彰显神盟约的应许</a:t>
            </a:r>
            <a:endParaRPr lang="en-US" altLang="zh-CN" dirty="0"/>
          </a:p>
          <a:p>
            <a:r>
              <a:rPr lang="en-US" sz="2400" dirty="0">
                <a:solidFill>
                  <a:srgbClr val="0070C0"/>
                </a:solidFill>
              </a:rPr>
              <a:t>Passover: Manifesting the Promises of God's Covenant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829DD9-E611-9800-9E06-C63D640ADC99}"/>
              </a:ext>
            </a:extLst>
          </p:cNvPr>
          <p:cNvSpPr txBox="1"/>
          <p:nvPr/>
        </p:nvSpPr>
        <p:spPr>
          <a:xfrm>
            <a:off x="3190672" y="2392511"/>
            <a:ext cx="8855414" cy="397031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创</a:t>
            </a:r>
            <a:r>
              <a:rPr lang="en-US" altLang="zh-CN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3:15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女人的后裔要伤你的</a:t>
            </a:r>
            <a:r>
              <a:rPr lang="en-US" sz="32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头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；你要伤他的</a:t>
            </a:r>
            <a:r>
              <a:rPr lang="en-US" sz="32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脚跟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CN" sz="28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创</a:t>
            </a:r>
            <a:r>
              <a:rPr lang="en-US" altLang="zh-CN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17: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6 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我必使你的后裔极其繁多；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国度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从你而立，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君王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从你而出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CN" sz="27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出</a:t>
            </a:r>
            <a:r>
              <a:rPr lang="en-US" altLang="zh-CN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12:13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 …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我一见这</a:t>
            </a:r>
            <a:r>
              <a:rPr lang="zh-CN" altLang="en-US" sz="32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血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，就</a:t>
            </a:r>
            <a:r>
              <a:rPr lang="zh-CN" altLang="en-US" sz="32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越过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你们去。</a:t>
            </a:r>
            <a:r>
              <a:rPr lang="en-US" altLang="zh-CN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约</a:t>
            </a:r>
            <a:r>
              <a:rPr lang="en-US" altLang="zh-CN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19: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30 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耶稣尝了那醋，就说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：「</a:t>
            </a:r>
            <a:r>
              <a:rPr lang="en-US" sz="36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成了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！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」</a:t>
            </a:r>
            <a:endParaRPr lang="en-US" altLang="zh-CN" sz="28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启</a:t>
            </a:r>
            <a:r>
              <a:rPr lang="en-US" altLang="zh-CN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21</a:t>
            </a:r>
            <a:r>
              <a:rPr lang="zh-CN" alt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6 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他又对我说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：「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都成了！</a:t>
            </a:r>
            <a:r>
              <a:rPr lang="en-US" sz="28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我是阿拉法，我是俄梅戛；我是初，我是终。我要将生命泉的水白白赐给那口渴的人喝</a:t>
            </a:r>
            <a:r>
              <a:rPr lang="en-US" sz="28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endParaRPr lang="en-US" altLang="zh-CN" sz="28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D3983C-6958-BAE2-E1C3-93BE84AD011E}"/>
              </a:ext>
            </a:extLst>
          </p:cNvPr>
          <p:cNvSpPr txBox="1"/>
          <p:nvPr/>
        </p:nvSpPr>
        <p:spPr>
          <a:xfrm>
            <a:off x="0" y="3643980"/>
            <a:ext cx="309339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神不变应许</a:t>
            </a:r>
            <a:endParaRPr lang="en-US" altLang="zh-CN" sz="32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4749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A42C1E-6630-1C05-04F3-EAB4C2CBC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1B697E-5AA0-C62D-BE72-CFCA70718063}"/>
              </a:ext>
            </a:extLst>
          </p:cNvPr>
          <p:cNvSpPr txBox="1"/>
          <p:nvPr/>
        </p:nvSpPr>
        <p:spPr>
          <a:xfrm>
            <a:off x="150607" y="295835"/>
            <a:ext cx="11876442" cy="1077218"/>
          </a:xfrm>
          <a:prstGeom prst="rect">
            <a:avLst/>
          </a:prstGeom>
          <a:solidFill>
            <a:srgbClr val="D8E3CF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一、神在恩典中应许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从盟约到逾越节的救赎</a:t>
            </a:r>
            <a:endParaRPr lang="en-US" sz="40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       God’s Promise in Grace-From Covenant to Passover Redemption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9B1330-6BB4-4D1B-AFAC-8770F6DB27C3}"/>
              </a:ext>
            </a:extLst>
          </p:cNvPr>
          <p:cNvSpPr txBox="1"/>
          <p:nvPr/>
        </p:nvSpPr>
        <p:spPr>
          <a:xfrm>
            <a:off x="525294" y="1432826"/>
            <a:ext cx="101945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2.</a:t>
            </a: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除酵节：遵守神设立的盟约</a:t>
            </a:r>
            <a:endParaRPr lang="en-US" altLang="zh-CN" dirty="0"/>
          </a:p>
          <a:p>
            <a:r>
              <a:rPr lang="en-US" sz="2400" dirty="0">
                <a:solidFill>
                  <a:srgbClr val="0070C0"/>
                </a:solidFill>
              </a:rPr>
              <a:t>The Feast of Unleavened Bread: Keeping the Covenant Established by God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F3092-8C2C-3A63-0C04-0428D5B2FEA0}"/>
              </a:ext>
            </a:extLst>
          </p:cNvPr>
          <p:cNvSpPr txBox="1"/>
          <p:nvPr/>
        </p:nvSpPr>
        <p:spPr>
          <a:xfrm>
            <a:off x="0" y="3709023"/>
            <a:ext cx="27269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神让人回应</a:t>
            </a:r>
            <a:endParaRPr lang="en-US" altLang="zh-CN" sz="32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18713E5-F885-164F-558A-ADF4AA3FA0D7}"/>
              </a:ext>
            </a:extLst>
          </p:cNvPr>
          <p:cNvSpPr txBox="1"/>
          <p:nvPr/>
        </p:nvSpPr>
        <p:spPr>
          <a:xfrm>
            <a:off x="2762655" y="2412003"/>
            <a:ext cx="9338553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创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17:9 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你和你的后裔必世世代代</a:t>
            </a:r>
            <a:r>
              <a:rPr lang="en-US" sz="27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遵守我的约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出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12:15,18,20 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你们要</a:t>
            </a:r>
            <a:r>
              <a:rPr lang="zh-CN" altLang="en-US" sz="27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吃无酵饼</a:t>
            </a:r>
            <a:endParaRPr lang="en-US" altLang="zh-CN" sz="2700" b="1" dirty="0">
              <a:solidFill>
                <a:schemeClr val="accent6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太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22</a:t>
            </a: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37 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耶稣对他说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：「你要尽心、尽性、尽意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爱主―你的神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。39 …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要</a:t>
            </a:r>
            <a:r>
              <a:rPr lang="en-US" sz="27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爱人如己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太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25:</a:t>
            </a:r>
            <a:r>
              <a:rPr 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1 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「那时，天国好比十个童女拿着灯出去迎接新郎。4 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聪明的拿着灯，又</a:t>
            </a:r>
            <a:r>
              <a:rPr lang="en-US" sz="27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预备油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在器皿里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启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12 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圣徒的</a:t>
            </a:r>
            <a:r>
              <a:rPr lang="en-US" sz="27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忍耐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就在此；他们是守神诫命和耶稣真道的</a:t>
            </a:r>
            <a:r>
              <a:rPr 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启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CN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CN" altLang="en-US" sz="2700" b="1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章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sz="27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圣灵向众教会所说的话，凡有耳的，</a:t>
            </a:r>
            <a:r>
              <a:rPr lang="en-US" sz="2700" b="1" dirty="0" err="1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就应当听</a:t>
            </a:r>
            <a:r>
              <a:rPr lang="en-US" sz="2700" b="1" dirty="0">
                <a:solidFill>
                  <a:schemeClr val="accent6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！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CN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X7</a:t>
            </a:r>
            <a:r>
              <a:rPr lang="zh-CN" altLang="en-US" sz="27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US" altLang="zh-CN" sz="2700" dirty="0">
              <a:solidFill>
                <a:srgbClr val="7030A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2672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188533-CBC8-71AF-80CC-C83002AA8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4ADEF9-7660-72AC-CA27-D4E7D2F13852}"/>
              </a:ext>
            </a:extLst>
          </p:cNvPr>
          <p:cNvSpPr txBox="1"/>
          <p:nvPr/>
        </p:nvSpPr>
        <p:spPr>
          <a:xfrm>
            <a:off x="150607" y="295835"/>
            <a:ext cx="11876442" cy="1077218"/>
          </a:xfrm>
          <a:prstGeom prst="rect">
            <a:avLst/>
          </a:prstGeom>
          <a:solidFill>
            <a:srgbClr val="D8E3CF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一、神在恩典中应许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从盟约到逾越节的救赎</a:t>
            </a:r>
            <a:endParaRPr lang="en-US" sz="4000" dirty="0">
              <a:solidFill>
                <a:srgbClr val="0070C0"/>
              </a:solidFill>
            </a:endParaRPr>
          </a:p>
          <a:p>
            <a:r>
              <a:rPr lang="en-US" sz="2400" dirty="0">
                <a:solidFill>
                  <a:srgbClr val="0070C0"/>
                </a:solidFill>
              </a:rPr>
              <a:t>       God’s Promise in Grace-From Covenant to Passover Redemption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2F3EE49-8524-95D2-7384-AC7162427C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93260"/>
              </p:ext>
            </p:extLst>
          </p:nvPr>
        </p:nvGraphicFramePr>
        <p:xfrm>
          <a:off x="1848255" y="2032900"/>
          <a:ext cx="8350654" cy="2590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17490">
                  <a:extLst>
                    <a:ext uri="{9D8B030D-6E8A-4147-A177-3AD203B41FA5}">
                      <a16:colId xmlns:a16="http://schemas.microsoft.com/office/drawing/2014/main" val="4154638584"/>
                    </a:ext>
                  </a:extLst>
                </a:gridCol>
                <a:gridCol w="2916582">
                  <a:extLst>
                    <a:ext uri="{9D8B030D-6E8A-4147-A177-3AD203B41FA5}">
                      <a16:colId xmlns:a16="http://schemas.microsoft.com/office/drawing/2014/main" val="894931490"/>
                    </a:ext>
                  </a:extLst>
                </a:gridCol>
                <a:gridCol w="2916582">
                  <a:extLst>
                    <a:ext uri="{9D8B030D-6E8A-4147-A177-3AD203B41FA5}">
                      <a16:colId xmlns:a16="http://schemas.microsoft.com/office/drawing/2014/main" val="1100857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神立盟约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人守约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神建国度</a:t>
                      </a:r>
                      <a:endParaRPr lang="en-US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2285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献祭（旧约）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无瑕疵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罪得遮盖</a:t>
                      </a:r>
                      <a:endParaRPr lang="en-US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987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逾越节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守除酵节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aseline="0" dirty="0"/>
                        <a:t>分别为圣</a:t>
                      </a:r>
                      <a:endParaRPr lang="en-US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917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2800" baseline="0" dirty="0"/>
                        <a:t>献活祭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baseline="0" dirty="0"/>
                        <a:t>圣洁</a:t>
                      </a:r>
                      <a:endParaRPr lang="en-US" sz="28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2800" baseline="0" dirty="0"/>
                        <a:t>神喜悦</a:t>
                      </a:r>
                      <a:endParaRPr lang="en-US" sz="28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633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1" baseline="0" dirty="0">
                          <a:solidFill>
                            <a:schemeClr val="bg1"/>
                          </a:solidFill>
                        </a:rPr>
                        <a:t>十字架（新约）</a:t>
                      </a:r>
                      <a:endParaRPr lang="en-US" sz="28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1" baseline="0" dirty="0">
                          <a:solidFill>
                            <a:schemeClr val="bg1"/>
                          </a:solidFill>
                        </a:rPr>
                        <a:t>无瑕疵羔羊</a:t>
                      </a:r>
                      <a:endParaRPr lang="en-US" sz="28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800" b="1" baseline="0" dirty="0">
                          <a:solidFill>
                            <a:schemeClr val="bg1"/>
                          </a:solidFill>
                        </a:rPr>
                        <a:t>成就盟约</a:t>
                      </a:r>
                      <a:endParaRPr lang="en-US" sz="2800" b="1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157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7661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934E4-071E-EB0A-D8DF-A99055388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A94FE-AE8B-241D-F5FC-31FD146ED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ln>
            <a:noFill/>
          </a:ln>
          <a:effectLst>
            <a:softEdge rad="0"/>
          </a:effectLst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 </a:t>
            </a:r>
            <a:br>
              <a:rPr lang="en-US" altLang="zh-CN" sz="5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</a:br>
            <a:r>
              <a:rPr lang="en-US" altLang="zh-CN" sz="54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       </a:t>
            </a:r>
            <a:endParaRPr lang="en-US" dirty="0"/>
          </a:p>
          <a:p>
            <a:pPr marL="0" lvl="0" indent="0">
              <a:buNone/>
            </a:pPr>
            <a:endParaRPr lang="en-US" altLang="en-US" sz="2400" b="1" dirty="0">
              <a:solidFill>
                <a:srgbClr val="0070C0"/>
              </a:solidFill>
              <a:latin typeface="Arial Unicode MS"/>
            </a:endParaRPr>
          </a:p>
          <a:p>
            <a:pPr marL="0" lvl="0" indent="0">
              <a:buNone/>
            </a:pPr>
            <a:endParaRPr lang="en-US" sz="2400" b="1" kern="100" dirty="0">
              <a:solidFill>
                <a:srgbClr val="00206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3600" b="1" dirty="0">
              <a:solidFill>
                <a:srgbClr val="002060"/>
              </a:solidFill>
              <a:latin typeface="KaiTi" panose="02010609060101010101" pitchFamily="49" charset="-122"/>
              <a:ea typeface="KaiTi" panose="02010609060101010101" pitchFamily="49" charset="-122"/>
              <a:cs typeface="Aldhabi" panose="01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A449E6-8143-E6BA-A8C7-FD8C7D796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960651D-CE91-6331-8273-93B635F52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1A8ED81-1752-A4BB-606D-2BD553E8E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DEF5D52-C7E2-8C7B-22E8-114CD907F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33400" y="127125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010760-59C0-2EA4-8A22-0D49F8928201}"/>
              </a:ext>
            </a:extLst>
          </p:cNvPr>
          <p:cNvSpPr/>
          <p:nvPr/>
        </p:nvSpPr>
        <p:spPr>
          <a:xfrm>
            <a:off x="2971800" y="5638800"/>
            <a:ext cx="6934200" cy="6858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信心：生命根基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9D298F-2612-E288-71C3-E26FE9177019}"/>
              </a:ext>
            </a:extLst>
          </p:cNvPr>
          <p:cNvSpPr/>
          <p:nvPr/>
        </p:nvSpPr>
        <p:spPr>
          <a:xfrm>
            <a:off x="3733800" y="5105400"/>
            <a:ext cx="6172200" cy="533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05D0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5D0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德行：行为品格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5D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9EEDD2F-0330-62B7-820D-BA1ABF51CDA7}"/>
              </a:ext>
            </a:extLst>
          </p:cNvPr>
          <p:cNvSpPr/>
          <p:nvPr/>
        </p:nvSpPr>
        <p:spPr>
          <a:xfrm>
            <a:off x="4267200" y="4495800"/>
            <a:ext cx="5638800" cy="609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知识：</a:t>
            </a:r>
            <a:r>
              <a:rPr lang="zh-CN" altLang="en-US" sz="2400" b="1" dirty="0">
                <a:solidFill>
                  <a:srgbClr val="C00000"/>
                </a:solidFill>
                <a:latin typeface="Perpetua"/>
                <a:ea typeface="宋体" panose="02010600030101010101" pitchFamily="2" charset="-122"/>
              </a:rPr>
              <a:t>认识真理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82B4F8-4539-5DE1-1E11-0A1CF486F51F}"/>
              </a:ext>
            </a:extLst>
          </p:cNvPr>
          <p:cNvSpPr/>
          <p:nvPr/>
        </p:nvSpPr>
        <p:spPr>
          <a:xfrm>
            <a:off x="4800600" y="3886200"/>
            <a:ext cx="5105400" cy="609600"/>
          </a:xfrm>
          <a:prstGeom prst="rect">
            <a:avLst/>
          </a:prstGeom>
          <a:solidFill>
            <a:srgbClr val="02784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节制：自我管控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6B0C92-45BD-BBD1-B889-1416200502D6}"/>
              </a:ext>
            </a:extLst>
          </p:cNvPr>
          <p:cNvSpPr/>
          <p:nvPr/>
        </p:nvSpPr>
        <p:spPr>
          <a:xfrm>
            <a:off x="5257800" y="3352800"/>
            <a:ext cx="4648200" cy="533400"/>
          </a:xfrm>
          <a:prstGeom prst="rect">
            <a:avLst/>
          </a:prstGeom>
          <a:solidFill>
            <a:srgbClr val="B9CC0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忍耐：持守信心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CB3CB1-0B9D-F05C-6233-6566F7FBAFDA}"/>
              </a:ext>
            </a:extLst>
          </p:cNvPr>
          <p:cNvSpPr/>
          <p:nvPr/>
        </p:nvSpPr>
        <p:spPr>
          <a:xfrm>
            <a:off x="5715000" y="2819400"/>
            <a:ext cx="4191000" cy="533400"/>
          </a:xfrm>
          <a:prstGeom prst="rect">
            <a:avLst/>
          </a:prstGeom>
          <a:solidFill>
            <a:srgbClr val="00277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B9CC04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9CC04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虔敬：尊主为大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B9CC04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0F522A-4A5C-9B7C-45EB-FB5B0E5C711B}"/>
              </a:ext>
            </a:extLst>
          </p:cNvPr>
          <p:cNvSpPr/>
          <p:nvPr/>
        </p:nvSpPr>
        <p:spPr>
          <a:xfrm>
            <a:off x="6324600" y="2209800"/>
            <a:ext cx="3581400" cy="6096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爱弟兄：肢体连接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58B81E-7A08-B125-4266-D29F84DF2A48}"/>
              </a:ext>
            </a:extLst>
          </p:cNvPr>
          <p:cNvSpPr/>
          <p:nvPr/>
        </p:nvSpPr>
        <p:spPr>
          <a:xfrm>
            <a:off x="6858000" y="1676400"/>
            <a:ext cx="3048000" cy="533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27843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27843"/>
                </a:solidFill>
                <a:effectLst/>
                <a:uLnTx/>
                <a:uFillTx/>
                <a:latin typeface="Perpetua"/>
                <a:ea typeface="宋体" panose="02010600030101010101" pitchFamily="2" charset="-122"/>
                <a:cs typeface="+mn-cs"/>
              </a:rPr>
              <a:t>爱众人：神性高峰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27843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erpetua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148F6F-A0CF-A3BD-BBC4-CCDC38338226}"/>
              </a:ext>
            </a:extLst>
          </p:cNvPr>
          <p:cNvSpPr txBox="1"/>
          <p:nvPr/>
        </p:nvSpPr>
        <p:spPr>
          <a:xfrm>
            <a:off x="304800" y="228600"/>
            <a:ext cx="1158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		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 panose="02020603050405020304" pitchFamily="18" charset="0"/>
              </a:rPr>
              <a:t>二、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Aldhabi" panose="01000000000000000000" pitchFamily="2" charset="-78"/>
              </a:rPr>
              <a:t>生命的成长：生命成长八进阶</a:t>
            </a: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Unicode MS"/>
                <a:ea typeface="KaiTi" panose="02010609060101010101" pitchFamily="49" charset="-122"/>
                <a:cs typeface="Times New Roman" panose="02020603050405020304" pitchFamily="18" charset="0"/>
              </a:rPr>
              <a:t>               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 Unicode MS"/>
                <a:ea typeface="KaiTi" panose="02010609060101010101" pitchFamily="49" charset="-122"/>
                <a:cs typeface="Times New Roman" panose="02020603050405020304" pitchFamily="18" charset="0"/>
              </a:rPr>
              <a:t>Growth in Life: Eight Stairs of Life Growth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5FCA301-BB40-AFD1-317E-EC1BFBAA4672}"/>
              </a:ext>
            </a:extLst>
          </p:cNvPr>
          <p:cNvCxnSpPr/>
          <p:nvPr/>
        </p:nvCxnSpPr>
        <p:spPr>
          <a:xfrm flipV="1">
            <a:off x="2362200" y="1828800"/>
            <a:ext cx="3429000" cy="419100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76B69AF-EF85-CAB7-11B7-7B25D721E788}"/>
              </a:ext>
            </a:extLst>
          </p:cNvPr>
          <p:cNvSpPr txBox="1"/>
          <p:nvPr/>
        </p:nvSpPr>
        <p:spPr>
          <a:xfrm>
            <a:off x="150607" y="295835"/>
            <a:ext cx="11876442" cy="1446550"/>
          </a:xfrm>
          <a:prstGeom prst="rect">
            <a:avLst/>
          </a:prstGeom>
          <a:solidFill>
            <a:srgbClr val="D8E3CF"/>
          </a:solidFill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二、我们用见证回应</a:t>
            </a:r>
            <a:r>
              <a:rPr lang="en-US" altLang="zh-CN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– </a:t>
            </a:r>
            <a:r>
              <a:rPr lang="zh-CN" altLang="en-US" sz="4000" b="1" dirty="0">
                <a:solidFill>
                  <a:srgbClr val="00206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从守除酵节到献圣洁活祭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</a:p>
          <a:p>
            <a:r>
              <a:rPr lang="en-US" sz="2400" dirty="0">
                <a:solidFill>
                  <a:srgbClr val="0070C0"/>
                </a:solidFill>
              </a:rPr>
              <a:t>                </a:t>
            </a:r>
            <a:r>
              <a:rPr lang="en-US" sz="2400" dirty="0">
                <a:solidFill>
                  <a:srgbClr val="0070C0"/>
                </a:solidFill>
                <a:latin typeface="+mj-lt"/>
              </a:rPr>
              <a:t>We Respond with Testimony - From Observing the Feast of Unleavened Bread to </a:t>
            </a:r>
          </a:p>
          <a:p>
            <a:r>
              <a:rPr lang="en-US" sz="2400" dirty="0">
                <a:solidFill>
                  <a:srgbClr val="0070C0"/>
                </a:solidFill>
                <a:latin typeface="+mj-lt"/>
              </a:rPr>
              <a:t>                Offering Holy Living Sacrifice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48B5B-9852-7235-8CCC-51857D63E75B}"/>
              </a:ext>
            </a:extLst>
          </p:cNvPr>
          <p:cNvSpPr txBox="1"/>
          <p:nvPr/>
        </p:nvSpPr>
        <p:spPr>
          <a:xfrm>
            <a:off x="10145949" y="2232498"/>
            <a:ext cx="18968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罗</a:t>
            </a:r>
            <a:r>
              <a:rPr lang="en-US" altLang="zh-CN" sz="24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12:</a:t>
            </a:r>
            <a:r>
              <a:rPr lang="en-US" sz="24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2 </a:t>
            </a:r>
            <a:r>
              <a:rPr lang="en-US" sz="24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不要效法这个</a:t>
            </a:r>
            <a:r>
              <a:rPr lang="en-US" sz="2400" dirty="0" err="1">
                <a:solidFill>
                  <a:srgbClr val="C0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世界</a:t>
            </a:r>
            <a:r>
              <a:rPr lang="en-US" sz="24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，只要心意</a:t>
            </a:r>
            <a:r>
              <a:rPr lang="en-US" sz="2400" dirty="0" err="1">
                <a:solidFill>
                  <a:srgbClr val="009242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更新而变化</a:t>
            </a:r>
            <a:r>
              <a:rPr lang="en-US" sz="2400" dirty="0" err="1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，叫你们察验何为神的善良、纯全、可喜悦的旨意</a:t>
            </a:r>
            <a:r>
              <a:rPr lang="en-US" sz="2400" dirty="0">
                <a:solidFill>
                  <a:srgbClr val="7030A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98613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D8E3C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F07A6E-200F-ABAE-DE04-D88ED7BE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新年献活祭">
            <a:extLst>
              <a:ext uri="{FF2B5EF4-FFF2-40B4-BE49-F238E27FC236}">
                <a16:creationId xmlns:a16="http://schemas.microsoft.com/office/drawing/2014/main" id="{641268AD-C90A-00F3-DD9B-FCE24DCE7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856" y="0"/>
            <a:ext cx="6415144" cy="6938682"/>
          </a:xfrm>
          <a:prstGeom prst="rect">
            <a:avLst/>
          </a:prstGeom>
          <a:noFill/>
          <a:effectLst>
            <a:softEdge rad="558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CE998F-8DDD-23DF-537E-C9BB07F0EEB8}"/>
              </a:ext>
            </a:extLst>
          </p:cNvPr>
          <p:cNvSpPr txBox="1"/>
          <p:nvPr/>
        </p:nvSpPr>
        <p:spPr>
          <a:xfrm>
            <a:off x="0" y="91439"/>
            <a:ext cx="12192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当作圣洁的活祭献与神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等线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圣洁之祭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–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以圣洁回应救赎</a:t>
            </a:r>
            <a:b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</a:b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t>oly Sacrifice  – Responding to Redemption with Holiness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一、神在恩典中应许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– 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从盟约到逾越节的救赎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God’s Promise in Grace-From Covenant to Passover Redemption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二、我们用见证回应 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– 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从除酵节到圣洁的活祭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    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t>We R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espond with Testimony-From Observing the Feast of Unleavened Bread to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等线" panose="02010600030101010101" pitchFamily="2" charset="-122"/>
                <a:cs typeface="+mn-cs"/>
              </a:rPr>
              <a:t>                  Offering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Holy Living Sacrifice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+mn-cs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998437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19853</TotalTime>
  <Words>923</Words>
  <Application>Microsoft Office PowerPoint</Application>
  <PresentationFormat>Widescreen</PresentationFormat>
  <Paragraphs>108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Arial Unicode MS</vt:lpstr>
      <vt:lpstr>KaiTi</vt:lpstr>
      <vt:lpstr>Aptos</vt:lpstr>
      <vt:lpstr>Aptos Display</vt:lpstr>
      <vt:lpstr>Arial</vt:lpstr>
      <vt:lpstr>Calibri</vt:lpstr>
      <vt:lpstr>Franklin Gothic Book</vt:lpstr>
      <vt:lpstr>Perpetua</vt:lpstr>
      <vt:lpstr>Wingdings 2</vt:lpstr>
      <vt:lpstr>Office Theme</vt:lpstr>
      <vt:lpstr>Equity</vt:lpstr>
      <vt:lpstr>圣洁之祭 – 以圣洁回应救赎  Holy Sacrifice  – Responding to Redemption with Holiness   (出埃及记12:14-20) 7/26/2026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Hongming Wang</dc:creator>
  <cp:lastModifiedBy>Hongming Wang</cp:lastModifiedBy>
  <cp:revision>232</cp:revision>
  <dcterms:created xsi:type="dcterms:W3CDTF">2025-12-23T14:50:38Z</dcterms:created>
  <dcterms:modified xsi:type="dcterms:W3CDTF">2026-07-25T15:32:55Z</dcterms:modified>
</cp:coreProperties>
</file>