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2" r:id="rId3"/>
    <p:sldId id="260" r:id="rId4"/>
    <p:sldId id="261" r:id="rId5"/>
    <p:sldId id="296" r:id="rId6"/>
    <p:sldId id="297" r:id="rId7"/>
    <p:sldId id="302" r:id="rId8"/>
    <p:sldId id="298" r:id="rId9"/>
    <p:sldId id="299" r:id="rId10"/>
    <p:sldId id="303" r:id="rId11"/>
    <p:sldId id="301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3D2"/>
    <a:srgbClr val="F3EDF1"/>
    <a:srgbClr val="FFFFFF"/>
    <a:srgbClr val="D8E3CF"/>
    <a:srgbClr val="FFCC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CE9499-3AA5-4DAC-B326-2549DD305F80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0EEA9-7466-4AFA-85AD-68407967E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5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327ED-D3A4-812A-8F97-6DBE6D460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2BC7AA-458B-1C0A-43D9-21089AF633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8E8890-6661-11CE-391B-421D6F1C03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10EDA-C3B3-0710-9013-52487409CC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70EEA9-7466-4AFA-85AD-68407967E5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82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61A9D-C67D-50F3-B94B-5C8AA2C31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536C68-FA58-CBF6-285A-32E3F63A2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C191A-E22D-F7DE-3AA6-3D12AAFE8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4C9D3-1634-0D22-7A48-EF7D14E85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992AC-3E30-ED40-3752-24D17B061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6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189CD-FFCB-F7EF-7E60-4E2639B0F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544A5-95D9-B7D4-8C1C-94CCCB8BD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186B3-E95F-EB7F-B7AC-04CE4A472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B6E70-5D15-9C03-6D18-2CBA6035E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59EB7-C01C-8EB6-F365-1A20079C0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080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BBC601-DAA0-2C74-A178-B52DAA019A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4D90F-2FF2-2616-FF33-69FC77E279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E19F7-48F0-F41C-0959-853699048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FB86C-6265-CBA1-2A5B-D8A407ADE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495FD-0DA0-DE1E-A618-0CF3CE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87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50989-6AFC-A50B-8042-DCE43CE8C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3D72B-1745-CA80-E8DF-2EF055DA7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53D98-EC24-41A0-3D77-F2E5088C7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BFF08-72E6-8EE4-2E20-CE96BF900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11DAD-D6DE-7FB5-3350-361515714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4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D51AD-10C9-C228-846B-CD3E823FD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52490-B86A-5E47-C5CD-0BC4A96AB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356FC-D624-FA63-3CBC-E7E79DB3D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B90BE-3F7F-4D38-DCFE-36FB39FED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11D5C-4FCC-47B4-0E00-24099CE2E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3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BC53C-60ED-05F7-F83D-CC07177C0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6466D-A943-903E-ED7F-84F82E154C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6D836-EEE2-891A-0D37-8D2357C91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0EC0EE-F6F9-C18B-E60A-E828DCF93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7991E4-6022-0927-A6DC-E4C651ECD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BF755-3C98-B0D0-6F20-2E9C7FE9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59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18EEF-E356-2BF1-D872-E46CCBC9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D329F-0CE9-95FA-0AE2-900D4C612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CE7097-E3C2-7856-3820-1F0735963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BEFE97-10D7-3E0F-82A5-E46DB73089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64DF73-8729-0044-E497-F15FD98ECE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D81B33-B8F4-2CAA-BA83-2C44F6DB1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C7B7E9-CD02-DAE1-3172-FFBE53E5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AE3FFF-5B4E-406A-4038-861FC889B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7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8D9AC-95E4-D057-388C-0551F07D9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3A7596-6DC5-977D-D06E-D6BFA0441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710C06-BB84-0A1F-47E9-20F834AC0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EEBC7B-2342-96D9-D190-A66E79EF6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08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BC4EBB-04F2-26B5-4F92-ABEBFC43A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AA936-A38E-903F-CE76-AC719BB9A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1F63B-177C-8FFB-1878-13055F07E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27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7116A-3332-9B1C-9605-5CBFE41C5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3505D-F584-21E9-E937-EADD85466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1CBD4A-5E10-7C8E-B427-3E02D2FCD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108AA-F3BB-5DDF-EE75-A696A2FEE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A0DAD-6E6C-8F06-1D65-47DFAC2C2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B2115A-CA7A-CCCA-090C-144728C3A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6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54A4B-F609-E5D6-4C4B-8619F50A8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9ABB9E-195E-559E-3369-772BEB9CF0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1C5D2B-EB11-D2F4-5B84-BD80399CE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1BACE-6862-C620-AB23-0B2D7612C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BF1B1-6198-5E2C-F7C5-130A81AEC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62EBB-7F6D-A9A2-A669-2194CB738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4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05649-4412-4B3D-8C9D-4AD129C0F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50F67D-F3E3-96A1-A9B9-64C5B918C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ABFE-F40D-7E42-B4A3-3EB5CE46A7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535BB2-54B1-440D-A637-6318CCF8BEB3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BA8EF-2DDE-DEAA-4531-3584A24DD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F112C-F1F3-69E1-AD0A-86C320451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FA4927-E907-4C20-9CD4-B8F39C871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8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Bible Verse of the Day | Daily Scripture | Daily Devotions">
            <a:extLst>
              <a:ext uri="{FF2B5EF4-FFF2-40B4-BE49-F238E27FC236}">
                <a16:creationId xmlns:a16="http://schemas.microsoft.com/office/drawing/2014/main" id="{FBDAB3D3-A894-4670-57DD-EE0C84CEB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6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A72C41-2792-4CF7-74AD-2C46D97E9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97280"/>
            <a:ext cx="12192000" cy="2979869"/>
          </a:xfrm>
        </p:spPr>
        <p:txBody>
          <a:bodyPr/>
          <a:lstStyle/>
          <a:p>
            <a:r>
              <a:rPr lang="zh-CN" altLang="en-US" sz="54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请说，仆人敬听！</a:t>
            </a:r>
            <a:br>
              <a:rPr lang="en-US" altLang="zh-CN" sz="54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altLang="zh-CN" sz="3600" b="1" dirty="0">
                <a:solidFill>
                  <a:srgbClr val="0070C0"/>
                </a:solidFill>
              </a:rPr>
              <a:t>Speak</a:t>
            </a:r>
            <a:r>
              <a:rPr lang="zh-CN" altLang="en-US" sz="3600" b="1" dirty="0">
                <a:solidFill>
                  <a:srgbClr val="0070C0"/>
                </a:solidFill>
              </a:rPr>
              <a:t>，</a:t>
            </a:r>
            <a:r>
              <a:rPr lang="en-US" altLang="zh-CN" sz="3600" b="1" dirty="0">
                <a:solidFill>
                  <a:srgbClr val="0070C0"/>
                </a:solidFill>
              </a:rPr>
              <a:t>for Your servant hears</a:t>
            </a:r>
            <a:br>
              <a:rPr lang="en-US" sz="3600" dirty="0"/>
            </a:br>
            <a:r>
              <a:rPr lang="en-US" sz="3600" dirty="0">
                <a:solidFill>
                  <a:srgbClr val="0070C0"/>
                </a:solidFill>
              </a:rPr>
              <a:t>  </a:t>
            </a:r>
            <a:br>
              <a:rPr lang="en-US" sz="1600" dirty="0">
                <a:solidFill>
                  <a:srgbClr val="0070C0"/>
                </a:solidFill>
              </a:rPr>
            </a:br>
            <a:br>
              <a:rPr lang="en-US" sz="1600" dirty="0"/>
            </a:br>
            <a:r>
              <a:rPr 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撒母耳记上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3:10</a:t>
            </a:r>
            <a:r>
              <a:rPr 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b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4/26/2026</a:t>
            </a:r>
            <a:endParaRPr lang="en-US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A9715-19E9-8BB2-10E5-F1B4E92CC4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294" y="374744"/>
            <a:ext cx="3854824" cy="507383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当作圣洁的活祭献与神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92409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453701-0E36-76A1-7E71-39C0CEDDD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810C37-E2C3-39A6-D056-BDB3983DD5D6}"/>
              </a:ext>
            </a:extLst>
          </p:cNvPr>
          <p:cNvSpPr txBox="1"/>
          <p:nvPr/>
        </p:nvSpPr>
        <p:spPr>
          <a:xfrm>
            <a:off x="150607" y="295835"/>
            <a:ext cx="11876442" cy="1077218"/>
          </a:xfrm>
          <a:prstGeom prst="rect">
            <a:avLst/>
          </a:prstGeom>
          <a:solidFill>
            <a:srgbClr val="D8E3CF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二、听而听懂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生命的长进</a:t>
            </a:r>
            <a:endParaRPr lang="en-US" sz="4000" dirty="0"/>
          </a:p>
          <a:p>
            <a:r>
              <a:rPr lang="en-US" sz="2400" dirty="0">
                <a:solidFill>
                  <a:srgbClr val="0070C0"/>
                </a:solidFill>
              </a:rPr>
              <a:t>           Listening to Comprehend is the growth in life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B8C4A2-AE79-98CF-0878-F8CC0F30F470}"/>
              </a:ext>
            </a:extLst>
          </p:cNvPr>
          <p:cNvSpPr txBox="1"/>
          <p:nvPr/>
        </p:nvSpPr>
        <p:spPr>
          <a:xfrm>
            <a:off x="593387" y="1471736"/>
            <a:ext cx="11264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3.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听而不行就没有听懂</a:t>
            </a:r>
            <a:r>
              <a:rPr lang="en-US" sz="2400" dirty="0">
                <a:solidFill>
                  <a:srgbClr val="0070C0"/>
                </a:solidFill>
              </a:rPr>
              <a:t>To hear without acting is not to have truly understood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CE1B59-BA0F-9D90-D9D4-B8EF95577729}"/>
              </a:ext>
            </a:extLst>
          </p:cNvPr>
          <p:cNvSpPr txBox="1"/>
          <p:nvPr/>
        </p:nvSpPr>
        <p:spPr>
          <a:xfrm>
            <a:off x="4533089" y="5042118"/>
            <a:ext cx="7658911" cy="181588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法利赛人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：知识和律法阻碍进入新约和真理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自我满足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：读经听道有知识，固步现状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不愿改变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：一旦有代价就退缩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只求知识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：听道与行道分离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0B8C93-73A6-C9EE-7882-FFF29B492802}"/>
              </a:ext>
            </a:extLst>
          </p:cNvPr>
          <p:cNvSpPr txBox="1"/>
          <p:nvPr/>
        </p:nvSpPr>
        <p:spPr>
          <a:xfrm>
            <a:off x="4533090" y="4529199"/>
            <a:ext cx="3142034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只听不行的原因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35E8DC-D269-C9DB-B23C-C56C9FDC370E}"/>
              </a:ext>
            </a:extLst>
          </p:cNvPr>
          <p:cNvSpPr txBox="1"/>
          <p:nvPr/>
        </p:nvSpPr>
        <p:spPr>
          <a:xfrm>
            <a:off x="4322322" y="2157365"/>
            <a:ext cx="7869678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马太福音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7:26 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凡听见我这话不去行的，好比一个无知的人，把房子盖在沙土上；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27 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雨淋，水冲，风吹，撞着那房子，房子就倒塌了，并且倒塌得很大。</a:t>
            </a:r>
          </a:p>
        </p:txBody>
      </p:sp>
    </p:spTree>
    <p:extLst>
      <p:ext uri="{BB962C8B-B14F-4D97-AF65-F5344CB8AC3E}">
        <p14:creationId xmlns:p14="http://schemas.microsoft.com/office/powerpoint/2010/main" val="3398835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89660F-3DB7-C84A-3A90-5C771FAD0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1DD5AD-7128-FB5A-3A8C-01D39C598B9D}"/>
              </a:ext>
            </a:extLst>
          </p:cNvPr>
          <p:cNvSpPr txBox="1"/>
          <p:nvPr/>
        </p:nvSpPr>
        <p:spPr>
          <a:xfrm>
            <a:off x="150607" y="295835"/>
            <a:ext cx="11876442" cy="1077218"/>
          </a:xfrm>
          <a:prstGeom prst="rect">
            <a:avLst/>
          </a:prstGeom>
          <a:solidFill>
            <a:srgbClr val="D8E3CF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三、听而行动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生命的结果</a:t>
            </a:r>
            <a:endParaRPr lang="en-US" sz="4000" dirty="0"/>
          </a:p>
          <a:p>
            <a:r>
              <a:rPr lang="en-US" sz="2400" dirty="0">
                <a:solidFill>
                  <a:srgbClr val="0070C0"/>
                </a:solidFill>
              </a:rPr>
              <a:t>                </a:t>
            </a:r>
            <a:r>
              <a:rPr lang="en-US" sz="2400" dirty="0">
                <a:solidFill>
                  <a:srgbClr val="0070C0"/>
                </a:solidFill>
                <a:ea typeface="KaiTi" panose="02010609060101010101" pitchFamily="49" charset="-122"/>
              </a:rPr>
              <a:t>Listening and Acting is the fruit of life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EB6A53-7DBE-2443-FC36-DBF9D507064F}"/>
              </a:ext>
            </a:extLst>
          </p:cNvPr>
          <p:cNvSpPr txBox="1"/>
          <p:nvPr/>
        </p:nvSpPr>
        <p:spPr>
          <a:xfrm>
            <a:off x="593388" y="1471736"/>
            <a:ext cx="10194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听而行生命结果不息 </a:t>
            </a:r>
            <a:r>
              <a:rPr lang="en-US" sz="2400" dirty="0">
                <a:solidFill>
                  <a:srgbClr val="0070C0"/>
                </a:solidFill>
              </a:rPr>
              <a:t>Listen and Act: The Fruits of Life Never Cease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44DA19-1512-CB39-2F08-1DDC5E9126B5}"/>
              </a:ext>
            </a:extLst>
          </p:cNvPr>
          <p:cNvSpPr txBox="1"/>
          <p:nvPr/>
        </p:nvSpPr>
        <p:spPr>
          <a:xfrm>
            <a:off x="2583629" y="2992418"/>
            <a:ext cx="173198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赦免罪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B05FF-229D-582D-C811-8D29BD7BB2F2}"/>
              </a:ext>
            </a:extLst>
          </p:cNvPr>
          <p:cNvSpPr txBox="1"/>
          <p:nvPr/>
        </p:nvSpPr>
        <p:spPr>
          <a:xfrm>
            <a:off x="1926075" y="2244915"/>
            <a:ext cx="7577847" cy="31085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约翰福音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13:15 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我给你们作了榜样，叫你们照着我向你们所做的去做。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17 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你们既知道这事，若是去行就有福了。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马太福音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13:23 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撒在好地上的，就是人听道明白了，后来结实，有一百倍的，有六十倍的，有三十倍的。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D4615A-F577-31F8-B320-8CB7FCF0815E}"/>
              </a:ext>
            </a:extLst>
          </p:cNvPr>
          <p:cNvSpPr txBox="1"/>
          <p:nvPr/>
        </p:nvSpPr>
        <p:spPr>
          <a:xfrm>
            <a:off x="1517515" y="5632315"/>
            <a:ext cx="8900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得救成圣之路：听见 → 听懂 → 行动 → 结果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8283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AC8CFB-E85A-BA55-2D31-A4A895926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新年献活祭">
            <a:extLst>
              <a:ext uri="{FF2B5EF4-FFF2-40B4-BE49-F238E27FC236}">
                <a16:creationId xmlns:a16="http://schemas.microsoft.com/office/drawing/2014/main" id="{9CCF0C4E-C1F7-D247-388B-4473129C2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856" y="0"/>
            <a:ext cx="6415144" cy="6938682"/>
          </a:xfrm>
          <a:prstGeom prst="rect">
            <a:avLst/>
          </a:prstGeom>
          <a:noFill/>
          <a:effectLst>
            <a:softEdge rad="5588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CDEAEAD-71F1-91F1-7E52-C345B2F7262B}"/>
              </a:ext>
            </a:extLst>
          </p:cNvPr>
          <p:cNvSpPr txBox="1"/>
          <p:nvPr/>
        </p:nvSpPr>
        <p:spPr>
          <a:xfrm>
            <a:off x="0" y="91439"/>
            <a:ext cx="1219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/>
          </a:p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当作圣洁的活祭献与神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dirty="0"/>
          </a:p>
          <a:p>
            <a:pPr algn="ctr"/>
            <a:r>
              <a:rPr lang="zh-CN" altLang="en-US" sz="4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请说，仆人敬听！</a:t>
            </a:r>
            <a:br>
              <a:rPr lang="en-US" altLang="zh-CN" sz="44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4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3200" b="1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Speak,</a:t>
            </a:r>
            <a:r>
              <a:rPr lang="zh-CN" altLang="en-US" sz="3200" b="1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 </a:t>
            </a:r>
            <a:r>
              <a:rPr lang="en-US" altLang="zh-CN" sz="3200" b="1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for Your servant hears</a:t>
            </a:r>
            <a:br>
              <a:rPr lang="en-US" sz="1400" dirty="0">
                <a:solidFill>
                  <a:srgbClr val="0070C0"/>
                </a:solidFill>
              </a:rPr>
            </a:br>
            <a:endParaRPr lang="en-US" altLang="zh-CN" sz="36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一、听而听见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生命的开始</a:t>
            </a:r>
            <a:endParaRPr lang="en-US" dirty="0"/>
          </a:p>
          <a:p>
            <a:r>
              <a:rPr lang="en-US" sz="2800" dirty="0">
                <a:solidFill>
                  <a:srgbClr val="0070C0"/>
                </a:solidFill>
              </a:rPr>
              <a:t>           </a:t>
            </a:r>
            <a:r>
              <a:rPr lang="en-US" altLang="zh-CN" sz="2400" dirty="0">
                <a:solidFill>
                  <a:srgbClr val="0070C0"/>
                </a:solidFill>
              </a:rPr>
              <a:t>Listening and Hearing is the beginning of life</a:t>
            </a:r>
            <a:endParaRPr lang="en-US" sz="2400" dirty="0">
              <a:solidFill>
                <a:srgbClr val="0070C0"/>
              </a:solidFill>
            </a:endParaRPr>
          </a:p>
          <a:p>
            <a:pPr lvl="0"/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二、听而听懂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生命的长进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sz="2800" dirty="0">
                <a:solidFill>
                  <a:srgbClr val="0070C0"/>
                </a:solidFill>
              </a:rPr>
              <a:t>           </a:t>
            </a:r>
            <a:r>
              <a:rPr lang="en-US" sz="2400" dirty="0">
                <a:solidFill>
                  <a:srgbClr val="0070C0"/>
                </a:solidFill>
              </a:rPr>
              <a:t>Listening to Comprehend is the growth in life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三、听而行动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生命的结果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US" altLang="zh-CN" sz="40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sz="2800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            </a:t>
            </a:r>
            <a:r>
              <a:rPr lang="en-US" sz="2400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Listening and Acting is the fruit of life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0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4633F9-1C9A-BB1E-F4A4-C0F2BA6AA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F89E8-BB37-13B2-ABB3-5837DC4CB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2902" y="874459"/>
            <a:ext cx="5509098" cy="4738401"/>
          </a:xfrm>
          <a:solidFill>
            <a:schemeClr val="tx2">
              <a:lumMod val="10000"/>
              <a:lumOff val="9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altLang="zh-CN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  <a:cs typeface="Lao UI" panose="020B0502040204020203" pitchFamily="34" charset="0"/>
            </a:endParaRPr>
          </a:p>
          <a:p>
            <a:pPr marL="0" indent="0">
              <a:buNone/>
            </a:pPr>
            <a:r>
              <a:rPr lang="zh-CN" altLang="en-US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Lao UI" panose="020B0502040204020203" pitchFamily="34" charset="0"/>
              </a:rPr>
              <a:t>撒母耳记上</a:t>
            </a:r>
            <a:r>
              <a:rPr lang="en-US" altLang="zh-CN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Lao UI" panose="020B0502040204020203" pitchFamily="34" charset="0"/>
              </a:rPr>
              <a:t>3:10 </a:t>
            </a:r>
            <a:r>
              <a:rPr lang="zh-CN" altLang="en-US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Lao UI" panose="020B0502040204020203" pitchFamily="34" charset="0"/>
              </a:rPr>
              <a:t>耶和华又来站着，像前三次</a:t>
            </a:r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  <a:cs typeface="Lao UI" panose="020B0502040204020203" pitchFamily="34" charset="0"/>
              </a:rPr>
              <a:t>呼唤</a:t>
            </a:r>
            <a:r>
              <a:rPr lang="zh-CN" altLang="en-US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Lao UI" panose="020B0502040204020203" pitchFamily="34" charset="0"/>
              </a:rPr>
              <a:t>说：“撒母耳啊！撒母耳啊！”撒母耳回答说：“</a:t>
            </a:r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  <a:cs typeface="Lao UI" panose="020B0502040204020203" pitchFamily="34" charset="0"/>
              </a:rPr>
              <a:t>请说，仆人敬听！</a:t>
            </a:r>
            <a:r>
              <a:rPr lang="zh-CN" altLang="en-US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Lao UI" panose="020B0502040204020203" pitchFamily="34" charset="0"/>
              </a:rPr>
              <a:t>”</a:t>
            </a:r>
            <a:endParaRPr lang="en-US" altLang="zh-CN" sz="32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  <a:cs typeface="Lao UI" panose="020B0502040204020203" pitchFamily="34" charset="0"/>
            </a:endParaRPr>
          </a:p>
          <a:p>
            <a:pPr marL="0" indent="0">
              <a:buNone/>
            </a:pPr>
            <a:endParaRPr lang="zh-CN" altLang="en-US" sz="32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  <a:cs typeface="Lao UI" panose="020B0502040204020203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+mj-lt"/>
              </a:rPr>
              <a:t>1 </a:t>
            </a:r>
            <a:r>
              <a:rPr lang="en-US" altLang="zh-CN" dirty="0">
                <a:solidFill>
                  <a:srgbClr val="0070C0"/>
                </a:solidFill>
                <a:latin typeface="+mj-lt"/>
              </a:rPr>
              <a:t>Samuel </a:t>
            </a:r>
            <a:r>
              <a:rPr lang="en-US" altLang="zh-CN" b="1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3</a:t>
            </a:r>
            <a:r>
              <a:rPr lang="en-US" altLang="zh-TW" b="1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: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10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 And the LORD came and stood,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calling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 as at other times, “Samuel! Samuel!” And Samuel said, “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Speak, for your servant hears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.”</a:t>
            </a:r>
            <a:endParaRPr lang="en-US" b="1" dirty="0">
              <a:solidFill>
                <a:srgbClr val="0070C0"/>
              </a:solidFill>
              <a:latin typeface="+mj-lt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26E653-2C8C-EBDC-0E2A-B31B0B9F5CA5}"/>
              </a:ext>
            </a:extLst>
          </p:cNvPr>
          <p:cNvSpPr txBox="1"/>
          <p:nvPr/>
        </p:nvSpPr>
        <p:spPr>
          <a:xfrm>
            <a:off x="77821" y="1035138"/>
            <a:ext cx="67412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从听见人到听见神</a:t>
            </a:r>
            <a:endParaRPr lang="en-US" altLang="zh-CN" sz="3200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前三次呼唤：听到人声</a:t>
            </a:r>
            <a:endParaRPr lang="en-US" altLang="zh-CN" sz="28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第四次呼唤：听到神语</a:t>
            </a:r>
            <a:endParaRPr lang="en-US" altLang="zh-CN" sz="28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2.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从服事殿到服事神</a:t>
            </a:r>
            <a:endParaRPr lang="en-US" altLang="zh-CN" sz="32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跟随以利的“学徒”</a:t>
            </a:r>
            <a:endParaRPr lang="en-US" altLang="zh-CN" sz="28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服事耶和华的仆人</a:t>
            </a:r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</a:p>
          <a:p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3.</a:t>
            </a:r>
            <a:r>
              <a:rPr lang="zh-CN" altLang="en-US" sz="3200" b="1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用心灵敬听遵行神的话</a:t>
            </a:r>
            <a:endParaRPr lang="en-US" altLang="zh-CN" sz="32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听（</a:t>
            </a:r>
            <a:r>
              <a:rPr lang="en-US" altLang="zh-CN" sz="2400" b="1" dirty="0">
                <a:solidFill>
                  <a:srgbClr val="00B0F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8085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）的内心：留意、留心、专注、敬畏</a:t>
            </a:r>
            <a:endParaRPr lang="en-US" altLang="zh-CN" sz="24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听的态度：要听懂、要听与从</a:t>
            </a:r>
            <a:endParaRPr lang="en-US" altLang="zh-CN" sz="24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听的行动：遵从听到的而行</a:t>
            </a:r>
            <a:endParaRPr lang="en-US" altLang="zh-CN" sz="24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187684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585A6E-43DC-F25E-977E-ED6D0B433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新年献活祭">
            <a:extLst>
              <a:ext uri="{FF2B5EF4-FFF2-40B4-BE49-F238E27FC236}">
                <a16:creationId xmlns:a16="http://schemas.microsoft.com/office/drawing/2014/main" id="{98948B32-DB8E-7A9A-B286-8963D96BA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856" y="0"/>
            <a:ext cx="6415144" cy="6938682"/>
          </a:xfrm>
          <a:prstGeom prst="rect">
            <a:avLst/>
          </a:prstGeom>
          <a:noFill/>
          <a:effectLst>
            <a:softEdge rad="5588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872DF11-FC73-FAA2-3B00-08201244BDF1}"/>
              </a:ext>
            </a:extLst>
          </p:cNvPr>
          <p:cNvSpPr txBox="1"/>
          <p:nvPr/>
        </p:nvSpPr>
        <p:spPr>
          <a:xfrm>
            <a:off x="0" y="91439"/>
            <a:ext cx="1219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/>
          </a:p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当作圣洁的活祭献与神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dirty="0"/>
          </a:p>
          <a:p>
            <a:pPr algn="ctr"/>
            <a:r>
              <a:rPr lang="zh-CN" altLang="en-US" sz="4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请说，仆人敬听！</a:t>
            </a:r>
            <a:br>
              <a:rPr lang="en-US" altLang="zh-CN" sz="44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4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3200" b="1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Speak,</a:t>
            </a:r>
            <a:r>
              <a:rPr lang="zh-CN" altLang="en-US" sz="3200" b="1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 </a:t>
            </a:r>
            <a:r>
              <a:rPr lang="en-US" altLang="zh-CN" sz="3200" b="1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for Your servant hears</a:t>
            </a:r>
            <a:br>
              <a:rPr lang="en-US" sz="1400" dirty="0">
                <a:solidFill>
                  <a:srgbClr val="0070C0"/>
                </a:solidFill>
              </a:rPr>
            </a:br>
            <a:endParaRPr lang="en-US" altLang="zh-CN" sz="36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一、听而听见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生命的开始</a:t>
            </a:r>
            <a:endParaRPr lang="en-US" dirty="0"/>
          </a:p>
          <a:p>
            <a:r>
              <a:rPr lang="en-US" sz="2800" dirty="0">
                <a:solidFill>
                  <a:srgbClr val="0070C0"/>
                </a:solidFill>
              </a:rPr>
              <a:t>           </a:t>
            </a:r>
            <a:r>
              <a:rPr lang="en-US" altLang="zh-CN" sz="2400" dirty="0">
                <a:solidFill>
                  <a:srgbClr val="0070C0"/>
                </a:solidFill>
              </a:rPr>
              <a:t>Listening and Hearing is the beginning of life</a:t>
            </a:r>
            <a:endParaRPr lang="en-US" sz="2400" dirty="0">
              <a:solidFill>
                <a:srgbClr val="0070C0"/>
              </a:solidFill>
            </a:endParaRPr>
          </a:p>
          <a:p>
            <a:pPr lvl="0"/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二、听而听懂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生命的长进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sz="2800" dirty="0">
                <a:solidFill>
                  <a:srgbClr val="0070C0"/>
                </a:solidFill>
              </a:rPr>
              <a:t>           </a:t>
            </a:r>
            <a:r>
              <a:rPr lang="en-US" sz="2400" dirty="0">
                <a:solidFill>
                  <a:srgbClr val="0070C0"/>
                </a:solidFill>
              </a:rPr>
              <a:t>Listening to Comprehend is the growth in life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三、听而行动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生命的结果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US" altLang="zh-CN" sz="40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sz="2800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            </a:t>
            </a:r>
            <a:r>
              <a:rPr lang="en-US" sz="2400" dirty="0">
                <a:solidFill>
                  <a:srgbClr val="0070C0"/>
                </a:solidFill>
                <a:latin typeface="+mj-lt"/>
                <a:ea typeface="KaiTi" panose="02010609060101010101" pitchFamily="49" charset="-122"/>
              </a:rPr>
              <a:t>Listening and Acting is the fruit of life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06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BF592E-25D1-C294-72E0-D575FD346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7D6EBD-F797-A147-2BF4-FAE80E39024B}"/>
              </a:ext>
            </a:extLst>
          </p:cNvPr>
          <p:cNvSpPr txBox="1"/>
          <p:nvPr/>
        </p:nvSpPr>
        <p:spPr>
          <a:xfrm>
            <a:off x="150607" y="295835"/>
            <a:ext cx="11876442" cy="1077218"/>
          </a:xfrm>
          <a:prstGeom prst="rect">
            <a:avLst/>
          </a:prstGeom>
          <a:solidFill>
            <a:srgbClr val="D8E3CF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一、听而听见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生命的开始</a:t>
            </a:r>
            <a:endParaRPr lang="en-US" sz="4000" dirty="0"/>
          </a:p>
          <a:p>
            <a:r>
              <a:rPr lang="en-US" sz="2400" dirty="0">
                <a:solidFill>
                  <a:srgbClr val="0070C0"/>
                </a:solidFill>
              </a:rPr>
              <a:t>           </a:t>
            </a:r>
            <a:r>
              <a:rPr lang="en-US" altLang="zh-CN" sz="2400" dirty="0">
                <a:solidFill>
                  <a:srgbClr val="0070C0"/>
                </a:solidFill>
              </a:rPr>
              <a:t>Listening and Hearing is the beginning of life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CD905B-A402-ACDE-E486-66D3A1894FC1}"/>
              </a:ext>
            </a:extLst>
          </p:cNvPr>
          <p:cNvSpPr txBox="1"/>
          <p:nvPr/>
        </p:nvSpPr>
        <p:spPr>
          <a:xfrm>
            <a:off x="593388" y="1471736"/>
            <a:ext cx="10194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从听到人声到听见神语</a:t>
            </a:r>
            <a:endParaRPr lang="en-US" altLang="zh-CN" sz="3200" dirty="0"/>
          </a:p>
          <a:p>
            <a:r>
              <a:rPr lang="en-US" sz="2400" dirty="0">
                <a:solidFill>
                  <a:srgbClr val="0070C0"/>
                </a:solidFill>
              </a:rPr>
              <a:t>    From Hearing Human Voices to Hearing the Voice of God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F0405B-25E4-BF74-E5C2-7A06DF3BB029}"/>
              </a:ext>
            </a:extLst>
          </p:cNvPr>
          <p:cNvSpPr txBox="1"/>
          <p:nvPr/>
        </p:nvSpPr>
        <p:spPr>
          <a:xfrm>
            <a:off x="4659549" y="3052311"/>
            <a:ext cx="745138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3:4,5,6 “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你呼唤我？我在这里”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14A04E-5084-D506-669F-4DCD8C44FAFA}"/>
              </a:ext>
            </a:extLst>
          </p:cNvPr>
          <p:cNvSpPr txBox="1"/>
          <p:nvPr/>
        </p:nvSpPr>
        <p:spPr>
          <a:xfrm>
            <a:off x="4737370" y="4007301"/>
            <a:ext cx="7454630" cy="255454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撒母耳上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3:10 “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请说，仆人敬听！”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摩西：</a:t>
            </a:r>
            <a:r>
              <a:rPr lang="en-US" altLang="zh-CN" sz="25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CN" altLang="en-US" sz="25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年王宫，</a:t>
            </a:r>
            <a:r>
              <a:rPr lang="en-US" altLang="zh-CN" sz="25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CN" altLang="en-US" sz="25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年旷野，荆棘火焰中被</a:t>
            </a:r>
            <a:r>
              <a:rPr lang="zh-CN" altLang="en-US" sz="26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呼召</a:t>
            </a:r>
            <a:endParaRPr lang="en-US" altLang="zh-CN" sz="26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6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保罗：律法训练，大马色遇主，安静多年，外邦传道</a:t>
            </a:r>
            <a:endParaRPr lang="en-US" altLang="zh-CN" sz="26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6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你和我：知识训练，来到美国，应召得救，服事追求，</a:t>
            </a:r>
            <a:r>
              <a:rPr lang="en-US" altLang="zh-CN" sz="26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…?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A34A95-49B8-9D54-1D9E-86B7F4DEA405}"/>
              </a:ext>
            </a:extLst>
          </p:cNvPr>
          <p:cNvSpPr txBox="1"/>
          <p:nvPr/>
        </p:nvSpPr>
        <p:spPr>
          <a:xfrm>
            <a:off x="904673" y="4733479"/>
            <a:ext cx="3577605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被预备回应呼召</a:t>
            </a:r>
            <a:endParaRPr lang="en-US" altLang="zh-CN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到回应神的呼召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7D7EB8-2107-32BE-850B-1DAA59FA7650}"/>
              </a:ext>
            </a:extLst>
          </p:cNvPr>
          <p:cNvSpPr txBox="1"/>
          <p:nvPr/>
        </p:nvSpPr>
        <p:spPr>
          <a:xfrm>
            <a:off x="778213" y="2895141"/>
            <a:ext cx="3638145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听到人的声音</a:t>
            </a:r>
            <a:endParaRPr lang="en-US" altLang="zh-CN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预备</a:t>
            </a:r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听神呼召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8404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8E0D3F-632C-B418-0418-1773654D1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F780A9-C386-9608-AB8A-8B9385704927}"/>
              </a:ext>
            </a:extLst>
          </p:cNvPr>
          <p:cNvSpPr txBox="1"/>
          <p:nvPr/>
        </p:nvSpPr>
        <p:spPr>
          <a:xfrm>
            <a:off x="150607" y="295835"/>
            <a:ext cx="11876442" cy="1077218"/>
          </a:xfrm>
          <a:prstGeom prst="rect">
            <a:avLst/>
          </a:prstGeom>
          <a:solidFill>
            <a:srgbClr val="D8E3CF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一、听而听见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生命的开始</a:t>
            </a:r>
            <a:endParaRPr lang="en-US" sz="4000" dirty="0"/>
          </a:p>
          <a:p>
            <a:r>
              <a:rPr lang="en-US" sz="2400" dirty="0">
                <a:solidFill>
                  <a:srgbClr val="0070C0"/>
                </a:solidFill>
              </a:rPr>
              <a:t>           </a:t>
            </a:r>
            <a:r>
              <a:rPr lang="en-US" altLang="zh-CN" sz="2400" dirty="0">
                <a:solidFill>
                  <a:srgbClr val="0070C0"/>
                </a:solidFill>
              </a:rPr>
              <a:t>Listening and Hearing is the beginning of life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757C78-04C9-1ADB-2C4D-80BA05467C30}"/>
              </a:ext>
            </a:extLst>
          </p:cNvPr>
          <p:cNvSpPr txBox="1"/>
          <p:nvPr/>
        </p:nvSpPr>
        <p:spPr>
          <a:xfrm>
            <a:off x="593388" y="1471736"/>
            <a:ext cx="10194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2.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听见需要向神敞开的心</a:t>
            </a:r>
            <a:r>
              <a:rPr lang="en-US" altLang="zh-CN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Hearing </a:t>
            </a:r>
            <a:r>
              <a:rPr lang="en-US" altLang="zh-CN" sz="2400" dirty="0">
                <a:solidFill>
                  <a:srgbClr val="0070C0"/>
                </a:solidFill>
              </a:rPr>
              <a:t>requires an open heart to God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156762-F111-0C95-D08F-BC79C026B88E}"/>
              </a:ext>
            </a:extLst>
          </p:cNvPr>
          <p:cNvSpPr txBox="1"/>
          <p:nvPr/>
        </p:nvSpPr>
        <p:spPr>
          <a:xfrm>
            <a:off x="5403428" y="2342192"/>
            <a:ext cx="6658869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路加福音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8:10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他说：“神国的奥秘只叫你们知道；至于别人，就用比喻，叫他们看也看不见，听也听不明。”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7D3CAC-E5FF-4FEB-BD85-9E8383FB378C}"/>
              </a:ext>
            </a:extLst>
          </p:cNvPr>
          <p:cNvSpPr txBox="1"/>
          <p:nvPr/>
        </p:nvSpPr>
        <p:spPr>
          <a:xfrm>
            <a:off x="5384736" y="3832202"/>
            <a:ext cx="6667833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马太福音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11:15 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有耳可听的，就应当听！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启示录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章：凡有耳的，就应当听！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7D83AE-A973-0F58-0B0C-24AAEA5A1C9A}"/>
              </a:ext>
            </a:extLst>
          </p:cNvPr>
          <p:cNvSpPr txBox="1"/>
          <p:nvPr/>
        </p:nvSpPr>
        <p:spPr>
          <a:xfrm>
            <a:off x="894946" y="3896900"/>
            <a:ext cx="4202348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凡有耳的就应当听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2D63E6-946B-18B7-EE1F-50D3103103C1}"/>
              </a:ext>
            </a:extLst>
          </p:cNvPr>
          <p:cNvSpPr txBox="1"/>
          <p:nvPr/>
        </p:nvSpPr>
        <p:spPr>
          <a:xfrm>
            <a:off x="836579" y="2992418"/>
            <a:ext cx="421207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神只对神敞开的心说话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625D37-625E-8A3E-EABC-BCB02D58B447}"/>
              </a:ext>
            </a:extLst>
          </p:cNvPr>
          <p:cNvSpPr txBox="1"/>
          <p:nvPr/>
        </p:nvSpPr>
        <p:spPr>
          <a:xfrm>
            <a:off x="1420238" y="4893013"/>
            <a:ext cx="85797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向神敞开的心：</a:t>
            </a:r>
            <a:r>
              <a:rPr lang="en-US" altLang="zh-CN" sz="32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</a:t>
            </a:r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谦卑的心</a:t>
            </a:r>
            <a:endParaRPr lang="en-US" altLang="zh-CN" sz="32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顺服的心</a:t>
            </a:r>
            <a:endParaRPr lang="en-US" altLang="zh-CN" sz="32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渴慕的心</a:t>
            </a:r>
            <a:endParaRPr lang="en-US" altLang="zh-CN" sz="32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清洁的心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7874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0D80E2-7142-9982-CA04-5E8EE78CB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718DC7-1F32-2C6A-0EAF-FE6A2F3E9EEA}"/>
              </a:ext>
            </a:extLst>
          </p:cNvPr>
          <p:cNvSpPr txBox="1"/>
          <p:nvPr/>
        </p:nvSpPr>
        <p:spPr>
          <a:xfrm>
            <a:off x="150607" y="295835"/>
            <a:ext cx="11876442" cy="1077218"/>
          </a:xfrm>
          <a:prstGeom prst="rect">
            <a:avLst/>
          </a:prstGeom>
          <a:solidFill>
            <a:srgbClr val="D8E3CF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一、听而听见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生命的开始</a:t>
            </a:r>
            <a:endParaRPr lang="en-US" sz="4000" dirty="0"/>
          </a:p>
          <a:p>
            <a:r>
              <a:rPr lang="en-US" sz="2400" dirty="0">
                <a:solidFill>
                  <a:srgbClr val="0070C0"/>
                </a:solidFill>
              </a:rPr>
              <a:t>           </a:t>
            </a:r>
            <a:r>
              <a:rPr lang="en-US" altLang="zh-CN" sz="2400" dirty="0">
                <a:solidFill>
                  <a:srgbClr val="0070C0"/>
                </a:solidFill>
              </a:rPr>
              <a:t>Listening and Hearing is the beginning of life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1CC6E-F817-C78E-167F-026FF7C7D400}"/>
              </a:ext>
            </a:extLst>
          </p:cNvPr>
          <p:cNvSpPr txBox="1"/>
          <p:nvPr/>
        </p:nvSpPr>
        <p:spPr>
          <a:xfrm>
            <a:off x="593388" y="1471736"/>
            <a:ext cx="10194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3.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听见是生命的开始</a:t>
            </a:r>
            <a:r>
              <a:rPr lang="en-US" altLang="zh-CN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Listening and Hearing is the beginning of life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4AD187-304F-3888-8BBB-82BF81E0B158}"/>
              </a:ext>
            </a:extLst>
          </p:cNvPr>
          <p:cNvSpPr txBox="1"/>
          <p:nvPr/>
        </p:nvSpPr>
        <p:spPr>
          <a:xfrm>
            <a:off x="5432612" y="2517290"/>
            <a:ext cx="5002306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开始认识耶和华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得到神的默示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开始以先知身份服事神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B31EA5-EDFB-761D-70C1-D9327EF86692}"/>
              </a:ext>
            </a:extLst>
          </p:cNvPr>
          <p:cNvSpPr txBox="1"/>
          <p:nvPr/>
        </p:nvSpPr>
        <p:spPr>
          <a:xfrm>
            <a:off x="5423648" y="4143488"/>
            <a:ext cx="5796578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开始顺服耶和华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带领以色列族出埃及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旷野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年预备进迦南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548207-333A-960F-6E7C-339B1B53C0E6}"/>
              </a:ext>
            </a:extLst>
          </p:cNvPr>
          <p:cNvSpPr txBox="1"/>
          <p:nvPr/>
        </p:nvSpPr>
        <p:spPr>
          <a:xfrm>
            <a:off x="3307404" y="4266552"/>
            <a:ext cx="2071992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摩西听见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05C039-DC2F-D87A-ED8C-7B58840AA1DA}"/>
              </a:ext>
            </a:extLst>
          </p:cNvPr>
          <p:cNvSpPr txBox="1"/>
          <p:nvPr/>
        </p:nvSpPr>
        <p:spPr>
          <a:xfrm>
            <a:off x="3264565" y="2768682"/>
            <a:ext cx="217319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撒母耳听见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9052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2ABE2A-EAB6-7E12-995D-B3B267912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38C7A3-97DA-4F45-4951-6DBBD28EBAD2}"/>
              </a:ext>
            </a:extLst>
          </p:cNvPr>
          <p:cNvSpPr txBox="1"/>
          <p:nvPr/>
        </p:nvSpPr>
        <p:spPr>
          <a:xfrm>
            <a:off x="150607" y="295835"/>
            <a:ext cx="11876442" cy="1077218"/>
          </a:xfrm>
          <a:prstGeom prst="rect">
            <a:avLst/>
          </a:prstGeom>
          <a:solidFill>
            <a:srgbClr val="D8E3CF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一、听而听见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生命的开始</a:t>
            </a:r>
            <a:endParaRPr lang="en-US" sz="4000" dirty="0"/>
          </a:p>
          <a:p>
            <a:r>
              <a:rPr lang="en-US" sz="2400" dirty="0">
                <a:solidFill>
                  <a:srgbClr val="0070C0"/>
                </a:solidFill>
              </a:rPr>
              <a:t>           </a:t>
            </a:r>
            <a:r>
              <a:rPr lang="en-US" altLang="zh-CN" sz="2400" dirty="0">
                <a:solidFill>
                  <a:srgbClr val="0070C0"/>
                </a:solidFill>
              </a:rPr>
              <a:t>Listening and Hearing is the beginning of life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AABCED-9D24-7D79-779E-36C1BC89BD06}"/>
              </a:ext>
            </a:extLst>
          </p:cNvPr>
          <p:cNvSpPr txBox="1"/>
          <p:nvPr/>
        </p:nvSpPr>
        <p:spPr>
          <a:xfrm>
            <a:off x="593388" y="1471736"/>
            <a:ext cx="10194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3.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听见是生命的开始</a:t>
            </a:r>
            <a:r>
              <a:rPr lang="en-US" altLang="zh-CN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Listening and Hearing is the beginning of life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2E538E-6935-43DA-3D1A-ACF459FE9711}"/>
              </a:ext>
            </a:extLst>
          </p:cNvPr>
          <p:cNvSpPr txBox="1"/>
          <p:nvPr/>
        </p:nvSpPr>
        <p:spPr>
          <a:xfrm>
            <a:off x="5432612" y="2517290"/>
            <a:ext cx="5002306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开始相信复活的基督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开始顺服服事基督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开始传讲耶稣基督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78E96-8DE5-736F-94DD-292D1D82E632}"/>
              </a:ext>
            </a:extLst>
          </p:cNvPr>
          <p:cNvSpPr txBox="1"/>
          <p:nvPr/>
        </p:nvSpPr>
        <p:spPr>
          <a:xfrm>
            <a:off x="5423648" y="4143488"/>
            <a:ext cx="5796578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开始接受复活的基督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开始追求耶稣基督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开始服事耶稣基督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F5DE1-9588-00EF-7C96-13C95BFDE61A}"/>
              </a:ext>
            </a:extLst>
          </p:cNvPr>
          <p:cNvSpPr txBox="1"/>
          <p:nvPr/>
        </p:nvSpPr>
        <p:spPr>
          <a:xfrm>
            <a:off x="3307404" y="4266552"/>
            <a:ext cx="2071992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你我听见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5922A8-6F30-D3BD-BA88-6E330BE94B5E}"/>
              </a:ext>
            </a:extLst>
          </p:cNvPr>
          <p:cNvSpPr txBox="1"/>
          <p:nvPr/>
        </p:nvSpPr>
        <p:spPr>
          <a:xfrm>
            <a:off x="3264565" y="2768682"/>
            <a:ext cx="217319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保罗听见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9653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1CA309-B61A-DCB6-CD24-B1AE74E4A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D83BC8-122A-1029-3867-16FDA4BC88DE}"/>
              </a:ext>
            </a:extLst>
          </p:cNvPr>
          <p:cNvSpPr txBox="1"/>
          <p:nvPr/>
        </p:nvSpPr>
        <p:spPr>
          <a:xfrm>
            <a:off x="150607" y="295835"/>
            <a:ext cx="11876442" cy="1077218"/>
          </a:xfrm>
          <a:prstGeom prst="rect">
            <a:avLst/>
          </a:prstGeom>
          <a:solidFill>
            <a:srgbClr val="D8E3CF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二、听而听懂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生命的长进</a:t>
            </a:r>
            <a:endParaRPr lang="en-US" sz="4000" dirty="0"/>
          </a:p>
          <a:p>
            <a:r>
              <a:rPr lang="en-US" sz="2400" dirty="0">
                <a:solidFill>
                  <a:srgbClr val="0070C0"/>
                </a:solidFill>
              </a:rPr>
              <a:t>           Listening to Comprehend is the growth in life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24BFFE-93D4-F643-15F6-CE6A27301C92}"/>
              </a:ext>
            </a:extLst>
          </p:cNvPr>
          <p:cNvSpPr txBox="1"/>
          <p:nvPr/>
        </p:nvSpPr>
        <p:spPr>
          <a:xfrm>
            <a:off x="593388" y="1471736"/>
            <a:ext cx="11167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听懂方得生命的粮 </a:t>
            </a:r>
            <a:r>
              <a:rPr lang="en-US" sz="2400" dirty="0">
                <a:solidFill>
                  <a:srgbClr val="0070C0"/>
                </a:solidFill>
              </a:rPr>
              <a:t> Only by understanding can one obtain the food of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BE3E1B-A077-0A81-8CCF-A20B071F4EED}"/>
              </a:ext>
            </a:extLst>
          </p:cNvPr>
          <p:cNvSpPr txBox="1"/>
          <p:nvPr/>
        </p:nvSpPr>
        <p:spPr>
          <a:xfrm>
            <a:off x="4426086" y="2964762"/>
            <a:ext cx="749354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约翰福音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6:35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耶稣说：“我就是生命的粮，到我这里来的，必定不饿；信我的，永远不渴。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DCA0C2-3934-FBAC-75B2-79049B921FAB}"/>
              </a:ext>
            </a:extLst>
          </p:cNvPr>
          <p:cNvSpPr txBox="1"/>
          <p:nvPr/>
        </p:nvSpPr>
        <p:spPr>
          <a:xfrm>
            <a:off x="1566154" y="3235609"/>
            <a:ext cx="272027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耶稣是生命的粮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71BA3B-E088-4D3E-0EDC-F8F35B6741F9}"/>
              </a:ext>
            </a:extLst>
          </p:cNvPr>
          <p:cNvSpPr txBox="1"/>
          <p:nvPr/>
        </p:nvSpPr>
        <p:spPr>
          <a:xfrm>
            <a:off x="2071991" y="2159540"/>
            <a:ext cx="71595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听懂：真理进入生命并在生命中运行</a:t>
            </a:r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!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7307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8E3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0C1C05-E205-1067-BD97-47379641D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A06D9E5-323C-29A2-7631-489F5DF63F46}"/>
              </a:ext>
            </a:extLst>
          </p:cNvPr>
          <p:cNvSpPr txBox="1"/>
          <p:nvPr/>
        </p:nvSpPr>
        <p:spPr>
          <a:xfrm>
            <a:off x="150607" y="295835"/>
            <a:ext cx="11876442" cy="1077218"/>
          </a:xfrm>
          <a:prstGeom prst="rect">
            <a:avLst/>
          </a:prstGeom>
          <a:solidFill>
            <a:srgbClr val="D8E3CF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二、听而听懂 </a:t>
            </a:r>
            <a:r>
              <a:rPr lang="en-US" altLang="zh-CN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生命的长进</a:t>
            </a:r>
            <a:endParaRPr lang="en-US" sz="4000" dirty="0"/>
          </a:p>
          <a:p>
            <a:r>
              <a:rPr lang="en-US" sz="2400" dirty="0">
                <a:solidFill>
                  <a:srgbClr val="0070C0"/>
                </a:solidFill>
              </a:rPr>
              <a:t>           Listening to Comprehend is the growth in life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E44EAF-283A-90CE-A839-CD1533CA0237}"/>
              </a:ext>
            </a:extLst>
          </p:cNvPr>
          <p:cNvSpPr txBox="1"/>
          <p:nvPr/>
        </p:nvSpPr>
        <p:spPr>
          <a:xfrm>
            <a:off x="593387" y="1471736"/>
            <a:ext cx="11264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2.</a:t>
            </a:r>
            <a:r>
              <a:rPr lang="zh-CN" altLang="en-US" sz="32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听懂才能行对的路</a:t>
            </a:r>
            <a:r>
              <a:rPr lang="en-US" altLang="zh-CN" sz="24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Only by truly understanding can one walk the right path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B76E6C-8A37-788E-BFE0-5ECCA2758A76}"/>
              </a:ext>
            </a:extLst>
          </p:cNvPr>
          <p:cNvSpPr txBox="1"/>
          <p:nvPr/>
        </p:nvSpPr>
        <p:spPr>
          <a:xfrm>
            <a:off x="4445539" y="2517290"/>
            <a:ext cx="7577847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耶和华的话：灭尽他们所有的（撒上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15:3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扫罗的行动：怜惜亚甲和美物，不肯灭绝（撒上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15:9)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E56640-64F5-865E-9808-031E51C9D872}"/>
              </a:ext>
            </a:extLst>
          </p:cNvPr>
          <p:cNvSpPr txBox="1"/>
          <p:nvPr/>
        </p:nvSpPr>
        <p:spPr>
          <a:xfrm>
            <a:off x="4484451" y="4143488"/>
            <a:ext cx="7519481" cy="181588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撒母耳靠神告诉以利神要对以利家降罚。（撒上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3:18)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撒母耳行神引领的路：耶和华与他同在，使他所说的话一句都不落空。 （撒上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3:18)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8B7B8D-F718-064A-57F7-5A9278880D9D}"/>
              </a:ext>
            </a:extLst>
          </p:cNvPr>
          <p:cNvSpPr txBox="1"/>
          <p:nvPr/>
        </p:nvSpPr>
        <p:spPr>
          <a:xfrm>
            <a:off x="379380" y="4850211"/>
            <a:ext cx="3891063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撒母耳听懂而行对的路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ED07D0-3EDC-224A-F6AE-15ABB9F3E248}"/>
              </a:ext>
            </a:extLst>
          </p:cNvPr>
          <p:cNvSpPr txBox="1"/>
          <p:nvPr/>
        </p:nvSpPr>
        <p:spPr>
          <a:xfrm>
            <a:off x="1167319" y="2992418"/>
            <a:ext cx="314829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扫罗听见却没听懂</a:t>
            </a:r>
            <a:endParaRPr lang="en-US" sz="2800" b="1" dirty="0">
              <a:solidFill>
                <a:srgbClr val="00206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7066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11483</TotalTime>
  <Words>1548</Words>
  <Application>Microsoft Office PowerPoint</Application>
  <PresentationFormat>Widescreen</PresentationFormat>
  <Paragraphs>117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KaiTi</vt:lpstr>
      <vt:lpstr>Aptos</vt:lpstr>
      <vt:lpstr>Aptos Display</vt:lpstr>
      <vt:lpstr>Arial</vt:lpstr>
      <vt:lpstr>Office Theme</vt:lpstr>
      <vt:lpstr>请说，仆人敬听！  Speak，for Your servant hears     (撒母耳记上3:10) 4/26/2026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Hongming Wang</dc:creator>
  <cp:lastModifiedBy>GKCCCC</cp:lastModifiedBy>
  <cp:revision>133</cp:revision>
  <dcterms:created xsi:type="dcterms:W3CDTF">2025-12-23T14:50:38Z</dcterms:created>
  <dcterms:modified xsi:type="dcterms:W3CDTF">2026-04-26T17:09:55Z</dcterms:modified>
</cp:coreProperties>
</file>