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332" r:id="rId2"/>
    <p:sldId id="307" r:id="rId3"/>
    <p:sldId id="358" r:id="rId4"/>
    <p:sldId id="382" r:id="rId5"/>
    <p:sldId id="364" r:id="rId6"/>
    <p:sldId id="367" r:id="rId7"/>
    <p:sldId id="368" r:id="rId8"/>
    <p:sldId id="371" r:id="rId9"/>
    <p:sldId id="369" r:id="rId10"/>
    <p:sldId id="372" r:id="rId11"/>
    <p:sldId id="373" r:id="rId12"/>
    <p:sldId id="374" r:id="rId13"/>
    <p:sldId id="375" r:id="rId14"/>
    <p:sldId id="376" r:id="rId15"/>
    <p:sldId id="381" r:id="rId16"/>
    <p:sldId id="377" r:id="rId17"/>
    <p:sldId id="380" r:id="rId18"/>
    <p:sldId id="365" r:id="rId19"/>
    <p:sldId id="378" r:id="rId20"/>
    <p:sldId id="379" r:id="rId21"/>
    <p:sldId id="341" r:id="rId22"/>
    <p:sldId id="361" r:id="rId23"/>
    <p:sldId id="359" r:id="rId24"/>
    <p:sldId id="363" r:id="rId25"/>
    <p:sldId id="360" r:id="rId26"/>
    <p:sldId id="362" r:id="rId2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B95F4E9-6C2F-4AD3-97D9-2332D866C894}">
          <p14:sldIdLst>
            <p14:sldId id="332"/>
            <p14:sldId id="307"/>
            <p14:sldId id="358"/>
            <p14:sldId id="382"/>
          </p14:sldIdLst>
        </p14:section>
        <p14:section name="Untitled Section" id="{E8A129F0-4E21-4292-A7B1-9974041C12EC}">
          <p14:sldIdLst>
            <p14:sldId id="364"/>
            <p14:sldId id="367"/>
            <p14:sldId id="368"/>
            <p14:sldId id="371"/>
            <p14:sldId id="369"/>
            <p14:sldId id="372"/>
            <p14:sldId id="373"/>
            <p14:sldId id="374"/>
            <p14:sldId id="375"/>
            <p14:sldId id="376"/>
            <p14:sldId id="381"/>
            <p14:sldId id="377"/>
            <p14:sldId id="380"/>
            <p14:sldId id="365"/>
            <p14:sldId id="378"/>
            <p14:sldId id="379"/>
            <p14:sldId id="341"/>
            <p14:sldId id="361"/>
            <p14:sldId id="359"/>
            <p14:sldId id="363"/>
            <p14:sldId id="360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CC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23" autoAdjust="0"/>
    <p:restoredTop sz="82012" autoAdjust="0"/>
  </p:normalViewPr>
  <p:slideViewPr>
    <p:cSldViewPr>
      <p:cViewPr varScale="1">
        <p:scale>
          <a:sx n="86" d="100"/>
          <a:sy n="86" d="100"/>
        </p:scale>
        <p:origin x="522" y="12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B3BFEF-06B8-4981-9CA5-BA2F910A43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1F426-A8BA-4FA0-A4AE-E50A872D528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B14165F-EC63-4BAC-B8EA-87E844F92A0D}" type="datetimeFigureOut">
              <a:rPr lang="en-US"/>
              <a:pPr>
                <a:defRPr/>
              </a:pPr>
              <a:t>7/19/2026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FB74D86-FE6F-48B1-9FE9-B7FEA696E1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9B1EBA0-025D-4156-A4F4-102CEB8D2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3B1B8-919E-4941-B1BF-63E1FB3EC4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A7003-176E-408C-87D6-F229417F8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CE93D2-80B8-46EC-A7AF-F8CD169A2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9D0EB-3CE1-F10D-DA8B-4B078F151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C7A9C4-87FD-3E43-3155-F2B949D93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AB0A9E-EF36-ACE6-B83D-42C01BF50B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朱载堉</a:t>
            </a:r>
            <a:r>
              <a:rPr lang="en-US" altLang="zh-CN" dirty="0"/>
              <a:t>, </a:t>
            </a:r>
            <a:r>
              <a:rPr lang="zh-CN" altLang="en-US" dirty="0"/>
              <a:t>明太祖朱元璋九世孙</a:t>
            </a:r>
            <a:r>
              <a:rPr lang="en-US" altLang="zh-CN" dirty="0"/>
              <a:t>, (~500AD), </a:t>
            </a:r>
            <a:r>
              <a:rPr lang="zh-CN" altLang="en-US" dirty="0"/>
              <a:t>本为郑王世子</a:t>
            </a:r>
            <a:r>
              <a:rPr lang="en-US" altLang="zh-CN" dirty="0"/>
              <a:t>. </a:t>
            </a:r>
            <a:r>
              <a:rPr lang="zh-CN" altLang="en-US" dirty="0"/>
              <a:t>因父亲遭受冤屈受牵连</a:t>
            </a:r>
            <a:r>
              <a:rPr lang="en-US" altLang="zh-CN" dirty="0"/>
              <a:t>, </a:t>
            </a:r>
            <a:r>
              <a:rPr lang="zh-CN" altLang="en-US" dirty="0"/>
              <a:t>度过了十几年的布衣生活</a:t>
            </a:r>
            <a:r>
              <a:rPr lang="en-US" altLang="zh-CN" dirty="0"/>
              <a:t>, </a:t>
            </a:r>
            <a:r>
              <a:rPr lang="zh-CN" altLang="en-US" dirty="0"/>
              <a:t>后来虽平反却主动放弃了王位继承权</a:t>
            </a:r>
            <a:r>
              <a:rPr lang="en-US" altLang="zh-CN" dirty="0"/>
              <a:t>, </a:t>
            </a:r>
            <a:r>
              <a:rPr lang="zh-CN" altLang="en-US" dirty="0"/>
              <a:t>潜心钻研音律与历法</a:t>
            </a:r>
            <a:r>
              <a:rPr lang="en-US" altLang="zh-CN" dirty="0"/>
              <a:t>. </a:t>
            </a:r>
            <a:r>
              <a:rPr lang="zh-CN" altLang="en-US" dirty="0"/>
              <a:t>他看透了功名利禄</a:t>
            </a:r>
            <a:r>
              <a:rPr lang="en-US" altLang="zh-CN" dirty="0"/>
              <a:t>, </a:t>
            </a:r>
            <a:r>
              <a:rPr lang="zh-CN" altLang="en-US" dirty="0"/>
              <a:t>从而写下这首著名的哲理诗</a:t>
            </a:r>
            <a:r>
              <a:rPr lang="en-US" altLang="zh-CN" dirty="0"/>
              <a:t>, </a:t>
            </a:r>
            <a:r>
              <a:rPr lang="zh-CN" altLang="en-US" dirty="0"/>
              <a:t>劝诫世人“知足常乐”</a:t>
            </a:r>
            <a:r>
              <a:rPr lang="en-US" altLang="zh-CN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5475E-2FFE-3D35-F324-9795B33C2A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73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76546-9ECA-9847-7214-BEE271D9E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EEFD02-945E-FEDA-3F07-6DFF679F15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51C568-C61A-32F2-6902-8874CDFB4F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CEF2B-A0C1-0B96-BE4F-B6CCFCCF5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30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204FA-F1C5-6836-3D5A-B68FCB72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513C89-E91B-B590-6893-1DC8E4A7A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1DA196-F707-8ACD-E12E-BDE797912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2A7AB-1CE4-76CD-1B67-414C207858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19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0B43A-1066-31EF-1C8F-18184B6B2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CCD66B-71BF-D23B-F761-FD601B3740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D5238A-4FC1-960D-3432-46B3C5B88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03153-F90C-CA55-ABB6-FD3BAF834C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79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01F3E-5AAD-38E2-B4AA-AB940202B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FCEC73-3CB2-51CE-806C-C2BCFBF262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AB3F57-A1D4-23EB-601C-8FED52D40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42A92-6DAE-CCFB-ACCF-4B9FFD6FB4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79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C1D84-1835-545D-994D-9C75A80F9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82FAF8-44CD-1C0B-FAF7-B2B422115A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6C1AA-9BD2-186C-D193-903F64C934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A43E1-27FC-5AEF-CC03-7A14C761AA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54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F3945-9A5B-3503-9262-26A4199B1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D19881-72C5-FCB4-C322-92082CB91B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ABC5C4-86B0-C844-52A2-364EE4008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28107-E90A-8D2A-FA75-8BD5E097C1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02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6E62A-A2CF-169A-809C-BF211388D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588F67-ECCD-6ED9-B57A-F9ED2EF529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F4E77-D907-0FC2-FDB0-584DE245FF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809C5-F69A-1E45-DB30-61F54F4F08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80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9D05F-CEE0-9203-7A52-23BE20486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658519-022B-7191-B35A-39D75C490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F37293-A926-6795-A491-920642777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DB83E-29B3-3F56-CF0E-B2862980DC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97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9B30F-C3E6-D92F-5E6B-D79E447E5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6B12B3-1F78-BA0A-9933-8539B7E90E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15D4CB-171B-6F20-3393-590B5A1A6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23C5D-A588-27FA-B6CC-6FE9CDC5F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55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3313A-B251-B345-877E-05C76A549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EE110F-A2D7-DAAA-8455-7DD4D6F57D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39527A-3E1C-3243-1675-CFC2FC4B3D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01FD0-C73D-2C27-1861-829F1CF6F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14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1640C-D7EA-BAA4-BFD2-AF9ACBFF4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048737-FA71-AB2C-4AD1-B406BAA0B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BDBA21-2DD0-2E16-CD87-B3CE141EA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64F77-0EAD-2466-1A3D-F8DBC0D6A3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6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3194B-BD77-FFE0-B3F0-5E68ED9DC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C4D67E-A1A1-66FD-F0BC-B1B6A1C79D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D12FE3-045E-8F71-F235-E118EA20BD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42891-A316-1B89-D86F-4EA76733D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54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CCD3C-86B0-84F4-BAF9-A01BB4ADE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6DA6D6-60DC-E228-AFC6-1EC57D278A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17C51E-57BD-341E-81A2-C30566F66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E96ED-6067-AC96-235C-1382EB6C4B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2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1F990-AC67-284B-2D0F-9D1F46D22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3BED0-88FE-C7A9-5789-F756BC8491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ED0476-379F-00CC-62FD-DB82A57C5D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2927C-C7E5-5245-63BB-E24A5F320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53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242EE-0FBD-7776-D4E2-5861E9F5C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4EE22-2DF0-B8A0-B65F-AEE99760F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0137FE-94E1-3957-1953-85B265CEE8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52A18-257E-DE99-BED1-27E36B8D4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CE93D2-80B8-46EC-A7AF-F8CD169A20E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7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7C6F46-6ED3-4F1A-A066-6613C44A50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8F07-A048-4736-BFE4-E10D0F79AFFC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30FB84-B031-4D6D-B680-A10BE7A16B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4306C7-BA79-4AD0-B4E3-CBC1C35B60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976E0-0FEA-4D1C-8BAD-DB8BCDC44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8352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AA7D59-0B2E-41DE-AB9D-E4AD9F86B7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BF53A-1C0C-49D8-B3F4-8DDCB1C6E7A4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AFDC6E-43BB-4A57-9769-704E9FB48C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828B0D-5C16-4FEC-9FD8-1690300D72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558B-4B81-46E6-A1DB-582A11D9B6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3039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9874ED-6F51-4831-8113-E36C264A02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B18CB-AFEE-440B-A20A-3CFF9EADCE8A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0821FF-EE0C-46F8-9B48-7949233CCF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32DC64-53C6-47B9-8132-BB9C097FE2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0B72C-5E03-4C52-AE66-50FAD9BE2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36688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1152C7-1141-4B51-A875-4C0FC38D15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77037-3FBE-49F4-B217-DB2C3A8EB1DA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71E8AE-0F19-4A6B-A900-A7B219304F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DD1E5-D5A4-4906-89A8-DCF82ABB9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BE07B-A016-4305-A0CD-85DE1FC00D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5766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E56F09-4B9E-4370-B0D1-92B6B19557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B673A-8056-4160-9EE9-095301FB78DA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CC9241-8A7A-45E9-9650-BC2D03325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BD7589-345F-4F96-9527-F32363B50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184BA-B1B8-4161-80AF-0F525637C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51579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B23214-FF24-464B-8788-CD47390A3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1D1DA-C3EE-445D-8E43-2B4C7756AE92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BA266-0457-4342-8298-FE4BC15A64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857492-631C-4380-A811-CC0642287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A4292-0A72-47C3-81A8-5247BFCA5F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84862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5F4BF8-9784-4864-A71B-3E1121651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F3CCB-A111-4908-80F9-066DA19FB381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B34CC8-169F-4569-9AD3-1A0B73216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4438524-9F3F-47A0-ACE0-AB9FD8E3A9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DEA32-F153-4C6C-8352-11B5ECE488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75350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D75DB8-F94E-472E-8F65-8D9F603BA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46B06-34A2-4CB0-BB39-63E03084B7D6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26DE4C-6A48-42E6-B474-A5D45E28E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6528FA-3DC3-415E-A937-63F6D96E8B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E64F8-A85E-443F-A12B-4E63041C26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43251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FC8D8B-528E-45C7-AA83-7CB44FF2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220B4-DF2A-4FAC-854D-94E8D1452605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8C6313E-40B9-40ED-A5AA-F652F99CD8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C551E7C-F48A-44F4-92E3-404921117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E5F91-8016-4586-99FA-B5D7E334D2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117390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361AE0-4437-4421-94BA-B198BDAB2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5739B-28E6-4847-A164-D944E8890F0E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2B0D77-878F-407F-962D-11F25106CF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957C6-1FA6-4888-A249-47F75C0E8C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7E48A-C63B-4560-B03D-14E5714D52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65356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6A7EF7-CAA2-4D96-9743-F705026284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2F6F5-A2C9-442A-B334-CD7CCE78C686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FD970F-C529-4346-A969-824D55B663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7511E8-ED4A-44E9-A648-868CFCCFE2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06CD-0549-4AC6-9A1B-0EE29F68C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96243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3B3C84-8E6C-4882-85A0-5C903ED65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905D1EA-D12D-446C-8422-19E580F7B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7018500" name="Rectangle 4">
            <a:extLst>
              <a:ext uri="{FF2B5EF4-FFF2-40B4-BE49-F238E27FC236}">
                <a16:creationId xmlns:a16="http://schemas.microsoft.com/office/drawing/2014/main" id="{5C9570D0-EFC2-4D3C-90B1-A7DD48598E6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C49B8D-2C6A-4EB7-9B30-5B66C595FD4E}" type="datetimeFigureOut">
              <a:rPr lang="en-US" altLang="en-US"/>
              <a:pPr>
                <a:defRPr/>
              </a:pPr>
              <a:t>7/19/2026</a:t>
            </a:fld>
            <a:endParaRPr lang="en-US" altLang="en-US"/>
          </a:p>
        </p:txBody>
      </p:sp>
      <p:sp>
        <p:nvSpPr>
          <p:cNvPr id="7018501" name="Rectangle 5">
            <a:extLst>
              <a:ext uri="{FF2B5EF4-FFF2-40B4-BE49-F238E27FC236}">
                <a16:creationId xmlns:a16="http://schemas.microsoft.com/office/drawing/2014/main" id="{CAEABEAE-BD4B-46AE-B7C4-7F6E0D842D4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18502" name="Rectangle 6">
            <a:extLst>
              <a:ext uri="{FF2B5EF4-FFF2-40B4-BE49-F238E27FC236}">
                <a16:creationId xmlns:a16="http://schemas.microsoft.com/office/drawing/2014/main" id="{FD1E2D39-F2F6-457F-8814-723E611870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EAA97A4-10F5-48D8-8EB5-C38CFFD07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3" descr="C:\Users\George\Desktop\thy word is a lamp.jpg">
            <a:extLst>
              <a:ext uri="{FF2B5EF4-FFF2-40B4-BE49-F238E27FC236}">
                <a16:creationId xmlns:a16="http://schemas.microsoft.com/office/drawing/2014/main" id="{C77EE91C-B66C-4EC2-B07D-14FB10ABA6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2800" y="0"/>
            <a:ext cx="1380913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anose="02020500000000000000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RO1pZ71FoI?si=J9h7_kVW1VyE8Ufx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1110-BFCF-5134-0F03-701523D62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95400"/>
            <a:ext cx="11963400" cy="3581400"/>
          </a:xfrm>
          <a:effectLst>
            <a:outerShdw dist="50800" dir="3000000" algn="ctr" rotWithShape="0">
              <a:schemeClr val="tx1"/>
            </a:outerShdw>
          </a:effectLst>
        </p:spPr>
        <p:txBody>
          <a:bodyPr/>
          <a:lstStyle/>
          <a:p>
            <a:pPr>
              <a:lnSpc>
                <a:spcPts val="6000"/>
              </a:lnSpc>
            </a:pPr>
            <a:r>
              <a:rPr lang="zh-CN" altLang="en-US" sz="8000" b="1" dirty="0">
                <a:solidFill>
                  <a:srgbClr val="FFFF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 足 常 乐</a:t>
            </a:r>
            <a:br>
              <a:rPr lang="en-US" altLang="zh-CN" sz="8000" b="1" dirty="0">
                <a:solidFill>
                  <a:srgbClr val="FFFF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</a:br>
            <a:r>
              <a:rPr lang="en-US" altLang="zh-CN" sz="4800" b="1" dirty="0">
                <a:solidFill>
                  <a:srgbClr val="FFFF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Joy of Contentment</a:t>
            </a:r>
            <a:br>
              <a:rPr lang="zh-CN" altLang="en-US" sz="8000" b="1" dirty="0">
                <a:solidFill>
                  <a:srgbClr val="FFFF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</a:br>
            <a:r>
              <a:rPr lang="en-US" altLang="zh-CN" dirty="0">
                <a:solidFill>
                  <a:schemeClr val="bg1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dirty="0">
                <a:solidFill>
                  <a:schemeClr val="bg1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腓立比书</a:t>
            </a:r>
            <a:r>
              <a:rPr lang="en-US" altLang="zh-CN" dirty="0">
                <a:solidFill>
                  <a:schemeClr val="bg1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4:10-23)</a:t>
            </a:r>
            <a:endParaRPr lang="en-US" altLang="zh-CN" sz="8000" dirty="0">
              <a:solidFill>
                <a:schemeClr val="bg1"/>
              </a:solidFill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24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FD0CC-BDA6-5726-423F-ABA42B157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DFA68499-4B25-9AE9-2848-9D41444F7DD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4:11-14; 17)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在主里没有缺乏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我并不是因缺乏说这话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(v.11a)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保罗讚赏腓立比信徒竭力供应他的心志并行动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神必供应我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时多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时少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但是总是足够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!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2233613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物质的生活水平向来不是我生活的重点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2233613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这是我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已经学会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了的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1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E8667-D31D-0E63-8EB8-4666F4B05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B56A0FF3-9FFA-024B-2E77-B7A7B816267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4:11-14; 17)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B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随遇而安的秘诀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我知道怎样处卑贱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也知道怎样处丰富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或饱足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或飢饿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或有馀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或缺乏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随事随在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我都得了秘诀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(v.12)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环境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在神手里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神的美意是与我有益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我欢喜领受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秘诀 ≠ 隐藏的秘密</a:t>
            </a:r>
            <a:r>
              <a:rPr lang="en-US" altLang="zh-CN" sz="3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(secret)</a:t>
            </a:r>
            <a:r>
              <a:rPr lang="en-US" altLang="zh-CN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r>
              <a:rPr lang="en-US" altLang="zh-CN" sz="3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而是个人领悟的洞见</a:t>
            </a:r>
            <a:r>
              <a:rPr lang="en-US" altLang="zh-CN" sz="3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(insight)</a:t>
            </a:r>
          </a:p>
        </p:txBody>
      </p:sp>
    </p:spTree>
    <p:extLst>
      <p:ext uri="{BB962C8B-B14F-4D97-AF65-F5344CB8AC3E}">
        <p14:creationId xmlns:p14="http://schemas.microsoft.com/office/powerpoint/2010/main" val="170995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586E7-DF80-D3BA-668B-52C87A9A9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EF7E0795-81DB-0596-F5A4-5CC17F838B1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4:11-14; 17)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B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随遇而安的秘诀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我知道怎样处卑贱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也知道怎样处丰富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或饱足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或飢饿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或有馀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或缺乏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随事随在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我都得了秘诀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(v.12)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环境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在神手里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神的美意是与我有益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我欢喜领受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所以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我靠著那加給我力量的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凡事都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能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做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(v.13)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靠主凡事都</a:t>
            </a:r>
            <a:r>
              <a:rPr lang="zh-CN" altLang="en-US" sz="3600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能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做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不是</a:t>
            </a:r>
            <a:r>
              <a:rPr lang="zh-CN" altLang="en-US" sz="3600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可以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做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Can … vs. May …)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这是信心的操练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耶和華豈有難成的事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?”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創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18:14)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然而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你们和我同受患难原是美事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en-US" altLang="zh-CN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其实</a:t>
            </a:r>
            <a:r>
              <a:rPr lang="en-US" altLang="zh-CN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)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我并不求甚麽餽送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所求的就是你们的果子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渐渐增多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归在你们的账上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(v.14, 17)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8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90466-3608-18DE-8A9B-CCFED6FD8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2FF4AE81-D26D-CC47-EC70-97285008565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1920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4:11-14; 17)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B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随遇而安的秘诀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我知道怎样处卑贱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也知道怎样处丰富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或饱足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或飢饿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或有馀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或缺乏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随事随在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我都得了秘诀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(v.12)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环境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在神手里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神的美意是与我有益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我欢喜领受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所以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我靠著那加給我力量的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凡事都能做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(v.13)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3.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你们在灵里的陪伴甚为宝贵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保罗缺乏的时候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腓立比人那时也不富裕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他们却愿意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凭著信心供应保罗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与保罗同受患难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果然是美事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!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如寡妇的两个小钱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.)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这美事都要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记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在你们的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账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上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3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3F78B-ACE2-0D95-713B-10F41CA93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D1B0C8F6-517D-9062-8A21-EEDA55B7BED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三	主必供应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v.18-23)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馨香的祭物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(v.18-19)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你们的馈送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就是献给神的祭物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但我样样都有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并且有馀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我已经充足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因我从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以巴弗提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受了你们的餽送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当作极美的香气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为神所收纳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所喜悦的祭物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(v.18)</a:t>
            </a:r>
          </a:p>
        </p:txBody>
      </p:sp>
    </p:spTree>
    <p:extLst>
      <p:ext uri="{BB962C8B-B14F-4D97-AF65-F5344CB8AC3E}">
        <p14:creationId xmlns:p14="http://schemas.microsoft.com/office/powerpoint/2010/main" val="1737928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E588D-1094-A552-4B32-5EE9B1024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6D5A1958-AF8B-866D-1F7C-D5311C30A69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三	主必供应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v.18-23)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馨香的祭物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(v.18-19)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你们的馈送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就是献给神的祭物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林后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8:1-5: 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弟兄们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我把神赐给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马其顿众教会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的恩告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诉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就是他们在患难中受大试炼的时候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仍有满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足的快乐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在极穷之间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还格外显出他们乐捐的厚恩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我可以证明他们是按着力量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而且也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过了力量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自己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甘心乐意的捐助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再三的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求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准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他们在这供给圣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徒的恩情上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有分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并且他们所作的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不但照我们所想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望的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更照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神的旨意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先把自己献给主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又归附了我们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”.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1771313" algn="r"/>
              </a:tabLst>
              <a:defRPr/>
            </a:pP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en-US" altLang="zh-CN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参与我们服侍圣徒的事工</a:t>
            </a:r>
            <a:r>
              <a:rPr lang="en-US" altLang="zh-CN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)</a:t>
            </a:r>
            <a:r>
              <a:rPr lang="en-US" altLang="zh-CN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*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背后不要说人的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坏话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!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但可以说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好话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345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379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DA8CB-86C5-D279-E860-D3E32719F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B93A0396-1486-0556-E6FE-4B8CE71D367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三	主必供应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v.18-23)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馨香的祭物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(v.18-19)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你们的馈送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就是献给神的祭物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神必在基督耶稣里奖赏你们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使你们一无所缺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(v.19)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你们要给人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就必有给你们的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并且用十足的升斗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连摇带按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上尖下流地倒在你们怀里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因为你们用什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么量器量给人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也必用什么量器量给你们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6:38)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倒空自己以满足别人需要的人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是神忠心的仆人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这人必蒙神祝福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成为神祝福人畅通无阻的管道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81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B9AAB-4280-6477-99C4-7AB8AE502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5FD86E77-3EE5-B406-7BF7-F917A5BC4A5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三	主必供应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v.18-23)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馨香的祭物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(v.18-19)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你们的馈送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就是献给神的祭物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(v.18)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神必在基督耶稣里奖赏你们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使你们一无所缺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(v.19)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B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主里的问安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愿荣耀归给我们的父神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直到永永远远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阿们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!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请问在基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督耶稣里的各位圣徒安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在我这里的众弟兄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都问你们安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众圣徒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都问你们安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在该撒家里的人特特地问你们安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主耶稣基督的恩常在你们心里！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(v.20-23)</a:t>
            </a:r>
            <a:endParaRPr lang="zh-CN" altLang="en-US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在该撒家里的人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特特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地问你们安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CN" sz="40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	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主恩常在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常存感恩的心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52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6E6F9-C8CA-2D60-6F0F-B90736F29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3C3371D5-912D-B7A6-DEB5-75C95DC813A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78180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143000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结语</a:t>
            </a:r>
            <a:endParaRPr lang="zh-TW" altLang="en-US" sz="40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知足是喜乐的基本要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素</a:t>
            </a:r>
            <a:endParaRPr lang="en-US" altLang="zh-TW" sz="36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《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Joyful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至高喜乐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》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(Warren </a:t>
            </a:r>
            <a:r>
              <a:rPr lang="en-US" altLang="zh-CN" sz="3600" dirty="0" err="1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Wiersbe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1974)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subtitle: Even when things go wrong, you can have joy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作者以贴近生活的方式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带领读者认识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在基督里喜乐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”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来自福音的生活态度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不是情绪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在处境中看见神的作为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他提醒我们要把喜乐建立在基督里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而不是被环境操控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	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知足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是个选择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付出</a:t>
            </a:r>
            <a:r>
              <a:rPr lang="zh-TW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学习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操练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的代价</a:t>
            </a:r>
            <a:endParaRPr lang="en-US" altLang="zh-TW" sz="36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“…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我无论在甚麽景况都可以</a:t>
            </a:r>
            <a:r>
              <a:rPr lang="zh-TW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知足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这是</a:t>
            </a:r>
            <a:r>
              <a:rPr lang="zh-TW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我已经学会了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我知道怎样处卑贱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也知道怎样处丰富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或饱足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或飢饿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319213" algn="l"/>
              </a:tabLst>
              <a:defRPr/>
            </a:pP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或有馀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或缺乏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随事随在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我都得了秘诀</a:t>
            </a:r>
            <a:r>
              <a:rPr lang="en-US" altLang="zh-TW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v.11-12)</a:t>
            </a:r>
          </a:p>
        </p:txBody>
      </p:sp>
    </p:spTree>
    <p:extLst>
      <p:ext uri="{BB962C8B-B14F-4D97-AF65-F5344CB8AC3E}">
        <p14:creationId xmlns:p14="http://schemas.microsoft.com/office/powerpoint/2010/main" val="3229635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48BE-C4F5-DB21-A4A4-5363C210C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AE649B4E-B469-960C-B5D5-63FDBFF3E45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115800" cy="6781800"/>
          </a:xfrm>
        </p:spPr>
        <p:txBody>
          <a:bodyPr/>
          <a:lstStyle/>
          <a:p>
            <a:pPr marL="742950" lvl="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143000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rgbClr val="000000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结语</a:t>
            </a:r>
            <a:endParaRPr lang="zh-TW" altLang="en-US" sz="4000" b="1" dirty="0">
              <a:solidFill>
                <a:srgbClr val="FFFF00"/>
              </a:solidFill>
              <a:effectLst>
                <a:outerShdw dist="50800" dir="3000000" algn="ctr" rotWithShape="0">
                  <a:srgbClr val="000000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	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我学到关于知足的秘诀</a:t>
            </a: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不抱过多的期望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神不欠我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不会失望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只有喜出望外</a:t>
            </a:r>
            <a:endParaRPr lang="en-US" altLang="zh-TW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505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  <a:tab pos="1492250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不满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的源头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	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失望时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要提醒自己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事与愿违是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常态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是机会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更是功课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1492250" indent="-4635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71500" algn="l"/>
                <a:tab pos="1028700" algn="l"/>
              </a:tabLst>
              <a:defRPr/>
            </a:pP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为什么不应该是我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?! (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me?!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没有豁免权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492250" indent="-4635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71500" algn="l"/>
                <a:tab pos="1028700" algn="l"/>
              </a:tabLst>
              <a:defRPr/>
            </a:pP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还好情况没有更糟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  (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could’ve been 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worse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!)</a:t>
            </a:r>
          </a:p>
          <a:p>
            <a:pPr marL="1492250" indent="-4635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571500" algn="l"/>
                <a:tab pos="1028700" algn="l"/>
              </a:tabLst>
              <a:defRPr/>
            </a:pP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有什么功课要学习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TW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Waste not suffering.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是垫脚石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c.	</a:t>
            </a:r>
            <a:r>
              <a:rPr lang="zh-TW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蒙福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时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献上感恩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好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事怎么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会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临到我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?! (Why 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?!)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常存感恩的心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不把神的一切祝福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当作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理所当然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时刻谨记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我蒙福是为了成为他人的祝福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勿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紧抓不放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3092450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耶稣说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施比受更为有福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徒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20:35)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7D232E-BEFB-516A-C7E1-3015E80C45BE}"/>
              </a:ext>
            </a:extLst>
          </p:cNvPr>
          <p:cNvSpPr txBox="1"/>
          <p:nvPr/>
        </p:nvSpPr>
        <p:spPr>
          <a:xfrm>
            <a:off x="4167850" y="1775750"/>
            <a:ext cx="21586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DFKai-SB" panose="03000509000000000000" pitchFamily="65" charset="-120"/>
                <a:cs typeface="Times New Roman" pitchFamily="18" charset="0"/>
              </a:rPr>
              <a:t>比上不足</a:t>
            </a:r>
            <a:endParaRPr lang="en-US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7E82C7-4C85-9ACD-161B-3C9D68660193}"/>
              </a:ext>
            </a:extLst>
          </p:cNvPr>
          <p:cNvSpPr txBox="1"/>
          <p:nvPr/>
        </p:nvSpPr>
        <p:spPr>
          <a:xfrm>
            <a:off x="9525000" y="1816768"/>
            <a:ext cx="2133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571500" algn="l"/>
                <a:tab pos="1028700" algn="l"/>
              </a:tabLst>
              <a:defRPr/>
            </a:pPr>
            <a:r>
              <a:rPr kumimoji="1"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比下有余</a:t>
            </a:r>
            <a:endParaRPr kumimoji="1" lang="en-US" altLang="zh-CN" sz="36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91B637-2B84-7DE3-4DEC-273F61FCFBBA}"/>
              </a:ext>
            </a:extLst>
          </p:cNvPr>
          <p:cNvSpPr txBox="1"/>
          <p:nvPr/>
        </p:nvSpPr>
        <p:spPr>
          <a:xfrm>
            <a:off x="7013447" y="1799814"/>
            <a:ext cx="26639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tabLst>
                <a:tab pos="571500" algn="l"/>
                <a:tab pos="1028700" algn="l"/>
              </a:tabLst>
              <a:defRPr/>
            </a:pP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知足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的秘诀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altLang="zh-TW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4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6379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/>
            <a:fld id="{51E5766B-294E-472C-AD46-91661A24C3DC}" type="slidenum">
              <a:rPr lang="en-US" altLang="zh-TW">
                <a:solidFill>
                  <a:srgbClr val="000000"/>
                </a:solidFill>
              </a:rPr>
              <a:pPr eaLnBrk="1" hangingPunct="1"/>
              <a:t>2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3672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CN" altLang="en-US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腓</a:t>
            </a:r>
            <a:r>
              <a:rPr lang="en-US" altLang="zh-CN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4: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我靠主大大的喜乐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因为你们思念我的心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如今又发生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你们向来就思念我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只是没得机会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我并不是因缺乏说这话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我无论在什么景况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都可以知足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这是我已经学会了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>
              <a:spcAft>
                <a:spcPts val="0"/>
              </a:spcAft>
              <a:defRPr/>
            </a:pP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我知道怎样处卑贱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也知道怎样处丰富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或饱足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或饥饿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或有余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或缺乏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随事随在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我都得了秘诀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我靠着那加给我力量的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凡事都能作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然而你们和我同受患难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原是美事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endParaRPr lang="en-US" altLang="zh-CN" sz="4800" i="1" dirty="0">
              <a:solidFill>
                <a:schemeClr val="bg1"/>
              </a:solidFill>
              <a:effectLst>
                <a:outerShdw dist="50800" dir="27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6246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65A67-B1D5-F42D-52B4-E4EC7164C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AD2E7AE0-F035-0F23-71EF-F8FE4AFCCA1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115800" cy="6781800"/>
          </a:xfrm>
        </p:spPr>
        <p:txBody>
          <a:bodyPr/>
          <a:lstStyle/>
          <a:p>
            <a:pPr marL="742950" lvl="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143000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rgbClr val="000000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结语</a:t>
            </a:r>
            <a:endParaRPr lang="zh-TW" altLang="en-US" sz="4000" b="1" dirty="0">
              <a:solidFill>
                <a:srgbClr val="FFFF00"/>
              </a:solidFill>
              <a:effectLst>
                <a:outerShdw dist="50800" dir="3000000" algn="ctr" rotWithShape="0">
                  <a:srgbClr val="000000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	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要求不是难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en-US" altLang="zh-CN" sz="36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除非</a:t>
            </a:r>
            <a:endParaRPr lang="en-US" altLang="zh-TW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你选择回应圣灵的催促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紧紧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跟随耶稣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“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我就是道路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真理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生命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若不借着我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没有人能</a:t>
            </a:r>
            <a:r>
              <a:rPr lang="zh-CN" altLang="en-US" sz="3600" b="1" i="1" u="sng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到父那里去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约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14:6)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若要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紧紧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跟随耶稣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就必须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舍己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TW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耶稣又对众人说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若有人要跟从我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就当舍己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天天背起他的十字架来跟从我</a:t>
            </a:r>
            <a:r>
              <a:rPr lang="en-US" altLang="zh-CN" sz="3600" b="1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9:23)</a:t>
            </a:r>
            <a:endParaRPr lang="en-US" altLang="zh-TW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舍己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使你愿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倒空自己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腾出空间被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神的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智慧与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能力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充满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就能使这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不可能完成的任务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成为可能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 Possible)!</a:t>
            </a:r>
            <a:endParaRPr lang="en-US" altLang="zh-TW" sz="36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ABFD33-A977-308C-2DD4-F31B4765813F}"/>
              </a:ext>
            </a:extLst>
          </p:cNvPr>
          <p:cNvSpPr txBox="1"/>
          <p:nvPr/>
        </p:nvSpPr>
        <p:spPr>
          <a:xfrm>
            <a:off x="3710650" y="685165"/>
            <a:ext cx="7391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  <a:defRPr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是根本</a:t>
            </a:r>
            <a:r>
              <a:rPr lang="zh-TW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不可能</a:t>
            </a:r>
            <a:r>
              <a:rPr lang="zh-TW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TW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 Impossible)!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2E84E4-203E-E932-8A04-92178FB0B293}"/>
              </a:ext>
            </a:extLst>
          </p:cNvPr>
          <p:cNvSpPr txBox="1"/>
          <p:nvPr/>
        </p:nvSpPr>
        <p:spPr>
          <a:xfrm>
            <a:off x="5791200" y="2724875"/>
            <a:ext cx="2133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亲近父神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427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4D363-3DF9-ADFF-6D24-DDA785594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19944C9C-CA71-2D09-95B5-569DEE4225E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胜于金钱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silver or gold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我宁属耶稣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胜过财富无边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be His than have riches untold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胜过地土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houses or land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愿主钉痕手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引导我前途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be led by His nail-pierced hand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4363E4-7043-17C7-932F-93D1AFCD063C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1/6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85900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8FA86-C99B-C050-12BB-546B1A867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0E0CB7F5-239F-9FC1-69AA-EC93754A20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胜过作君王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虽统治万方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Than to be the king of a vast domain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却仍受罪恶捆绑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And be held in sin’s dread sway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anything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胜于世上荣华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富贵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声望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This world affords today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5E53CF-C6C2-2E65-B118-EA8A7C531012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2/6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00993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2E3CB-837E-41B5-97F1-909C307F3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30D72AA7-4AC5-2E6D-8F01-BC0574DC392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胜于称扬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worldly applause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我宁忠于主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满足主的心肠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be faithful to His dear cause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胜于美名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worldwide fame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愿对主忠诚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宣扬主圣名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Yes, I’d rather be true to His holy name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175FE-AD1A-835F-F9F3-EAB2D4BFF6A8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3/6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30277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AD311-420D-656C-B327-36AD2C5D0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B9404D9F-21D0-FD95-6149-7C767545F80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胜过作君王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虽统治万方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Than to be the king of a vast domain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却仍受罪恶捆绑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And be held in sin’s dread sway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anything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胜于世上荣华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富贵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声望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This world affords today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C11FE-69D4-F9C7-5503-41B8BA72BD75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77549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24F74-68A2-D2ED-5F3D-662ABE8E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D3A059D2-BB69-4D90-C9CF-73CCCB8B86F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祂是美中最美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远胜百合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He's fairer than lilies of rarest bloom,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祂是甜中甜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远胜蜂房滴蜜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He's sweeter than honey from out of the comb;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祂是一切一切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喂我饥灵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He's all that my hungering spirit needs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宁愿有耶稣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跟随祂率领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I'd rather have Jesus and let Him lead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029C93-94E5-70EE-6016-CB1A39D5A8E9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5/6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85015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1127F-6EDA-88B4-A1F7-D704423F4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A4ED5DE8-EF3F-DD6E-3C1E-C56DFFFA0C0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"/>
            <a:ext cx="11887200" cy="6781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endParaRPr lang="en-US" altLang="zh-CN" sz="44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4114800" algn="l"/>
                <a:tab pos="9144000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胜过作君王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虽统治万方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Than to be the king of a vast domain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却仍受罪恶捆绑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;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And be held in sin’s dread sway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我宁愿有耶稣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I’d rather have Jesus than anything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胜于世上荣华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富贵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声望</a:t>
            </a: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4000" i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3598863" algn="l"/>
                <a:tab pos="3657600" algn="l"/>
                <a:tab pos="9144000" algn="l"/>
              </a:tabLst>
              <a:defRPr/>
            </a:pPr>
            <a:r>
              <a:rPr lang="en-US" altLang="zh-CN" sz="4000" i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This world affords today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8E0EE4-2614-71DC-95FD-A8EE94968F2A}"/>
              </a:ext>
            </a:extLst>
          </p:cNvPr>
          <p:cNvSpPr txBox="1"/>
          <p:nvPr/>
        </p:nvSpPr>
        <p:spPr>
          <a:xfrm>
            <a:off x="304800" y="152400"/>
            <a:ext cx="8650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6/6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444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2442D-B071-9B83-2206-FC58DC712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>
            <a:extLst>
              <a:ext uri="{FF2B5EF4-FFF2-40B4-BE49-F238E27FC236}">
                <a16:creationId xmlns:a16="http://schemas.microsoft.com/office/drawing/2014/main" id="{2CD9D944-B2FD-1C14-AF0B-4BF33CAED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/>
            <a:fld id="{51E5766B-294E-472C-AD46-91661A24C3DC}" type="slidenum">
              <a:rPr lang="en-US" altLang="zh-TW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127B75-76AF-AA5D-983C-04BDAAA69CC5}"/>
              </a:ext>
            </a:extLst>
          </p:cNvPr>
          <p:cNvSpPr/>
          <p:nvPr/>
        </p:nvSpPr>
        <p:spPr>
          <a:xfrm>
            <a:off x="0" y="82689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CN" altLang="en-US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腓</a:t>
            </a:r>
            <a:r>
              <a:rPr lang="en-US" altLang="zh-CN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4: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腓立比人哪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你们也知道我初传福音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离了马其顿的时候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论到授受的事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除了你们以外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并没有别的教会供给我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就是我在帖撒罗尼迦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你们也一次两次的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打发人供给我的需用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我并不求什么馈送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所求的就是你们的果子渐渐增多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归在你们的账上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但我样样都有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并且有余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我已经充足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因我从以巴弗提受了你们的馈送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当作极美的香气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为神所收纳所喜悦的祭物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endParaRPr lang="en-US" altLang="zh-CN" sz="4800" i="1" dirty="0">
              <a:solidFill>
                <a:schemeClr val="bg1"/>
              </a:solidFill>
              <a:effectLst>
                <a:outerShdw dist="50800" dir="27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05778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05948-55F9-4659-8EF7-5C8DDF648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>
            <a:extLst>
              <a:ext uri="{FF2B5EF4-FFF2-40B4-BE49-F238E27FC236}">
                <a16:creationId xmlns:a16="http://schemas.microsoft.com/office/drawing/2014/main" id="{31679CAB-A3DB-73AB-C3E3-62F89ABC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/>
            <a:fld id="{51E5766B-294E-472C-AD46-91661A24C3DC}" type="slidenum">
              <a:rPr lang="en-US" altLang="zh-TW">
                <a:solidFill>
                  <a:srgbClr val="000000"/>
                </a:solidFill>
              </a:rPr>
              <a:pPr eaLnBrk="1" hangingPunct="1"/>
              <a:t>4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EAD3E4-44C7-DF56-D1FF-BE46A5D57A9B}"/>
              </a:ext>
            </a:extLst>
          </p:cNvPr>
          <p:cNvSpPr/>
          <p:nvPr/>
        </p:nvSpPr>
        <p:spPr>
          <a:xfrm>
            <a:off x="0" y="82689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CN" altLang="en-US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腓</a:t>
            </a:r>
            <a:r>
              <a:rPr lang="en-US" altLang="zh-CN" sz="4800" b="1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4: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我的神必照他荣耀的丰富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在基督耶稣里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使你们一切所需用的都充足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愿荣耀归给我们的父神直到永永远远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阿们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请问在基督耶稣里的各位圣徒安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在我这里的众弟兄都问你们安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众圣徒都问你们安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在该撒家里的人特特的问你们安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4800" b="1" i="1" baseline="30000" dirty="0">
                <a:solidFill>
                  <a:srgbClr val="FFFF00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 </a:t>
            </a:r>
            <a:r>
              <a:rPr lang="zh-CN" altLang="en-US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愿主耶稣基督的恩常在你们心里</a:t>
            </a:r>
            <a:r>
              <a:rPr lang="en-US" altLang="zh-CN" sz="4800" i="1" dirty="0">
                <a:solidFill>
                  <a:schemeClr val="bg1"/>
                </a:solidFill>
                <a:effectLst>
                  <a:outerShdw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4800" i="1" dirty="0">
              <a:solidFill>
                <a:schemeClr val="bg1"/>
              </a:solidFill>
              <a:effectLst>
                <a:outerShdw dist="50800" dir="27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D6A689-69E7-6AFE-065E-94137D04DE81}"/>
              </a:ext>
            </a:extLst>
          </p:cNvPr>
          <p:cNvSpPr txBox="1"/>
          <p:nvPr/>
        </p:nvSpPr>
        <p:spPr>
          <a:xfrm>
            <a:off x="2743200" y="6135469"/>
            <a:ext cx="69042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https://youtu.be/hRO1pZ71FoI?si=J9h7_kVW1VyE8Ufx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3685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B8594-5E4C-CAB8-C36B-2F511A20F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B5A3CAC1-5739-091F-F0BE-5F71B0CFE7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76200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143000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引言</a:t>
            </a:r>
            <a:endParaRPr lang="zh-TW" altLang="en-US" sz="40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319213" algn="l"/>
              </a:tabLst>
              <a:defRPr/>
            </a:pPr>
            <a:endParaRPr lang="en-US" altLang="zh-CN" sz="40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DFKai-SB" panose="03000509000000000000" pitchFamily="65" charset="-12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09BA7E-20DA-20F5-6473-8FC1D4092CC4}"/>
              </a:ext>
            </a:extLst>
          </p:cNvPr>
          <p:cNvSpPr txBox="1"/>
          <p:nvPr/>
        </p:nvSpPr>
        <p:spPr>
          <a:xfrm>
            <a:off x="152400" y="212352"/>
            <a:ext cx="12039600" cy="6786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终日奔波只为饥，方才一饱便思衣；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衣食两般皆俱足，又思娇娥美貌妻；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娶得美妻生下子，恨无田地少根基；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良田置得多广阔，出门又嫌少马骑；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槽头扣了骡和马，恐无官职被人欺；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七品县官还嫌小，又想朝中挂紫衣；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一品当朝为宰相，还想山河夺帝基；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心满意足为天子，又想长生不老期；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一旦求得长生药，再跟上帝论高低。</a:t>
            </a:r>
          </a:p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不足不足不知足，人生人生奈何如？</a:t>
            </a:r>
          </a:p>
          <a:p>
            <a:pPr algn="ctr"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若要世人心满足，除非南柯一梦兮！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ABF50D-84F5-DC58-02C6-2129CD0F3EC3}"/>
              </a:ext>
            </a:extLst>
          </p:cNvPr>
          <p:cNvSpPr txBox="1"/>
          <p:nvPr/>
        </p:nvSpPr>
        <p:spPr>
          <a:xfrm>
            <a:off x="10134600" y="172845"/>
            <a:ext cx="1981200" cy="5555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打工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成家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置产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买车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议员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部长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KaiTi" panose="02010609060101010101" pitchFamily="49" charset="-122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总统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KaiTi" panose="02010609060101010101" pitchFamily="49" charset="-122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秦始皇</a:t>
            </a:r>
            <a:endParaRPr lang="en-US" altLang="zh-CN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Aft>
                <a:spcPts val="600"/>
              </a:spcAft>
              <a:tabLst>
                <a:tab pos="2343150" algn="l"/>
              </a:tabLst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撒旦</a:t>
            </a:r>
            <a:endParaRPr lang="en-US" altLang="zh-CN" sz="40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KaiTi" panose="02010609060101010101" pitchFamily="49" charset="-122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8A0FDB-7539-D58A-7292-1F8CA893FF77}"/>
              </a:ext>
            </a:extLst>
          </p:cNvPr>
          <p:cNvSpPr txBox="1"/>
          <p:nvPr/>
        </p:nvSpPr>
        <p:spPr>
          <a:xfrm>
            <a:off x="-109960" y="4293273"/>
            <a:ext cx="23197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明朝朱载堉</a:t>
            </a:r>
            <a:endParaRPr lang="en-US" altLang="zh-CN" sz="28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algn="ctr"/>
            <a:r>
              <a:rPr lang="en-US" altLang="zh-CN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~500 AD</a:t>
            </a:r>
            <a:r>
              <a:rPr lang="en-US" altLang="zh-CN" sz="28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73D7BD-6C93-FAA3-EB76-E3DDDF8EDD68}"/>
              </a:ext>
            </a:extLst>
          </p:cNvPr>
          <p:cNvSpPr txBox="1"/>
          <p:nvPr/>
        </p:nvSpPr>
        <p:spPr>
          <a:xfrm>
            <a:off x="533400" y="2167466"/>
            <a:ext cx="726609" cy="2066820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algn="ctr">
              <a:lnSpc>
                <a:spcPts val="4200"/>
              </a:lnSpc>
              <a:spcAft>
                <a:spcPts val="300"/>
              </a:spcAft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不足歌</a:t>
            </a:r>
            <a:endParaRPr lang="en-US" altLang="zh-CN" sz="4400" b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65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7903B-D6E0-03EE-5977-9C28E2205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BDB8FDDE-CDE9-C128-4065-E26719863C5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1800"/>
              </a:spcAft>
              <a:buNone/>
              <a:tabLst>
                <a:tab pos="685800" algn="l"/>
                <a:tab pos="1143000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主题</a:t>
            </a:r>
            <a:endParaRPr lang="zh-TW" altLang="en-US" sz="4000" b="1" dirty="0">
              <a:solidFill>
                <a:srgbClr val="FFFF00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481138" algn="l"/>
                <a:tab pos="5037138" algn="l"/>
              </a:tabLst>
              <a:defRPr/>
            </a:pPr>
            <a:r>
              <a:rPr lang="en-US" altLang="zh-CN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一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我的奖赏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(v.10; 15-16)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481138" algn="l"/>
                <a:tab pos="5037138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11-14; 17)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  <a:tab pos="1481138" algn="l"/>
                <a:tab pos="5037138" algn="l"/>
              </a:tabLst>
              <a:defRPr/>
            </a:pPr>
            <a:r>
              <a:rPr lang="en-US" altLang="zh-TW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三	主必供应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v.18-23)</a:t>
            </a:r>
          </a:p>
        </p:txBody>
      </p:sp>
    </p:spTree>
    <p:extLst>
      <p:ext uri="{BB962C8B-B14F-4D97-AF65-F5344CB8AC3E}">
        <p14:creationId xmlns:p14="http://schemas.microsoft.com/office/powerpoint/2010/main" val="1416666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C32B4-12E2-703E-00BF-83C8D4B23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73A727C7-813C-7B5E-CF61-1A6778553FB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一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我的奖赏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(v.10; 15-16)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靠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(in the Lord)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喜樂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我靠主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(in the Lord)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大大地喜樂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,…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(v.10a)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不是靠金钱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权势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名气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AI…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而是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在主里面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看见你们众人的长进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当传道人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/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教导的同工看见众人有爱主的心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灵命有长进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热心参与服事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,…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这些都成了他们最大的鼓励与喜乐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因为看见了工作的果效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这就是他们的奖赏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417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D413E-5BD8-0D35-34DB-D510DF7AC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C8B9F87D-0484-F8D5-9916-3A8C6035FB4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一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我的奖赏</a:t>
            </a:r>
            <a:r>
              <a:rPr 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(v.10; 15-16)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</a:t>
            </a:r>
            <a:r>
              <a:rPr lang="zh-CN" altLang="en-US" sz="3600" b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靠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(in the Lord)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喜樂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B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我又收到你们的奉献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…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因为你們思念我的心如今</a:t>
            </a:r>
            <a:r>
              <a:rPr lang="zh-CN" altLang="en-US" sz="3600" b="1" i="1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又發生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(renewed, revived;)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你们向来就思念我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只是没得机会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(v.10b)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…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我初传福音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离了马其顿的时候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论到授受的事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除了你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们以外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并没有别的教会供给我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就是我在帖撒罗尼迦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你们也一次两次的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打发人供给我的需用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(v.15-16)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19213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起初因思念而行动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因想念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/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关心而有奉献的</a:t>
            </a:r>
            <a:r>
              <a:rPr lang="zh-CN" altLang="en-US" sz="3600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行动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19213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2.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恢复这中断的行动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保罗靠织帐篷维生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从未抱怨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597025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后来这奉献重新开始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又發生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),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使保罗感恩且喜乐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!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endParaRPr lang="en-US" sz="40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35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37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09DD6-431E-EDC0-3811-2C9846813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>
            <a:extLst>
              <a:ext uri="{FF2B5EF4-FFF2-40B4-BE49-F238E27FC236}">
                <a16:creationId xmlns:a16="http://schemas.microsoft.com/office/drawing/2014/main" id="{FE91F355-0AF6-77F0-ACAB-F4E33F682E5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0"/>
            <a:ext cx="12039600" cy="6837880"/>
          </a:xfrm>
        </p:spPr>
        <p:txBody>
          <a:bodyPr/>
          <a:lstStyle/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二	我很知足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v. </a:t>
            </a:r>
            <a:r>
              <a:rPr lang="en-US" altLang="zh-TW" sz="40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4:11-14; 17)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A	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在主里没有缺乏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481138" algn="l"/>
                <a:tab pos="5037138" algn="l"/>
              </a:tabLst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我并不是因缺乏说这话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(v.11a)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1.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保罗讚赏腓立比信徒竭力供应他的心志并行动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但恐怕人们误解他是为了自己的需要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所以加个注脚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</a:p>
          <a:p>
            <a:pPr marL="742950" indent="-742950">
              <a:spcBef>
                <a:spcPts val="0"/>
              </a:spcBef>
              <a:spcAft>
                <a:spcPts val="60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因这封信众教会都会看到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你们若有愿意的心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不必等到看见了需要之后才有行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要注意的是</a:t>
            </a:r>
            <a:r>
              <a:rPr lang="zh-CN" altLang="en-US" sz="3600" u="sng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神所给你们的感动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我的缺乏与否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不</a:t>
            </a:r>
            <a:endParaRPr lang="en-US" altLang="zh-CN" sz="3600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应该是主要因素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因为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… 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我无论在甚麽景况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都可以</a:t>
            </a:r>
            <a:endParaRPr lang="en-US" altLang="zh-CN" sz="3600" i="1" dirty="0">
              <a:solidFill>
                <a:schemeClr val="bg1"/>
              </a:solidFill>
              <a:effectLst>
                <a:outerShdw dist="50800" dir="3000000" algn="ctr" rotWithShape="0">
                  <a:schemeClr val="tx1"/>
                </a:outerShdw>
              </a:effectLst>
              <a:latin typeface="Calibri" panose="020F0502020204030204" pitchFamily="34" charset="0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marL="742950" indent="-742950">
              <a:spcBef>
                <a:spcPts val="0"/>
              </a:spcBef>
              <a:spcAft>
                <a:spcPts val="0"/>
              </a:spcAft>
              <a:buNone/>
              <a:tabLst>
                <a:tab pos="741363" algn="l"/>
                <a:tab pos="1377950" algn="l"/>
                <a:tab pos="5037138" algn="l"/>
              </a:tabLst>
              <a:defRPr/>
            </a:pP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			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知足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这是我已经学会了</a:t>
            </a:r>
            <a:r>
              <a:rPr lang="en-US" altLang="zh-CN" sz="3600" i="1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.”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dist="50800" dir="30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(v.11b)</a:t>
            </a:r>
          </a:p>
        </p:txBody>
      </p:sp>
    </p:spTree>
    <p:extLst>
      <p:ext uri="{BB962C8B-B14F-4D97-AF65-F5344CB8AC3E}">
        <p14:creationId xmlns:p14="http://schemas.microsoft.com/office/powerpoint/2010/main" val="81543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7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37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7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7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37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w Mast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PMingLiU"/>
        <a:cs typeface=""/>
      </a:majorFont>
      <a:minorFont>
        <a:latin typeface="Arial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4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DFPLiShuW5-B5-AZ" pitchFamily="66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4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DFPLiShuW5-B5-AZ" pitchFamily="66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9258</TotalTime>
  <Words>3307</Words>
  <Application>Microsoft Office PowerPoint</Application>
  <PresentationFormat>Widescreen</PresentationFormat>
  <Paragraphs>262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KaiTi</vt:lpstr>
      <vt:lpstr>Arial</vt:lpstr>
      <vt:lpstr>Calibri</vt:lpstr>
      <vt:lpstr>Wingdings</vt:lpstr>
      <vt:lpstr>New Master</vt:lpstr>
      <vt:lpstr>知 足 常 乐 Joy of Contentment (腓立比书4:10-23)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</dc:creator>
  <cp:lastModifiedBy>George Hsu</cp:lastModifiedBy>
  <cp:revision>104</cp:revision>
  <dcterms:created xsi:type="dcterms:W3CDTF">2012-01-02T14:22:06Z</dcterms:created>
  <dcterms:modified xsi:type="dcterms:W3CDTF">2026-07-19T13:42:19Z</dcterms:modified>
</cp:coreProperties>
</file>